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4" r:id="rId3"/>
    <p:sldId id="257" r:id="rId4"/>
    <p:sldId id="267" r:id="rId5"/>
    <p:sldId id="268" r:id="rId6"/>
    <p:sldId id="269" r:id="rId7"/>
    <p:sldId id="258" r:id="rId8"/>
    <p:sldId id="259" r:id="rId9"/>
    <p:sldId id="270" r:id="rId10"/>
    <p:sldId id="271" r:id="rId11"/>
    <p:sldId id="263" r:id="rId12"/>
    <p:sldId id="272" r:id="rId13"/>
    <p:sldId id="266" r:id="rId14"/>
    <p:sldId id="273" r:id="rId15"/>
  </p:sldIdLst>
  <p:sldSz cx="9144000" cy="6858000" type="screen4x3"/>
  <p:notesSz cx="6858000" cy="9144000"/>
  <p:embeddedFontLst>
    <p:embeddedFont>
      <p:font typeface="HY울릉도B" panose="020B0600000101010101" charset="-127"/>
      <p:regular r:id="rId16"/>
    </p:embeddedFont>
    <p:embeddedFont>
      <p:font typeface="HY울릉도M" panose="020B0600000101010101" charset="-127"/>
      <p:regular r:id="rId17"/>
    </p:embeddedFont>
    <p:embeddedFont>
      <p:font typeface="HY엽서L" panose="02030600000101010101" pitchFamily="18" charset="-127"/>
      <p:regular r:id="rId18"/>
    </p:embeddedFont>
    <p:embeddedFont>
      <p:font typeface="맑은 고딕" panose="020B0503020000020004" pitchFamily="50" charset="-127"/>
      <p:regular r:id="rId19"/>
      <p:bold r:id="rId2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57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2023-12-11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2023-12-11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4CBD2-54F9-43A6-AF5B-17C808C8082E}" type="datetimeFigureOut">
              <a:rPr lang="ko-KR" altLang="en-US" smtClean="0"/>
              <a:pPr/>
              <a:t>2023-12-11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643174" y="0"/>
            <a:ext cx="3857652" cy="1285884"/>
          </a:xfrm>
        </p:spPr>
        <p:txBody>
          <a:bodyPr>
            <a:prstTxWarp prst="textDeflate">
              <a:avLst/>
            </a:prstTxWarp>
            <a:noAutofit/>
          </a:bodyPr>
          <a:lstStyle/>
          <a:p>
            <a:r>
              <a:rPr lang="ko-KR" altLang="en-US" sz="6000" b="1" dirty="0" err="1">
                <a:solidFill>
                  <a:schemeClr val="accent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HY울릉도B" pitchFamily="18" charset="-127"/>
                <a:ea typeface="HY울릉도B" pitchFamily="18" charset="-127"/>
              </a:rPr>
              <a:t>이지오더</a:t>
            </a:r>
            <a:endParaRPr lang="ko-KR" altLang="en-US" sz="6000" b="1" dirty="0">
              <a:solidFill>
                <a:schemeClr val="accent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-71470" y="1357298"/>
            <a:ext cx="4429156" cy="4929222"/>
            <a:chOff x="328802" y="3613123"/>
            <a:chExt cx="6683416" cy="6267231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8802" y="3613123"/>
              <a:ext cx="6614733" cy="6267231"/>
            </a:xfrm>
            <a:prstGeom prst="rect">
              <a:avLst/>
            </a:prstGeom>
          </p:spPr>
        </p:pic>
        <p:grpSp>
          <p:nvGrpSpPr>
            <p:cNvPr id="6" name="그룹 1006"/>
            <p:cNvGrpSpPr/>
            <p:nvPr/>
          </p:nvGrpSpPr>
          <p:grpSpPr>
            <a:xfrm>
              <a:off x="38629" y="3489617"/>
              <a:ext cx="2816391" cy="2022355"/>
              <a:chOff x="-176434" y="2983003"/>
              <a:chExt cx="2028006" cy="1359709"/>
            </a:xfrm>
          </p:grpSpPr>
          <p:grpSp>
            <p:nvGrpSpPr>
              <p:cNvPr id="16" name="그룹 1007"/>
              <p:cNvGrpSpPr/>
              <p:nvPr/>
            </p:nvGrpSpPr>
            <p:grpSpPr>
              <a:xfrm>
                <a:off x="-176434" y="2983003"/>
                <a:ext cx="2028006" cy="1359709"/>
                <a:chOff x="-176434" y="2983003"/>
                <a:chExt cx="2028006" cy="1359709"/>
              </a:xfrm>
            </p:grpSpPr>
            <p:pic>
              <p:nvPicPr>
                <p:cNvPr id="18" name="Object 20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-176434" y="2983003"/>
                  <a:ext cx="2028006" cy="1359709"/>
                </a:xfrm>
                <a:prstGeom prst="rect">
                  <a:avLst/>
                </a:prstGeom>
              </p:spPr>
            </p:pic>
            <p:pic>
              <p:nvPicPr>
                <p:cNvPr id="19" name="Object 21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315776" y="3308138"/>
                  <a:ext cx="1014003" cy="679854"/>
                </a:xfrm>
                <a:prstGeom prst="rect">
                  <a:avLst/>
                </a:prstGeom>
              </p:spPr>
            </p:pic>
          </p:grpSp>
          <p:sp>
            <p:nvSpPr>
              <p:cNvPr id="17" name="Object 24"/>
              <p:cNvSpPr txBox="1"/>
              <p:nvPr/>
            </p:nvSpPr>
            <p:spPr>
              <a:xfrm>
                <a:off x="195526" y="3407970"/>
                <a:ext cx="1254501" cy="34203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ko-KR" altLang="en-US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  <a:cs typeface="Jalnan OTF" pitchFamily="34" charset="0"/>
                  </a:rPr>
                  <a:t>고객님이</a:t>
                </a:r>
                <a:endParaRPr lang="en-US" altLang="ko-KR" sz="1000" dirty="0">
                  <a:solidFill>
                    <a:srgbClr val="000000"/>
                  </a:solidFill>
                  <a:latin typeface="HY울릉도B" pitchFamily="18" charset="-127"/>
                  <a:ea typeface="HY울릉도B" pitchFamily="18" charset="-127"/>
                  <a:cs typeface="Jalnan OTF" pitchFamily="34" charset="0"/>
                </a:endParaRPr>
              </a:p>
              <a:p>
                <a:pPr algn="ctr"/>
                <a:r>
                  <a:rPr lang="ko-KR" altLang="en-US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  <a:cs typeface="Jalnan OTF" pitchFamily="34" charset="0"/>
                  </a:rPr>
                  <a:t>직접 주문</a:t>
                </a:r>
                <a:r>
                  <a:rPr lang="en-US" altLang="ko-KR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  <a:cs typeface="Jalnan OTF" pitchFamily="34" charset="0"/>
                  </a:rPr>
                  <a:t>!</a:t>
                </a:r>
                <a:endParaRPr lang="en-US" sz="1000" dirty="0">
                  <a:latin typeface="HY울릉도B" pitchFamily="18" charset="-127"/>
                  <a:ea typeface="HY울릉도B" pitchFamily="18" charset="-127"/>
                </a:endParaRPr>
              </a:p>
            </p:txBody>
          </p:sp>
        </p:grpSp>
        <p:grpSp>
          <p:nvGrpSpPr>
            <p:cNvPr id="7" name="그룹 2"/>
            <p:cNvGrpSpPr/>
            <p:nvPr/>
          </p:nvGrpSpPr>
          <p:grpSpPr>
            <a:xfrm>
              <a:off x="1238829" y="5496827"/>
              <a:ext cx="2512823" cy="1606211"/>
              <a:chOff x="1598609" y="5496827"/>
              <a:chExt cx="2512823" cy="1606211"/>
            </a:xfrm>
          </p:grpSpPr>
          <p:pic>
            <p:nvPicPr>
              <p:cNvPr id="13" name="Object 20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flipH="1">
                <a:off x="1598609" y="5496827"/>
                <a:ext cx="2512823" cy="1606211"/>
              </a:xfrm>
              <a:prstGeom prst="rect">
                <a:avLst/>
              </a:prstGeom>
            </p:spPr>
          </p:pic>
          <p:pic>
            <p:nvPicPr>
              <p:cNvPr id="14" name="Object 21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flipH="1">
                <a:off x="2208487" y="5898379"/>
                <a:ext cx="1256412" cy="803105"/>
              </a:xfrm>
              <a:prstGeom prst="rect">
                <a:avLst/>
              </a:prstGeom>
            </p:spPr>
          </p:pic>
          <p:sp>
            <p:nvSpPr>
              <p:cNvPr id="15" name="Object 24"/>
              <p:cNvSpPr txBox="1"/>
              <p:nvPr/>
            </p:nvSpPr>
            <p:spPr>
              <a:xfrm>
                <a:off x="2073786" y="5951710"/>
                <a:ext cx="1554403" cy="50871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ko-KR" altLang="en-US" sz="1000" dirty="0" err="1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  <a:cs typeface="Jalnan OTF" pitchFamily="34" charset="0"/>
                  </a:rPr>
                  <a:t>물티슈</a:t>
                </a:r>
                <a:endParaRPr lang="en-US" altLang="ko-KR" sz="1000" dirty="0">
                  <a:solidFill>
                    <a:srgbClr val="000000"/>
                  </a:solidFill>
                  <a:latin typeface="HY울릉도B" pitchFamily="18" charset="-127"/>
                  <a:ea typeface="HY울릉도B" pitchFamily="18" charset="-127"/>
                  <a:cs typeface="Jalnan OTF" pitchFamily="34" charset="0"/>
                </a:endParaRPr>
              </a:p>
              <a:p>
                <a:pPr algn="ctr"/>
                <a:r>
                  <a:rPr lang="ko-KR" altLang="en-US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</a:rPr>
                  <a:t>주세요</a:t>
                </a:r>
                <a:r>
                  <a:rPr lang="en-US" altLang="ko-KR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</a:rPr>
                  <a:t>!</a:t>
                </a:r>
                <a:endParaRPr lang="en-US" sz="1000" dirty="0">
                  <a:latin typeface="HY울릉도B" pitchFamily="18" charset="-127"/>
                  <a:ea typeface="HY울릉도B" pitchFamily="18" charset="-127"/>
                </a:endParaRPr>
              </a:p>
            </p:txBody>
          </p:sp>
        </p:grpSp>
        <p:grpSp>
          <p:nvGrpSpPr>
            <p:cNvPr id="8" name="그룹 1008"/>
            <p:cNvGrpSpPr/>
            <p:nvPr/>
          </p:nvGrpSpPr>
          <p:grpSpPr>
            <a:xfrm>
              <a:off x="4381949" y="5306400"/>
              <a:ext cx="2630269" cy="1819092"/>
              <a:chOff x="2881704" y="3393080"/>
              <a:chExt cx="2219817" cy="1393729"/>
            </a:xfrm>
          </p:grpSpPr>
          <p:grpSp>
            <p:nvGrpSpPr>
              <p:cNvPr id="9" name="그룹 1009"/>
              <p:cNvGrpSpPr/>
              <p:nvPr/>
            </p:nvGrpSpPr>
            <p:grpSpPr>
              <a:xfrm>
                <a:off x="2881704" y="3393080"/>
                <a:ext cx="2219817" cy="1393729"/>
                <a:chOff x="2881704" y="3393080"/>
                <a:chExt cx="2219817" cy="1393729"/>
              </a:xfrm>
            </p:grpSpPr>
            <p:pic>
              <p:nvPicPr>
                <p:cNvPr id="11" name="Object 27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881704" y="3393080"/>
                  <a:ext cx="2219817" cy="1393729"/>
                </a:xfrm>
                <a:prstGeom prst="rect">
                  <a:avLst/>
                </a:prstGeom>
              </p:spPr>
            </p:pic>
            <p:pic>
              <p:nvPicPr>
                <p:cNvPr id="12" name="Object 28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3436658" y="3720071"/>
                  <a:ext cx="1091803" cy="685497"/>
                </a:xfrm>
                <a:prstGeom prst="rect">
                  <a:avLst/>
                </a:prstGeom>
              </p:spPr>
            </p:pic>
          </p:grpSp>
          <p:sp>
            <p:nvSpPr>
              <p:cNvPr id="10" name="Object 31"/>
              <p:cNvSpPr txBox="1"/>
              <p:nvPr/>
            </p:nvSpPr>
            <p:spPr>
              <a:xfrm>
                <a:off x="3303894" y="3815133"/>
                <a:ext cx="1355715" cy="38976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ko-KR" altLang="en-US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  <a:cs typeface="Jalnan OTF" pitchFamily="34" charset="0"/>
                  </a:rPr>
                  <a:t>고객님이</a:t>
                </a:r>
                <a:endParaRPr lang="en-US" altLang="ko-KR" sz="1000" dirty="0">
                  <a:solidFill>
                    <a:srgbClr val="000000"/>
                  </a:solidFill>
                  <a:latin typeface="HY울릉도B" pitchFamily="18" charset="-127"/>
                  <a:ea typeface="HY울릉도B" pitchFamily="18" charset="-127"/>
                  <a:cs typeface="Jalnan OTF" pitchFamily="34" charset="0"/>
                </a:endParaRPr>
              </a:p>
              <a:p>
                <a:pPr algn="ctr"/>
                <a:r>
                  <a:rPr lang="ko-KR" altLang="en-US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</a:rPr>
                  <a:t>직접 결제</a:t>
                </a:r>
                <a:r>
                  <a:rPr lang="en-US" altLang="ko-KR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</a:rPr>
                  <a:t>!</a:t>
                </a:r>
                <a:endParaRPr lang="en-US" sz="1000" dirty="0">
                  <a:latin typeface="HY울릉도B" pitchFamily="18" charset="-127"/>
                  <a:ea typeface="HY울릉도B" pitchFamily="18" charset="-127"/>
                </a:endParaRPr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4195450" y="1857364"/>
            <a:ext cx="5305772" cy="236988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사장님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아직도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solidFill>
                  <a:schemeClr val="accent3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</a:rPr>
              <a:t>직접 수기로 주문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받으시나요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고객님이 앉은 테이블에서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빠르게 주문 가능한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600" b="1" u="sng" dirty="0" err="1">
                <a:solidFill>
                  <a:schemeClr val="accent2"/>
                </a:solidFill>
                <a:effectLst>
                  <a:reflection blurRad="6350" stA="55000" endA="300" endPos="45500" dir="5400000" sy="-100000" algn="bl" rotWithShape="0"/>
                </a:effectLst>
                <a:latin typeface="HY울릉도B" pitchFamily="18" charset="-127"/>
                <a:ea typeface="HY울릉도B" pitchFamily="18" charset="-127"/>
              </a:rPr>
              <a:t>이지오더</a:t>
            </a:r>
            <a:r>
              <a:rPr lang="ko-KR" altLang="en-US" sz="2800" b="1" dirty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테이블 주문 솔루션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!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143240" y="1071546"/>
            <a:ext cx="2385140" cy="3911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700"/>
              </a:lnSpc>
            </a:pPr>
            <a:r>
              <a:rPr lang="ko-KR" altLang="en-US" sz="14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프리미엄 </a:t>
            </a:r>
            <a:r>
              <a:rPr lang="ko-KR" altLang="en-US" sz="1400" b="1" kern="0" spc="-44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테이블오더</a:t>
            </a:r>
            <a:r>
              <a:rPr lang="ko-KR" altLang="en-US" sz="14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서비스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86248" y="4429132"/>
            <a:ext cx="4214843" cy="1649852"/>
          </a:xfrm>
          <a:prstGeom prst="rect">
            <a:avLst/>
          </a:prstGeom>
          <a:noFill/>
        </p:spPr>
        <p:txBody>
          <a:bodyPr wrap="none" rtlCol="0">
            <a:prstTxWarp prst="textDeflate">
              <a:avLst/>
            </a:prstTxWarp>
            <a:spAutoFit/>
          </a:bodyPr>
          <a:lstStyle/>
          <a:p>
            <a:r>
              <a:rPr lang="ko-KR" altLang="en-US" sz="2400" dirty="0">
                <a:solidFill>
                  <a:srgbClr val="F57E1B"/>
                </a:solidFill>
                <a:latin typeface="HY울릉도B" pitchFamily="18" charset="-127"/>
                <a:ea typeface="HY울릉도B" pitchFamily="18" charset="-127"/>
              </a:rPr>
              <a:t>인건비</a:t>
            </a:r>
            <a:r>
              <a:rPr lang="en-US" altLang="ko-KR" sz="2400" dirty="0">
                <a:solidFill>
                  <a:srgbClr val="F57E1B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F57E1B"/>
                </a:solidFill>
                <a:latin typeface="HY울릉도B" pitchFamily="18" charset="-127"/>
                <a:ea typeface="HY울릉도B" pitchFamily="18" charset="-127"/>
              </a:rPr>
              <a:t>주문누락 이제 걱정은 그만</a:t>
            </a:r>
            <a:r>
              <a:rPr lang="en-US" altLang="ko-KR" sz="2400" dirty="0">
                <a:solidFill>
                  <a:srgbClr val="F57E1B"/>
                </a:solidFill>
                <a:latin typeface="HY울릉도B" pitchFamily="18" charset="-127"/>
                <a:ea typeface="HY울릉도B" pitchFamily="18" charset="-127"/>
              </a:rPr>
              <a:t>~</a:t>
            </a: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500562" y="5344555"/>
            <a:ext cx="3643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solidFill>
                  <a:schemeClr val="accent6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추가주문 유도까지</a:t>
            </a:r>
            <a:r>
              <a:rPr lang="en-US" altLang="ko-KR" sz="1500" dirty="0">
                <a:solidFill>
                  <a:schemeClr val="accent6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500" dirty="0">
                <a:solidFill>
                  <a:schemeClr val="accent6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한번에 해결하세요</a:t>
            </a:r>
            <a:r>
              <a:rPr lang="en-US" altLang="ko-KR" sz="1500" dirty="0">
                <a:solidFill>
                  <a:schemeClr val="accent6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!</a:t>
            </a:r>
          </a:p>
          <a:p>
            <a:endParaRPr lang="ko-KR" altLang="en-US" sz="1600" dirty="0"/>
          </a:p>
        </p:txBody>
      </p:sp>
      <p:sp>
        <p:nvSpPr>
          <p:cNvPr id="81" name="직사각형 80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/>
              <a:t>초기 설치비 무상지원 프로모션 중</a:t>
            </a:r>
            <a:r>
              <a:rPr lang="en-US" altLang="ko-KR" sz="2800" b="1" dirty="0"/>
              <a:t>!!</a:t>
            </a:r>
            <a:endParaRPr lang="ko-KR" alt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0" y="16"/>
            <a:ext cx="9144000" cy="68579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/>
          </a:p>
        </p:txBody>
      </p:sp>
      <p:sp>
        <p:nvSpPr>
          <p:cNvPr id="4" name="Object 98"/>
          <p:cNvSpPr txBox="1"/>
          <p:nvPr/>
        </p:nvSpPr>
        <p:spPr>
          <a:xfrm>
            <a:off x="1357290" y="357166"/>
            <a:ext cx="635798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“</a:t>
            </a:r>
            <a:r>
              <a:rPr lang="ko-KR" alt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왜</a:t>
            </a:r>
            <a:r>
              <a:rPr lang="en-US" altLang="ko-KR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32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테이블오더가</a:t>
            </a:r>
            <a:r>
              <a:rPr lang="ko-KR" alt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필요할까요</a:t>
            </a:r>
            <a:r>
              <a:rPr lang="en-US" altLang="ko-KR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?”</a:t>
            </a:r>
            <a:endParaRPr lang="en-US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Object 98"/>
          <p:cNvSpPr txBox="1"/>
          <p:nvPr/>
        </p:nvSpPr>
        <p:spPr>
          <a:xfrm>
            <a:off x="785786" y="4071942"/>
            <a:ext cx="39796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</a:pPr>
            <a:endParaRPr lang="en-US" sz="2400" spc="-50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11" name="Object 98"/>
          <p:cNvSpPr txBox="1"/>
          <p:nvPr/>
        </p:nvSpPr>
        <p:spPr>
          <a:xfrm>
            <a:off x="1355909" y="142852"/>
            <a:ext cx="600217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1400" b="1" dirty="0" err="1">
                <a:solidFill>
                  <a:schemeClr val="tx2">
                    <a:lumMod val="7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테이블오더</a:t>
            </a:r>
            <a:r>
              <a:rPr lang="ko-KR" altLang="en-US" sz="1400" b="1" dirty="0">
                <a:solidFill>
                  <a:schemeClr val="tx2">
                    <a:lumMod val="7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도입을 고민하고 계시다면</a:t>
            </a:r>
            <a:endParaRPr lang="en-US" altLang="ko-KR" sz="1400" b="1" dirty="0">
              <a:solidFill>
                <a:schemeClr val="tx2">
                  <a:lumMod val="7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214414" y="1214422"/>
            <a:ext cx="6715172" cy="2214578"/>
            <a:chOff x="1736913" y="1138022"/>
            <a:chExt cx="5496919" cy="1933788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1736913" y="1138022"/>
              <a:ext cx="1058716" cy="386052"/>
            </a:xfrm>
            <a:prstGeom prst="roundRect">
              <a:avLst>
                <a:gd name="adj" fmla="val 18828"/>
              </a:avLst>
            </a:prstGeom>
            <a:solidFill>
              <a:srgbClr val="00808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b="1" dirty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안정성</a:t>
              </a: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3032312" y="1138022"/>
              <a:ext cx="4201520" cy="386052"/>
            </a:xfrm>
            <a:prstGeom prst="roundRect">
              <a:avLst>
                <a:gd name="adj" fmla="val 182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테이블오더에 최적인 통신 환경 구축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3032312" y="1645156"/>
              <a:ext cx="4201520" cy="386052"/>
            </a:xfrm>
            <a:prstGeom prst="roundRect">
              <a:avLst>
                <a:gd name="adj" fmla="val 146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포스와 연동하여 설치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/AS </a:t>
              </a:r>
              <a:r>
                <a: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서비스까지</a:t>
              </a: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3032312" y="2153633"/>
              <a:ext cx="4201520" cy="386052"/>
            </a:xfrm>
            <a:prstGeom prst="roundRect">
              <a:avLst>
                <a:gd name="adj" fmla="val 146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까다로운 태블릿 품질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/</a:t>
              </a:r>
              <a:r>
                <a: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안전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검증</a:t>
              </a:r>
              <a:endPara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012259" y="2685758"/>
              <a:ext cx="4201520" cy="386052"/>
            </a:xfrm>
            <a:prstGeom prst="roundRect">
              <a:avLst>
                <a:gd name="adj" fmla="val 1644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업계 유일 사장님 전용 관리 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APP </a:t>
              </a:r>
              <a:r>
                <a: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제공</a:t>
              </a: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1736913" y="1643050"/>
              <a:ext cx="1058716" cy="386052"/>
            </a:xfrm>
            <a:prstGeom prst="roundRect">
              <a:avLst>
                <a:gd name="adj" fmla="val 18828"/>
              </a:avLst>
            </a:prstGeom>
            <a:solidFill>
              <a:srgbClr val="00808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b="1" dirty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서비스</a:t>
              </a: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736913" y="2143116"/>
              <a:ext cx="1058716" cy="386052"/>
            </a:xfrm>
            <a:prstGeom prst="roundRect">
              <a:avLst>
                <a:gd name="adj" fmla="val 18828"/>
              </a:avLst>
            </a:prstGeom>
            <a:solidFill>
              <a:srgbClr val="00808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2000" b="1" dirty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품질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1736913" y="2684176"/>
              <a:ext cx="1058716" cy="386052"/>
            </a:xfrm>
            <a:prstGeom prst="roundRect">
              <a:avLst>
                <a:gd name="adj" fmla="val 18828"/>
              </a:avLst>
            </a:prstGeom>
            <a:solidFill>
              <a:srgbClr val="00808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b="1" dirty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편리성</a:t>
              </a: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8" y="3572512"/>
            <a:ext cx="3413652" cy="2928322"/>
          </a:xfrm>
          <a:prstGeom prst="rect">
            <a:avLst/>
          </a:prstGeom>
        </p:spPr>
      </p:pic>
      <p:grpSp>
        <p:nvGrpSpPr>
          <p:cNvPr id="34" name="그룹 33"/>
          <p:cNvGrpSpPr/>
          <p:nvPr/>
        </p:nvGrpSpPr>
        <p:grpSpPr>
          <a:xfrm>
            <a:off x="428596" y="3929066"/>
            <a:ext cx="5337042" cy="2000264"/>
            <a:chOff x="339392" y="3929066"/>
            <a:chExt cx="5337042" cy="1389392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339392" y="3929066"/>
              <a:ext cx="1651624" cy="642942"/>
            </a:xfrm>
            <a:prstGeom prst="roundRect">
              <a:avLst>
                <a:gd name="adj" fmla="val 21744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2200"/>
                </a:lnSpc>
              </a:pP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손님이 직접</a:t>
              </a:r>
              <a: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!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b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</a:b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쉽고</a:t>
              </a:r>
              <a: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편리한 주문</a:t>
              </a:r>
              <a: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/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결제</a:t>
              </a:r>
              <a:endParaRPr lang="ko-KR" altLang="en-US" sz="14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2205330" y="3929066"/>
              <a:ext cx="1683780" cy="642942"/>
            </a:xfrm>
            <a:prstGeom prst="roundRect">
              <a:avLst>
                <a:gd name="adj" fmla="val 23128"/>
              </a:avLst>
            </a:prstGeom>
            <a:solidFill>
              <a:srgbClr val="FFFFCC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200"/>
                </a:lnSpc>
              </a:pP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월 </a:t>
              </a:r>
              <a: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30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만원으로 </a:t>
              </a:r>
              <a:endParaRPr lang="en-US" altLang="ko-KR" sz="1200" b="1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algn="ctr">
                <a:lnSpc>
                  <a:spcPts val="2200"/>
                </a:lnSpc>
              </a:pPr>
              <a:r>
                <a:rPr lang="ko-KR" altLang="en-US" sz="1200" b="1" spc="-50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서빙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직원 </a:t>
              </a:r>
              <a: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1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명 대체</a:t>
              </a:r>
              <a: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!</a:t>
              </a:r>
              <a:endParaRPr lang="ko-KR" altLang="en-US" sz="1200" b="1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4071934" y="3929066"/>
              <a:ext cx="1595284" cy="642942"/>
            </a:xfrm>
            <a:prstGeom prst="roundRect">
              <a:avLst>
                <a:gd name="adj" fmla="val 20360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2200"/>
                </a:lnSpc>
              </a:pP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추가 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주문 유도 </a:t>
              </a:r>
              <a:endParaRPr lang="en-US" altLang="ko-KR" sz="1200" b="1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algn="ctr">
                <a:lnSpc>
                  <a:spcPts val="2200"/>
                </a:lnSpc>
              </a:pPr>
              <a: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&amp; 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주문 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오류 제로</a:t>
              </a:r>
              <a: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!</a:t>
              </a: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348608" y="4714884"/>
              <a:ext cx="1651624" cy="603574"/>
            </a:xfrm>
            <a:prstGeom prst="roundRect">
              <a:avLst>
                <a:gd name="adj" fmla="val 21744"/>
              </a:avLst>
            </a:prstGeom>
            <a:solidFill>
              <a:srgbClr val="FFFFCC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2200"/>
                </a:lnSpc>
              </a:pP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고객 관리 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기능</a:t>
              </a:r>
              <a: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강화로 지속 방문 유도</a:t>
              </a:r>
              <a:endParaRPr lang="ko-KR" altLang="en-US" sz="14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2214546" y="4714884"/>
              <a:ext cx="1683780" cy="603574"/>
            </a:xfrm>
            <a:prstGeom prst="roundRect">
              <a:avLst>
                <a:gd name="adj" fmla="val 21744"/>
              </a:avLst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2200"/>
                </a:lnSpc>
              </a:pP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업종별 맞춤형</a:t>
              </a:r>
              <a: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메뉴</a:t>
              </a:r>
              <a:endParaRPr lang="en-US" altLang="ko-KR" sz="1200" b="1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algn="ctr">
                <a:lnSpc>
                  <a:spcPts val="2200"/>
                </a:lnSpc>
              </a:pP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기능 최적화</a:t>
              </a:r>
              <a:endParaRPr lang="ko-KR" altLang="en-US" sz="14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4081150" y="4714884"/>
              <a:ext cx="1595284" cy="603574"/>
            </a:xfrm>
            <a:prstGeom prst="roundRect">
              <a:avLst>
                <a:gd name="adj" fmla="val 21744"/>
              </a:avLst>
            </a:prstGeom>
            <a:solidFill>
              <a:srgbClr val="FFFFCC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2200"/>
                </a:lnSpc>
              </a:pP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외국인 손님을 위한</a:t>
              </a:r>
              <a:endParaRPr lang="en-US" altLang="ko-KR" sz="1200" b="1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algn="ctr">
                <a:lnSpc>
                  <a:spcPts val="2200"/>
                </a:lnSpc>
              </a:pPr>
              <a:r>
                <a:rPr lang="ko-KR" altLang="en-US" sz="14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다국어 지원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그룹 181"/>
          <p:cNvGrpSpPr/>
          <p:nvPr/>
        </p:nvGrpSpPr>
        <p:grpSpPr>
          <a:xfrm>
            <a:off x="71406" y="4429132"/>
            <a:ext cx="5538962" cy="2028924"/>
            <a:chOff x="357158" y="3857628"/>
            <a:chExt cx="5538962" cy="202892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48" y="4357694"/>
              <a:ext cx="1643074" cy="938594"/>
            </a:xfrm>
            <a:prstGeom prst="rect">
              <a:avLst/>
            </a:prstGeom>
          </p:spPr>
        </p:pic>
        <p:grpSp>
          <p:nvGrpSpPr>
            <p:cNvPr id="155" name="그룹 154"/>
            <p:cNvGrpSpPr/>
            <p:nvPr/>
          </p:nvGrpSpPr>
          <p:grpSpPr>
            <a:xfrm>
              <a:off x="357158" y="3929066"/>
              <a:ext cx="2638517" cy="1957486"/>
              <a:chOff x="461450" y="4381816"/>
              <a:chExt cx="2638517" cy="1957486"/>
            </a:xfrm>
          </p:grpSpPr>
          <p:sp>
            <p:nvSpPr>
              <p:cNvPr id="121" name="Object 11"/>
              <p:cNvSpPr txBox="1"/>
              <p:nvPr/>
            </p:nvSpPr>
            <p:spPr>
              <a:xfrm>
                <a:off x="532888" y="5739138"/>
                <a:ext cx="2567079" cy="60016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- </a:t>
                </a:r>
                <a:r>
                  <a:rPr lang="ko-KR" altLang="en-US" sz="1100" kern="0" spc="-178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서빙</a:t>
                </a:r>
                <a:r>
                  <a:rPr lang="ko-KR" altLang="en-US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 직원이 상주하는 위치에 설치 </a:t>
                </a:r>
                <a:r>
                  <a:rPr lang="en-US" altLang="ko-KR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!</a:t>
                </a:r>
              </a:p>
              <a:p>
                <a:r>
                  <a:rPr lang="en-US" altLang="ko-KR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- </a:t>
                </a:r>
                <a:r>
                  <a:rPr lang="ko-KR" altLang="en-US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기본 </a:t>
                </a:r>
                <a:r>
                  <a:rPr lang="en-US" altLang="ko-KR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1</a:t>
                </a:r>
                <a:r>
                  <a:rPr lang="ko-KR" altLang="en-US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대</a:t>
                </a:r>
                <a:r>
                  <a:rPr lang="en-US" altLang="ko-KR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, </a:t>
                </a:r>
                <a:r>
                  <a:rPr lang="ko-KR" altLang="en-US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 </a:t>
                </a:r>
                <a:r>
                  <a:rPr lang="ko-KR" altLang="en-US" sz="1100" kern="0" spc="-178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큰사업장은</a:t>
                </a:r>
                <a:r>
                  <a:rPr lang="ko-KR" altLang="en-US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 </a:t>
                </a:r>
                <a:r>
                  <a:rPr lang="en-US" altLang="ko-KR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2</a:t>
                </a:r>
                <a:r>
                  <a:rPr lang="ko-KR" altLang="en-US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대 이상 설치 권유</a:t>
                </a:r>
                <a:endParaRPr lang="en-US" altLang="ko-KR" sz="1100" kern="0" spc="-17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B" pitchFamily="18" charset="-127"/>
                  <a:ea typeface="HY울릉도B" pitchFamily="18" charset="-127"/>
                  <a:cs typeface="SEBANG Gothic OTF Bold" pitchFamily="34" charset="0"/>
                </a:endParaRPr>
              </a:p>
              <a:p>
                <a:r>
                  <a:rPr lang="en-US" altLang="ko-KR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- </a:t>
                </a:r>
                <a:r>
                  <a:rPr lang="ko-KR" altLang="en-US" sz="1100" kern="0" spc="-178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선불형</a:t>
                </a:r>
                <a:r>
                  <a:rPr lang="ko-KR" altLang="en-US" sz="11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 결제 취소는 알림판에서만 가능</a:t>
                </a:r>
                <a:endParaRPr lang="en-US" altLang="ko-KR" sz="1100" kern="0" spc="-17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B" pitchFamily="18" charset="-127"/>
                  <a:ea typeface="HY울릉도B" pitchFamily="18" charset="-127"/>
                  <a:cs typeface="SEBANG Gothic OTF Bold" pitchFamily="34" charset="0"/>
                </a:endParaRPr>
              </a:p>
            </p:txBody>
          </p:sp>
          <p:sp>
            <p:nvSpPr>
              <p:cNvPr id="122" name="Object 11"/>
              <p:cNvSpPr txBox="1"/>
              <p:nvPr/>
            </p:nvSpPr>
            <p:spPr>
              <a:xfrm>
                <a:off x="461450" y="4381816"/>
                <a:ext cx="25670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16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주문 </a:t>
                </a:r>
                <a:r>
                  <a:rPr lang="en-US" altLang="ko-KR" sz="16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/ </a:t>
                </a:r>
                <a:r>
                  <a:rPr lang="ko-KR" altLang="en-US" sz="16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결제 </a:t>
                </a:r>
                <a:r>
                  <a:rPr lang="en-US" altLang="ko-KR" sz="16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/ </a:t>
                </a:r>
                <a:r>
                  <a:rPr lang="ko-KR" altLang="en-US" sz="1600" kern="0" spc="-178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직원호출</a:t>
                </a:r>
                <a:r>
                  <a:rPr lang="ko-KR" altLang="en-US" sz="16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 확인</a:t>
                </a:r>
                <a:endParaRPr lang="en-US" altLang="ko-KR" sz="1600" kern="0" spc="-17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B" pitchFamily="18" charset="-127"/>
                  <a:ea typeface="HY울릉도B" pitchFamily="18" charset="-127"/>
                  <a:cs typeface="SEBANG Gothic OTF Bold" pitchFamily="34" charset="0"/>
                </a:endParaRPr>
              </a:p>
            </p:txBody>
          </p:sp>
        </p:grpSp>
        <p:grpSp>
          <p:nvGrpSpPr>
            <p:cNvPr id="123" name="그룹 122"/>
            <p:cNvGrpSpPr/>
            <p:nvPr/>
          </p:nvGrpSpPr>
          <p:grpSpPr>
            <a:xfrm>
              <a:off x="3000364" y="3857628"/>
              <a:ext cx="2895756" cy="1974470"/>
              <a:chOff x="3328375" y="4994006"/>
              <a:chExt cx="3619883" cy="2750433"/>
            </a:xfrm>
          </p:grpSpPr>
          <p:pic>
            <p:nvPicPr>
              <p:cNvPr id="124" name="그림 12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28375" y="5523953"/>
                <a:ext cx="3572086" cy="2220486"/>
              </a:xfrm>
              <a:prstGeom prst="rect">
                <a:avLst/>
              </a:prstGeom>
            </p:spPr>
          </p:pic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12328B2F-664C-FFCE-3BCF-9C9CADD9407E}"/>
                  </a:ext>
                </a:extLst>
              </p:cNvPr>
              <p:cNvSpPr txBox="1"/>
              <p:nvPr/>
            </p:nvSpPr>
            <p:spPr>
              <a:xfrm>
                <a:off x="3506979" y="4994006"/>
                <a:ext cx="3441279" cy="5745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ko-KR" sz="16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</a:rPr>
                  <a:t>“</a:t>
                </a:r>
                <a:r>
                  <a:rPr lang="ko-KR" altLang="en-US" sz="16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</a:rPr>
                  <a:t>직원이 주문을 확인해요</a:t>
                </a:r>
                <a:r>
                  <a:rPr lang="en-US" altLang="ko-KR" sz="16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</a:rPr>
                  <a:t>!”</a:t>
                </a:r>
              </a:p>
            </p:txBody>
          </p:sp>
          <p:grpSp>
            <p:nvGrpSpPr>
              <p:cNvPr id="126" name="그룹 121"/>
              <p:cNvGrpSpPr/>
              <p:nvPr/>
            </p:nvGrpSpPr>
            <p:grpSpPr>
              <a:xfrm>
                <a:off x="3774887" y="5989136"/>
                <a:ext cx="928404" cy="271802"/>
                <a:chOff x="3624820" y="3405150"/>
                <a:chExt cx="861540" cy="271802"/>
              </a:xfrm>
            </p:grpSpPr>
            <p:sp>
              <p:nvSpPr>
                <p:cNvPr id="136" name="직사각형 135">
                  <a:extLst>
                    <a:ext uri="{FF2B5EF4-FFF2-40B4-BE49-F238E27FC236}">
                      <a16:creationId xmlns:a16="http://schemas.microsoft.com/office/drawing/2014/main" id="{1F915FDA-1EDC-4AA0-B08D-E0CA843164FF}"/>
                    </a:ext>
                  </a:extLst>
                </p:cNvPr>
                <p:cNvSpPr/>
                <p:nvPr/>
              </p:nvSpPr>
              <p:spPr>
                <a:xfrm>
                  <a:off x="3624820" y="3405150"/>
                  <a:ext cx="861540" cy="271802"/>
                </a:xfrm>
                <a:prstGeom prst="rect">
                  <a:avLst/>
                </a:prstGeom>
                <a:solidFill>
                  <a:schemeClr val="tx1">
                    <a:alpha val="40000"/>
                  </a:schemeClr>
                </a:solidFill>
                <a:ln w="19050">
                  <a:solidFill>
                    <a:schemeClr val="bg1"/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7" name="LcS17">
                  <a:extLst>
                    <a:ext uri="{FF2B5EF4-FFF2-40B4-BE49-F238E27FC236}">
                      <a16:creationId xmlns:a16="http://schemas.microsoft.com/office/drawing/2014/main" id="{728D0F68-BBCA-4468-BCA5-C29C9BB61A1D}"/>
                    </a:ext>
                  </a:extLst>
                </p:cNvPr>
                <p:cNvSpPr/>
                <p:nvPr/>
              </p:nvSpPr>
              <p:spPr>
                <a:xfrm>
                  <a:off x="3707688" y="3405150"/>
                  <a:ext cx="725220" cy="225085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t" anchorCtr="0">
                  <a:spAutoFit/>
                </a:bodyPr>
                <a:lstStyle/>
                <a:p>
                  <a:pPr marL="0" lvl="1" algn="ctr">
                    <a:spcAft>
                      <a:spcPts val="100"/>
                    </a:spcAft>
                    <a:buSzPct val="80000"/>
                  </a:pPr>
                  <a:r>
                    <a:rPr lang="ko-KR" altLang="en-US" sz="1050" b="1" spc="-50" dirty="0" err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HY울릉도B" pitchFamily="18" charset="-127"/>
                      <a:ea typeface="HY울릉도B" pitchFamily="18" charset="-127"/>
                    </a:rPr>
                    <a:t>테이블번호</a:t>
                  </a:r>
                  <a:endParaRPr lang="ko-KR" altLang="en-US" sz="1050" b="1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HY울릉도B" pitchFamily="18" charset="-127"/>
                    <a:ea typeface="HY울릉도B" pitchFamily="18" charset="-127"/>
                  </a:endParaRPr>
                </a:p>
              </p:txBody>
            </p:sp>
          </p:grpSp>
          <p:grpSp>
            <p:nvGrpSpPr>
              <p:cNvPr id="127" name="그룹 124"/>
              <p:cNvGrpSpPr/>
              <p:nvPr/>
            </p:nvGrpSpPr>
            <p:grpSpPr>
              <a:xfrm>
                <a:off x="5388944" y="6062225"/>
                <a:ext cx="910938" cy="324963"/>
                <a:chOff x="3899480" y="3264895"/>
                <a:chExt cx="752842" cy="324963"/>
              </a:xfrm>
            </p:grpSpPr>
            <p:sp>
              <p:nvSpPr>
                <p:cNvPr id="134" name="직사각형 133">
                  <a:extLst>
                    <a:ext uri="{FF2B5EF4-FFF2-40B4-BE49-F238E27FC236}">
                      <a16:creationId xmlns:a16="http://schemas.microsoft.com/office/drawing/2014/main" id="{1F915FDA-1EDC-4AA0-B08D-E0CA843164FF}"/>
                    </a:ext>
                  </a:extLst>
                </p:cNvPr>
                <p:cNvSpPr/>
                <p:nvPr/>
              </p:nvSpPr>
              <p:spPr>
                <a:xfrm>
                  <a:off x="3899480" y="3264895"/>
                  <a:ext cx="752842" cy="324963"/>
                </a:xfrm>
                <a:prstGeom prst="rect">
                  <a:avLst/>
                </a:prstGeom>
                <a:solidFill>
                  <a:schemeClr val="tx1">
                    <a:alpha val="40000"/>
                  </a:schemeClr>
                </a:solidFill>
                <a:ln w="19050">
                  <a:solidFill>
                    <a:schemeClr val="bg1"/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5" name="LcS17">
                  <a:extLst>
                    <a:ext uri="{FF2B5EF4-FFF2-40B4-BE49-F238E27FC236}">
                      <a16:creationId xmlns:a16="http://schemas.microsoft.com/office/drawing/2014/main" id="{728D0F68-BBCA-4468-BCA5-C29C9BB61A1D}"/>
                    </a:ext>
                  </a:extLst>
                </p:cNvPr>
                <p:cNvSpPr/>
                <p:nvPr/>
              </p:nvSpPr>
              <p:spPr>
                <a:xfrm>
                  <a:off x="3967813" y="3291319"/>
                  <a:ext cx="590428" cy="225085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t" anchorCtr="0">
                  <a:spAutoFit/>
                </a:bodyPr>
                <a:lstStyle/>
                <a:p>
                  <a:pPr marL="0" lvl="1" algn="ctr">
                    <a:spcAft>
                      <a:spcPts val="100"/>
                    </a:spcAft>
                    <a:buSzPct val="80000"/>
                  </a:pPr>
                  <a:r>
                    <a:rPr lang="ko-KR" altLang="en-US" sz="1050" b="1" spc="-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HY울릉도B" pitchFamily="18" charset="-127"/>
                      <a:ea typeface="HY울릉도B" pitchFamily="18" charset="-127"/>
                    </a:rPr>
                    <a:t>결제유형</a:t>
                  </a:r>
                </a:p>
              </p:txBody>
            </p:sp>
          </p:grpSp>
          <p:grpSp>
            <p:nvGrpSpPr>
              <p:cNvPr id="128" name="그룹 127"/>
              <p:cNvGrpSpPr/>
              <p:nvPr/>
            </p:nvGrpSpPr>
            <p:grpSpPr>
              <a:xfrm>
                <a:off x="3953490" y="6884747"/>
                <a:ext cx="714416" cy="298539"/>
                <a:chOff x="3614882" y="3374404"/>
                <a:chExt cx="590426" cy="221520"/>
              </a:xfrm>
            </p:grpSpPr>
            <p:sp>
              <p:nvSpPr>
                <p:cNvPr id="132" name="직사각형 131">
                  <a:extLst>
                    <a:ext uri="{FF2B5EF4-FFF2-40B4-BE49-F238E27FC236}">
                      <a16:creationId xmlns:a16="http://schemas.microsoft.com/office/drawing/2014/main" id="{1F915FDA-1EDC-4AA0-B08D-E0CA843164FF}"/>
                    </a:ext>
                  </a:extLst>
                </p:cNvPr>
                <p:cNvSpPr/>
                <p:nvPr/>
              </p:nvSpPr>
              <p:spPr>
                <a:xfrm>
                  <a:off x="3614882" y="3374404"/>
                  <a:ext cx="590426" cy="221520"/>
                </a:xfrm>
                <a:prstGeom prst="rect">
                  <a:avLst/>
                </a:prstGeom>
                <a:solidFill>
                  <a:schemeClr val="tx1">
                    <a:alpha val="40000"/>
                  </a:schemeClr>
                </a:solidFill>
                <a:ln w="19050">
                  <a:solidFill>
                    <a:schemeClr val="bg1"/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3" name="LcS17">
                  <a:extLst>
                    <a:ext uri="{FF2B5EF4-FFF2-40B4-BE49-F238E27FC236}">
                      <a16:creationId xmlns:a16="http://schemas.microsoft.com/office/drawing/2014/main" id="{728D0F68-BBCA-4468-BCA5-C29C9BB61A1D}"/>
                    </a:ext>
                  </a:extLst>
                </p:cNvPr>
                <p:cNvSpPr/>
                <p:nvPr/>
              </p:nvSpPr>
              <p:spPr>
                <a:xfrm>
                  <a:off x="3614884" y="3374404"/>
                  <a:ext cx="529946" cy="167016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 anchorCtr="0">
                  <a:spAutoFit/>
                </a:bodyPr>
                <a:lstStyle/>
                <a:p>
                  <a:pPr marL="0" lvl="1" algn="ctr">
                    <a:spcAft>
                      <a:spcPts val="100"/>
                    </a:spcAft>
                    <a:buSzPct val="80000"/>
                  </a:pPr>
                  <a:r>
                    <a:rPr lang="ko-KR" altLang="en-US" sz="1050" spc="-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HY울릉도B" pitchFamily="18" charset="-127"/>
                      <a:ea typeface="HY울릉도B" pitchFamily="18" charset="-127"/>
                    </a:rPr>
                    <a:t>주문내역</a:t>
                  </a:r>
                </a:p>
              </p:txBody>
            </p:sp>
          </p:grpSp>
          <p:grpSp>
            <p:nvGrpSpPr>
              <p:cNvPr id="129" name="그룹 130"/>
              <p:cNvGrpSpPr/>
              <p:nvPr/>
            </p:nvGrpSpPr>
            <p:grpSpPr>
              <a:xfrm>
                <a:off x="5471626" y="6676631"/>
                <a:ext cx="714418" cy="307634"/>
                <a:chOff x="3756897" y="3364407"/>
                <a:chExt cx="590427" cy="307634"/>
              </a:xfrm>
            </p:grpSpPr>
            <p:sp>
              <p:nvSpPr>
                <p:cNvPr id="130" name="직사각형 129">
                  <a:extLst>
                    <a:ext uri="{FF2B5EF4-FFF2-40B4-BE49-F238E27FC236}">
                      <a16:creationId xmlns:a16="http://schemas.microsoft.com/office/drawing/2014/main" id="{1F915FDA-1EDC-4AA0-B08D-E0CA843164FF}"/>
                    </a:ext>
                  </a:extLst>
                </p:cNvPr>
                <p:cNvSpPr/>
                <p:nvPr/>
              </p:nvSpPr>
              <p:spPr>
                <a:xfrm>
                  <a:off x="3756897" y="3364407"/>
                  <a:ext cx="590425" cy="307634"/>
                </a:xfrm>
                <a:prstGeom prst="rect">
                  <a:avLst/>
                </a:prstGeom>
                <a:solidFill>
                  <a:schemeClr val="tx1">
                    <a:alpha val="40000"/>
                  </a:schemeClr>
                </a:solidFill>
                <a:ln w="19050">
                  <a:solidFill>
                    <a:schemeClr val="bg1"/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1" name="LcS17">
                  <a:extLst>
                    <a:ext uri="{FF2B5EF4-FFF2-40B4-BE49-F238E27FC236}">
                      <a16:creationId xmlns:a16="http://schemas.microsoft.com/office/drawing/2014/main" id="{728D0F68-BBCA-4468-BCA5-C29C9BB61A1D}"/>
                    </a:ext>
                  </a:extLst>
                </p:cNvPr>
                <p:cNvSpPr/>
                <p:nvPr/>
              </p:nvSpPr>
              <p:spPr>
                <a:xfrm>
                  <a:off x="3756897" y="3373503"/>
                  <a:ext cx="590427" cy="225085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t" anchorCtr="0">
                  <a:spAutoFit/>
                </a:bodyPr>
                <a:lstStyle/>
                <a:p>
                  <a:pPr marL="0" lvl="1" algn="ctr">
                    <a:spcAft>
                      <a:spcPts val="100"/>
                    </a:spcAft>
                    <a:buSzPct val="80000"/>
                  </a:pPr>
                  <a:r>
                    <a:rPr lang="ko-KR" altLang="en-US" sz="1050" b="1" spc="-50" dirty="0" err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HY울릉도B" pitchFamily="18" charset="-127"/>
                      <a:ea typeface="HY울릉도B" pitchFamily="18" charset="-127"/>
                    </a:rPr>
                    <a:t>누적주문</a:t>
                  </a:r>
                  <a:endParaRPr lang="ko-KR" altLang="en-US" sz="1050" b="1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HY울릉도B" pitchFamily="18" charset="-127"/>
                    <a:ea typeface="HY울릉도B" pitchFamily="18" charset="-127"/>
                  </a:endParaRPr>
                </a:p>
              </p:txBody>
            </p:sp>
          </p:grpSp>
        </p:grpSp>
      </p:grpSp>
      <p:grpSp>
        <p:nvGrpSpPr>
          <p:cNvPr id="181" name="그룹 180"/>
          <p:cNvGrpSpPr/>
          <p:nvPr/>
        </p:nvGrpSpPr>
        <p:grpSpPr>
          <a:xfrm>
            <a:off x="214282" y="1571612"/>
            <a:ext cx="5214974" cy="2071702"/>
            <a:chOff x="642910" y="1000108"/>
            <a:chExt cx="5214974" cy="2071702"/>
          </a:xfrm>
        </p:grpSpPr>
        <p:grpSp>
          <p:nvGrpSpPr>
            <p:cNvPr id="108" name="그룹 79"/>
            <p:cNvGrpSpPr/>
            <p:nvPr/>
          </p:nvGrpSpPr>
          <p:grpSpPr>
            <a:xfrm>
              <a:off x="642910" y="1142984"/>
              <a:ext cx="2000264" cy="1928826"/>
              <a:chOff x="885883" y="2277279"/>
              <a:chExt cx="2370549" cy="2303794"/>
            </a:xfrm>
          </p:grpSpPr>
          <p:pic>
            <p:nvPicPr>
              <p:cNvPr id="109" name="그림 10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5884" y="2600407"/>
                <a:ext cx="2089943" cy="1980666"/>
              </a:xfrm>
              <a:prstGeom prst="rect">
                <a:avLst/>
              </a:prstGeom>
            </p:spPr>
          </p:pic>
          <p:sp>
            <p:nvSpPr>
              <p:cNvPr id="110" name="타원 109">
                <a:extLst>
                  <a:ext uri="{FF2B5EF4-FFF2-40B4-BE49-F238E27FC236}">
                    <a16:creationId xmlns:a16="http://schemas.microsoft.com/office/drawing/2014/main" id="{DF860197-BD4F-4509-9DB5-1D9DEF5AC0A9}"/>
                  </a:ext>
                </a:extLst>
              </p:cNvPr>
              <p:cNvSpPr/>
              <p:nvPr/>
            </p:nvSpPr>
            <p:spPr>
              <a:xfrm>
                <a:off x="2148062" y="3776978"/>
                <a:ext cx="271806" cy="271806"/>
              </a:xfrm>
              <a:prstGeom prst="ellipse">
                <a:avLst/>
              </a:prstGeom>
              <a:solidFill>
                <a:srgbClr val="E70012">
                  <a:alpha val="20000"/>
                </a:srgbClr>
              </a:solidFill>
              <a:ln>
                <a:solidFill>
                  <a:srgbClr val="E700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1" name="타원 110">
                <a:extLst>
                  <a:ext uri="{FF2B5EF4-FFF2-40B4-BE49-F238E27FC236}">
                    <a16:creationId xmlns:a16="http://schemas.microsoft.com/office/drawing/2014/main" id="{DF860197-BD4F-4509-9DB5-1D9DEF5AC0A9}"/>
                  </a:ext>
                </a:extLst>
              </p:cNvPr>
              <p:cNvSpPr/>
              <p:nvPr/>
            </p:nvSpPr>
            <p:spPr>
              <a:xfrm>
                <a:off x="1794952" y="4121483"/>
                <a:ext cx="271806" cy="271806"/>
              </a:xfrm>
              <a:prstGeom prst="ellipse">
                <a:avLst/>
              </a:prstGeom>
              <a:solidFill>
                <a:srgbClr val="E70012">
                  <a:alpha val="20000"/>
                </a:srgbClr>
              </a:solidFill>
              <a:ln>
                <a:solidFill>
                  <a:srgbClr val="E700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" name="타원 111">
                <a:extLst>
                  <a:ext uri="{FF2B5EF4-FFF2-40B4-BE49-F238E27FC236}">
                    <a16:creationId xmlns:a16="http://schemas.microsoft.com/office/drawing/2014/main" id="{DF860197-BD4F-4509-9DB5-1D9DEF5AC0A9}"/>
                  </a:ext>
                </a:extLst>
              </p:cNvPr>
              <p:cNvSpPr/>
              <p:nvPr/>
            </p:nvSpPr>
            <p:spPr>
              <a:xfrm>
                <a:off x="1025117" y="2659453"/>
                <a:ext cx="271806" cy="271806"/>
              </a:xfrm>
              <a:prstGeom prst="ellipse">
                <a:avLst/>
              </a:prstGeom>
              <a:solidFill>
                <a:srgbClr val="E70012">
                  <a:alpha val="20000"/>
                </a:srgbClr>
              </a:solidFill>
              <a:ln>
                <a:solidFill>
                  <a:srgbClr val="E700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13" name="그림 112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200807" y="2419350"/>
                <a:ext cx="271114" cy="263786"/>
              </a:xfrm>
              <a:prstGeom prst="rect">
                <a:avLst/>
              </a:prstGeom>
            </p:spPr>
          </p:pic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12328B2F-664C-FFCE-3BCF-9C9CADD9407E}"/>
                  </a:ext>
                </a:extLst>
              </p:cNvPr>
              <p:cNvSpPr txBox="1"/>
              <p:nvPr/>
            </p:nvSpPr>
            <p:spPr>
              <a:xfrm>
                <a:off x="1413341" y="2277279"/>
                <a:ext cx="1611603" cy="396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000" kern="0" spc="-178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테블릿</a:t>
                </a:r>
                <a:r>
                  <a:rPr lang="ko-KR" altLang="en-US" sz="10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 보호용 케이스</a:t>
                </a:r>
              </a:p>
            </p:txBody>
          </p:sp>
          <p:pic>
            <p:nvPicPr>
              <p:cNvPr id="115" name="그림 114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4165771">
                <a:off x="1457441" y="4130744"/>
                <a:ext cx="298779" cy="290704"/>
              </a:xfrm>
              <a:prstGeom prst="rect">
                <a:avLst/>
              </a:prstGeom>
            </p:spPr>
          </p:pic>
          <p:pic>
            <p:nvPicPr>
              <p:cNvPr id="116" name="그림 115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21003174" flipV="1">
                <a:off x="2413941" y="3943543"/>
                <a:ext cx="263248" cy="256133"/>
              </a:xfrm>
              <a:prstGeom prst="rect">
                <a:avLst/>
              </a:prstGeom>
            </p:spPr>
          </p:pic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12328B2F-664C-FFCE-3BCF-9C9CADD9407E}"/>
                  </a:ext>
                </a:extLst>
              </p:cNvPr>
              <p:cNvSpPr txBox="1"/>
              <p:nvPr/>
            </p:nvSpPr>
            <p:spPr>
              <a:xfrm>
                <a:off x="885883" y="3928587"/>
                <a:ext cx="645545" cy="501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ko-KR" altLang="en-US" sz="9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고정용</a:t>
                </a:r>
                <a:endParaRPr lang="en-US" altLang="ko-KR" sz="900" kern="0" spc="-17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B" pitchFamily="18" charset="-127"/>
                  <a:ea typeface="HY울릉도B" pitchFamily="18" charset="-127"/>
                  <a:cs typeface="SEBANG Gothic OTF Bold" pitchFamily="34" charset="0"/>
                </a:endParaRPr>
              </a:p>
              <a:p>
                <a:r>
                  <a:rPr lang="ko-KR" altLang="en-US" sz="900" kern="0" spc="-178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거치대</a:t>
                </a:r>
                <a:endParaRPr lang="ko-KR" altLang="en-US" sz="900" kern="0" spc="-17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B" pitchFamily="18" charset="-127"/>
                  <a:ea typeface="HY울릉도B" pitchFamily="18" charset="-127"/>
                  <a:cs typeface="SEBANG Gothic OTF Bold" pitchFamily="34" charset="0"/>
                </a:endParaRP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2328B2F-664C-FFCE-3BCF-9C9CADD9407E}"/>
                  </a:ext>
                </a:extLst>
              </p:cNvPr>
              <p:cNvSpPr txBox="1"/>
              <p:nvPr/>
            </p:nvSpPr>
            <p:spPr>
              <a:xfrm>
                <a:off x="2610887" y="3928587"/>
                <a:ext cx="645545" cy="501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ko-KR" altLang="en-US" sz="9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카드</a:t>
                </a:r>
                <a:endParaRPr lang="en-US" altLang="ko-KR" sz="900" kern="0" spc="-17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B" pitchFamily="18" charset="-127"/>
                  <a:ea typeface="HY울릉도B" pitchFamily="18" charset="-127"/>
                  <a:cs typeface="SEBANG Gothic OTF Bold" pitchFamily="34" charset="0"/>
                </a:endParaRPr>
              </a:p>
              <a:p>
                <a:r>
                  <a:rPr lang="ko-KR" altLang="en-US" sz="900" kern="0" spc="-178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  <a:cs typeface="SEBANG Gothic OTF Bold" pitchFamily="34" charset="0"/>
                  </a:rPr>
                  <a:t>리더기</a:t>
                </a:r>
                <a:endParaRPr lang="ko-KR" altLang="en-US" sz="1100" kern="0" spc="-17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B" pitchFamily="18" charset="-127"/>
                  <a:ea typeface="HY울릉도B" pitchFamily="18" charset="-127"/>
                  <a:cs typeface="SEBANG Gothic OTF Bold" pitchFamily="34" charset="0"/>
                </a:endParaRPr>
              </a:p>
            </p:txBody>
          </p:sp>
        </p:grpSp>
        <p:grpSp>
          <p:nvGrpSpPr>
            <p:cNvPr id="138" name="그룹 137"/>
            <p:cNvGrpSpPr/>
            <p:nvPr/>
          </p:nvGrpSpPr>
          <p:grpSpPr>
            <a:xfrm>
              <a:off x="3000364" y="1000108"/>
              <a:ext cx="2857520" cy="2071702"/>
              <a:chOff x="3398924" y="2040268"/>
              <a:chExt cx="3642296" cy="2744309"/>
            </a:xfrm>
          </p:grpSpPr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12328B2F-664C-FFCE-3BCF-9C9CADD9407E}"/>
                  </a:ext>
                </a:extLst>
              </p:cNvPr>
              <p:cNvSpPr txBox="1"/>
              <p:nvPr/>
            </p:nvSpPr>
            <p:spPr>
              <a:xfrm>
                <a:off x="3727087" y="2040268"/>
                <a:ext cx="3042311" cy="6218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ko-KR" sz="16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T서체 Medium" panose="020B0600000101010101" pitchFamily="50" charset="-127"/>
                    <a:ea typeface="KT서체 Medium" panose="020B0600000101010101" pitchFamily="50" charset="-127"/>
                  </a:rPr>
                  <a:t>“</a:t>
                </a:r>
                <a:r>
                  <a:rPr lang="ko-KR" altLang="en-US" sz="1200" b="1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</a:rPr>
                  <a:t>손님이 직접 주문해요</a:t>
                </a:r>
                <a:r>
                  <a:rPr lang="en-US" altLang="ko-KR" sz="1200" b="1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B" pitchFamily="18" charset="-127"/>
                    <a:ea typeface="HY울릉도B" pitchFamily="18" charset="-127"/>
                  </a:rPr>
                  <a:t>!”</a:t>
                </a:r>
              </a:p>
            </p:txBody>
          </p:sp>
          <p:pic>
            <p:nvPicPr>
              <p:cNvPr id="140" name="그림 139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398924" y="2528222"/>
                <a:ext cx="3642296" cy="2256355"/>
              </a:xfrm>
              <a:prstGeom prst="rect">
                <a:avLst/>
              </a:prstGeom>
            </p:spPr>
          </p:pic>
          <p:grpSp>
            <p:nvGrpSpPr>
              <p:cNvPr id="141" name="그룹 94"/>
              <p:cNvGrpSpPr/>
              <p:nvPr/>
            </p:nvGrpSpPr>
            <p:grpSpPr>
              <a:xfrm>
                <a:off x="5970202" y="4311710"/>
                <a:ext cx="786061" cy="271802"/>
                <a:chOff x="5989252" y="4398794"/>
                <a:chExt cx="786061" cy="271802"/>
              </a:xfrm>
            </p:grpSpPr>
            <p:sp>
              <p:nvSpPr>
                <p:cNvPr id="147" name="직사각형 146">
                  <a:extLst>
                    <a:ext uri="{FF2B5EF4-FFF2-40B4-BE49-F238E27FC236}">
                      <a16:creationId xmlns:a16="http://schemas.microsoft.com/office/drawing/2014/main" id="{1F915FDA-1EDC-4AA0-B08D-E0CA843164FF}"/>
                    </a:ext>
                  </a:extLst>
                </p:cNvPr>
                <p:cNvSpPr/>
                <p:nvPr/>
              </p:nvSpPr>
              <p:spPr>
                <a:xfrm>
                  <a:off x="5989252" y="4398794"/>
                  <a:ext cx="778669" cy="271802"/>
                </a:xfrm>
                <a:prstGeom prst="rect">
                  <a:avLst/>
                </a:prstGeom>
                <a:solidFill>
                  <a:schemeClr val="tx1">
                    <a:alpha val="40000"/>
                  </a:schemeClr>
                </a:solidFill>
                <a:ln w="19050">
                  <a:solidFill>
                    <a:schemeClr val="bg1"/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8" name="LcS17">
                  <a:extLst>
                    <a:ext uri="{FF2B5EF4-FFF2-40B4-BE49-F238E27FC236}">
                      <a16:creationId xmlns:a16="http://schemas.microsoft.com/office/drawing/2014/main" id="{728D0F68-BBCA-4468-BCA5-C29C9BB61A1D}"/>
                    </a:ext>
                  </a:extLst>
                </p:cNvPr>
                <p:cNvSpPr/>
                <p:nvPr/>
              </p:nvSpPr>
              <p:spPr>
                <a:xfrm>
                  <a:off x="6048826" y="4418103"/>
                  <a:ext cx="726487" cy="243624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t" anchorCtr="0">
                  <a:spAutoFit/>
                </a:bodyPr>
                <a:lstStyle/>
                <a:p>
                  <a:pPr marL="0" lvl="1" algn="ctr">
                    <a:spcAft>
                      <a:spcPts val="100"/>
                    </a:spcAft>
                    <a:buSzPct val="80000"/>
                  </a:pPr>
                  <a:r>
                    <a:rPr lang="ko-KR" altLang="en-US" sz="1050" b="1" spc="-50" dirty="0" err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HY울릉도B" pitchFamily="18" charset="-127"/>
                      <a:ea typeface="HY울릉도B" pitchFamily="18" charset="-127"/>
                    </a:rPr>
                    <a:t>주문결제</a:t>
                  </a:r>
                  <a:endParaRPr lang="ko-KR" altLang="en-US" sz="1050" b="1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HY울릉도B" pitchFamily="18" charset="-127"/>
                    <a:ea typeface="HY울릉도B" pitchFamily="18" charset="-127"/>
                  </a:endParaRPr>
                </a:p>
              </p:txBody>
            </p:sp>
          </p:grpSp>
          <p:sp>
            <p:nvSpPr>
              <p:cNvPr id="143" name="직사각형 142">
                <a:extLst>
                  <a:ext uri="{FF2B5EF4-FFF2-40B4-BE49-F238E27FC236}">
                    <a16:creationId xmlns:a16="http://schemas.microsoft.com/office/drawing/2014/main" id="{1F915FDA-1EDC-4AA0-B08D-E0CA843164FF}"/>
                  </a:ext>
                </a:extLst>
              </p:cNvPr>
              <p:cNvSpPr/>
              <p:nvPr/>
            </p:nvSpPr>
            <p:spPr>
              <a:xfrm>
                <a:off x="3500099" y="4194455"/>
                <a:ext cx="708224" cy="315378"/>
              </a:xfrm>
              <a:prstGeom prst="rect">
                <a:avLst/>
              </a:prstGeom>
              <a:solidFill>
                <a:schemeClr val="tx1">
                  <a:alpha val="40000"/>
                </a:schemeClr>
              </a:solidFill>
              <a:ln w="19050">
                <a:solidFill>
                  <a:schemeClr val="bg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44" name="그룹 133"/>
              <p:cNvGrpSpPr/>
              <p:nvPr/>
            </p:nvGrpSpPr>
            <p:grpSpPr>
              <a:xfrm>
                <a:off x="3500099" y="3225070"/>
                <a:ext cx="778669" cy="847309"/>
                <a:chOff x="6028206" y="4410972"/>
                <a:chExt cx="778669" cy="271802"/>
              </a:xfrm>
            </p:grpSpPr>
            <p:sp>
              <p:nvSpPr>
                <p:cNvPr id="145" name="직사각형 144">
                  <a:extLst>
                    <a:ext uri="{FF2B5EF4-FFF2-40B4-BE49-F238E27FC236}">
                      <a16:creationId xmlns:a16="http://schemas.microsoft.com/office/drawing/2014/main" id="{1F915FDA-1EDC-4AA0-B08D-E0CA843164FF}"/>
                    </a:ext>
                  </a:extLst>
                </p:cNvPr>
                <p:cNvSpPr/>
                <p:nvPr/>
              </p:nvSpPr>
              <p:spPr>
                <a:xfrm>
                  <a:off x="6028206" y="4410972"/>
                  <a:ext cx="778669" cy="271802"/>
                </a:xfrm>
                <a:prstGeom prst="rect">
                  <a:avLst/>
                </a:prstGeom>
                <a:solidFill>
                  <a:schemeClr val="tx1">
                    <a:alpha val="40000"/>
                  </a:schemeClr>
                </a:solidFill>
                <a:ln w="19050">
                  <a:solidFill>
                    <a:schemeClr val="bg1"/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6" name="LcS17">
                  <a:extLst>
                    <a:ext uri="{FF2B5EF4-FFF2-40B4-BE49-F238E27FC236}">
                      <a16:creationId xmlns:a16="http://schemas.microsoft.com/office/drawing/2014/main" id="{728D0F68-BBCA-4468-BCA5-C29C9BB61A1D}"/>
                    </a:ext>
                  </a:extLst>
                </p:cNvPr>
                <p:cNvSpPr/>
                <p:nvPr/>
              </p:nvSpPr>
              <p:spPr>
                <a:xfrm>
                  <a:off x="6210728" y="4418331"/>
                  <a:ext cx="381405" cy="258020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 anchorCtr="0">
                  <a:spAutoFit/>
                </a:bodyPr>
                <a:lstStyle/>
                <a:p>
                  <a:pPr marL="0" lvl="1" algn="ctr">
                    <a:spcAft>
                      <a:spcPts val="100"/>
                    </a:spcAft>
                    <a:buSzPct val="80000"/>
                  </a:pPr>
                  <a:r>
                    <a:rPr lang="ko-KR" altLang="en-US" sz="1100" b="1" spc="-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HY울릉도B" pitchFamily="18" charset="-127"/>
                      <a:ea typeface="HY울릉도B" pitchFamily="18" charset="-127"/>
                    </a:rPr>
                    <a:t>메뉴</a:t>
                  </a:r>
                  <a:endParaRPr lang="en-US" altLang="ko-KR" sz="1100" b="1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HY울릉도B" pitchFamily="18" charset="-127"/>
                    <a:ea typeface="HY울릉도B" pitchFamily="18" charset="-127"/>
                  </a:endParaRPr>
                </a:p>
                <a:p>
                  <a:pPr marL="0" lvl="1" algn="ctr">
                    <a:spcAft>
                      <a:spcPts val="100"/>
                    </a:spcAft>
                    <a:buSzPct val="80000"/>
                  </a:pPr>
                  <a:r>
                    <a:rPr lang="ko-KR" altLang="en-US" sz="1100" b="1" spc="-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HY울릉도B" pitchFamily="18" charset="-127"/>
                      <a:ea typeface="HY울릉도B" pitchFamily="18" charset="-127"/>
                    </a:rPr>
                    <a:t>게임</a:t>
                  </a:r>
                  <a:endParaRPr lang="en-US" altLang="ko-KR" sz="1100" b="1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HY울릉도B" pitchFamily="18" charset="-127"/>
                    <a:ea typeface="HY울릉도B" pitchFamily="18" charset="-127"/>
                  </a:endParaRPr>
                </a:p>
                <a:p>
                  <a:pPr marL="0" lvl="1" algn="ctr">
                    <a:spcAft>
                      <a:spcPts val="100"/>
                    </a:spcAft>
                    <a:buSzPct val="80000"/>
                  </a:pPr>
                  <a:r>
                    <a:rPr lang="ko-KR" altLang="en-US" sz="1100" b="1" spc="-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HY울릉도B" pitchFamily="18" charset="-127"/>
                      <a:ea typeface="HY울릉도B" pitchFamily="18" charset="-127"/>
                    </a:rPr>
                    <a:t>채팅</a:t>
                  </a:r>
                </a:p>
              </p:txBody>
            </p:sp>
          </p:grpSp>
          <p:sp>
            <p:nvSpPr>
              <p:cNvPr id="142" name="LcS17">
                <a:extLst>
                  <a:ext uri="{FF2B5EF4-FFF2-40B4-BE49-F238E27FC236}">
                    <a16:creationId xmlns:a16="http://schemas.microsoft.com/office/drawing/2014/main" id="{728D0F68-BBCA-4468-BCA5-C29C9BB61A1D}"/>
                  </a:ext>
                </a:extLst>
              </p:cNvPr>
              <p:cNvSpPr/>
              <p:nvPr/>
            </p:nvSpPr>
            <p:spPr>
              <a:xfrm>
                <a:off x="3526674" y="4235704"/>
                <a:ext cx="617514" cy="208819"/>
              </a:xfrm>
              <a:prstGeom prst="rect">
                <a:avLst/>
              </a:prstGeom>
              <a:noFill/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 anchorCtr="0">
                <a:spAutoFit/>
              </a:bodyPr>
              <a:lstStyle/>
              <a:p>
                <a:pPr marL="0" lvl="1" algn="ctr">
                  <a:spcAft>
                    <a:spcPts val="100"/>
                  </a:spcAft>
                  <a:buSzPct val="80000"/>
                </a:pPr>
                <a:r>
                  <a:rPr lang="ko-KR" altLang="en-US" sz="900" b="1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HY울릉도B" pitchFamily="18" charset="-127"/>
                    <a:ea typeface="HY울릉도B" pitchFamily="18" charset="-127"/>
                  </a:rPr>
                  <a:t>직원호출</a:t>
                </a:r>
              </a:p>
            </p:txBody>
          </p:sp>
        </p:grpSp>
      </p:grpSp>
      <p:sp>
        <p:nvSpPr>
          <p:cNvPr id="156" name="Object 98"/>
          <p:cNvSpPr txBox="1"/>
          <p:nvPr/>
        </p:nvSpPr>
        <p:spPr>
          <a:xfrm>
            <a:off x="2857488" y="142852"/>
            <a:ext cx="342902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설치 단말 구성 및 기능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71" name="그림 76" descr="image0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4" y="1428736"/>
            <a:ext cx="3095873" cy="157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" name="TextBox 171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357950" y="3143248"/>
            <a:ext cx="2351124" cy="5014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 typeface="Arial" charset="0"/>
              <a:buChar char="•"/>
            </a:pPr>
            <a:r>
              <a:rPr lang="en-US" altLang="ko-KR" sz="11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KT </a:t>
            </a:r>
            <a:r>
              <a:rPr lang="ko-KR" altLang="en-US" sz="11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인터넷 고객 </a:t>
            </a:r>
            <a:r>
              <a:rPr lang="en-US" altLang="ko-KR" sz="11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KT AP   </a:t>
            </a:r>
          </a:p>
          <a:p>
            <a:pPr>
              <a:lnSpc>
                <a:spcPct val="130000"/>
              </a:lnSpc>
              <a:buFont typeface="Arial" charset="0"/>
              <a:buChar char="•"/>
            </a:pPr>
            <a:r>
              <a:rPr lang="ko-KR" altLang="en-US" sz="11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타사  고객은 사설 </a:t>
            </a:r>
            <a:r>
              <a:rPr lang="en-US" altLang="ko-KR" sz="11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AP </a:t>
            </a:r>
            <a:r>
              <a:rPr lang="ko-KR" altLang="en-US" sz="11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제공</a:t>
            </a:r>
          </a:p>
        </p:txBody>
      </p:sp>
      <p:pic>
        <p:nvPicPr>
          <p:cNvPr id="174" name="그림 17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923" b="80385" l="23954" r="62049">
                        <a14:foregroundMark x1="55267" y1="74808" x2="55267" y2="74808"/>
                        <a14:foregroundMark x1="30303" y1="80385" x2="30303" y2="80385"/>
                        <a14:foregroundMark x1="26551" y1="12115" x2="26551" y2="12115"/>
                        <a14:foregroundMark x1="62049" y1="57115" x2="62049" y2="57115"/>
                        <a14:backgroundMark x1="24531" y1="57115" x2="24531" y2="5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09" t="6218" r="35405" b="14498"/>
          <a:stretch/>
        </p:blipFill>
        <p:spPr>
          <a:xfrm rot="5400000" flipV="1">
            <a:off x="6686539" y="4243419"/>
            <a:ext cx="1573850" cy="2088153"/>
          </a:xfrm>
          <a:prstGeom prst="rect">
            <a:avLst/>
          </a:prstGeom>
        </p:spPr>
      </p:pic>
      <p:sp>
        <p:nvSpPr>
          <p:cNvPr id="175" name="TextBox 174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215074" y="6072206"/>
            <a:ext cx="2643206" cy="312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1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* </a:t>
            </a:r>
            <a:r>
              <a:rPr lang="ko-KR" altLang="en-US" sz="11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별도 전원 공사 없이 보조 배터리로 전원 공급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A48E36D6-A439-44FE-BB01-C9559D5AC867}"/>
              </a:ext>
            </a:extLst>
          </p:cNvPr>
          <p:cNvSpPr txBox="1"/>
          <p:nvPr/>
        </p:nvSpPr>
        <p:spPr>
          <a:xfrm flipH="1">
            <a:off x="1357290" y="4071942"/>
            <a:ext cx="2571769" cy="246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ko-KR" altLang="en-US" sz="16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</a:rPr>
              <a:t>알림판</a:t>
            </a:r>
            <a:endParaRPr lang="en-US" altLang="ko-KR" sz="16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A48E36D6-A439-44FE-BB01-C9559D5AC867}"/>
              </a:ext>
            </a:extLst>
          </p:cNvPr>
          <p:cNvSpPr txBox="1"/>
          <p:nvPr/>
        </p:nvSpPr>
        <p:spPr>
          <a:xfrm flipH="1">
            <a:off x="6143635" y="1071546"/>
            <a:ext cx="2571769" cy="246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altLang="en-US" sz="16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</a:rPr>
              <a:t>하이 오더 전용 </a:t>
            </a:r>
            <a:r>
              <a:rPr lang="ko-KR" altLang="en-US" sz="1600" spc="-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</a:rPr>
              <a:t>와이파이</a:t>
            </a:r>
            <a:r>
              <a:rPr lang="en-US" altLang="ko-KR" sz="16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</a:rPr>
              <a:t>(AP)</a:t>
            </a:r>
            <a:endParaRPr lang="ko-KR" altLang="en-US" sz="16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A48E36D6-A439-44FE-BB01-C9559D5AC867}"/>
              </a:ext>
            </a:extLst>
          </p:cNvPr>
          <p:cNvSpPr txBox="1"/>
          <p:nvPr/>
        </p:nvSpPr>
        <p:spPr>
          <a:xfrm flipH="1">
            <a:off x="6215073" y="4071942"/>
            <a:ext cx="2571769" cy="246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altLang="en-US" sz="16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</a:rPr>
              <a:t>대용량 보조배터리</a:t>
            </a:r>
          </a:p>
        </p:txBody>
      </p:sp>
      <p:cxnSp>
        <p:nvCxnSpPr>
          <p:cNvPr id="215" name="직선 연결선 214"/>
          <p:cNvCxnSpPr/>
          <p:nvPr/>
        </p:nvCxnSpPr>
        <p:spPr>
          <a:xfrm>
            <a:off x="214282" y="3857628"/>
            <a:ext cx="8572560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 rot="5400000">
            <a:off x="3143240" y="3786190"/>
            <a:ext cx="5430082" cy="79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A48E36D6-A439-44FE-BB01-C9559D5AC867}"/>
              </a:ext>
            </a:extLst>
          </p:cNvPr>
          <p:cNvSpPr txBox="1"/>
          <p:nvPr/>
        </p:nvSpPr>
        <p:spPr>
          <a:xfrm flipH="1">
            <a:off x="1428728" y="1071546"/>
            <a:ext cx="2571769" cy="246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ko-KR" altLang="en-US" sz="1600" spc="-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HY울릉도B" pitchFamily="18" charset="-127"/>
              </a:rPr>
              <a:t>메뉴판</a:t>
            </a:r>
            <a:endParaRPr lang="en-US" altLang="ko-KR" sz="16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3714744" y="3929066"/>
            <a:ext cx="1785950" cy="1214446"/>
            <a:chOff x="2659533" y="7291572"/>
            <a:chExt cx="2173100" cy="1385638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9533" y="7291572"/>
              <a:ext cx="2173100" cy="1385638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9318" y="7374430"/>
              <a:ext cx="1622382" cy="1274730"/>
            </a:xfrm>
            <a:prstGeom prst="rect">
              <a:avLst/>
            </a:prstGeom>
          </p:spPr>
        </p:pic>
      </p:grpSp>
      <p:sp>
        <p:nvSpPr>
          <p:cNvPr id="121" name="모서리가 둥근 직사각형 120"/>
          <p:cNvSpPr/>
          <p:nvPr/>
        </p:nvSpPr>
        <p:spPr>
          <a:xfrm>
            <a:off x="214282" y="3571876"/>
            <a:ext cx="8643998" cy="31432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모서리가 둥근 직사각형 118"/>
          <p:cNvSpPr/>
          <p:nvPr/>
        </p:nvSpPr>
        <p:spPr>
          <a:xfrm>
            <a:off x="214282" y="357166"/>
            <a:ext cx="8643998" cy="292895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000100" y="5500702"/>
            <a:ext cx="185738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10" b="1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측면에 고정</a:t>
            </a:r>
            <a:endParaRPr lang="en-US" altLang="ko-KR" sz="1200" b="1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72658" y="5851776"/>
            <a:ext cx="2286016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볼트를 통한 거치 방식으로</a:t>
            </a:r>
            <a:endParaRPr lang="en-US" altLang="ko-KR" sz="120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/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내 설치 흔적 최소화</a:t>
            </a:r>
            <a:endParaRPr lang="en-US" altLang="ko-KR" sz="120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/>
            <a:r>
              <a:rPr lang="en-US" altLang="ko-KR" sz="11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1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</a:t>
            </a:r>
            <a:r>
              <a:rPr lang="en-US" altLang="ko-KR" sz="11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환경에 따라 </a:t>
            </a:r>
            <a:r>
              <a:rPr lang="ko-KR" altLang="en-US" sz="1100" dirty="0" err="1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피스작업</a:t>
            </a:r>
            <a:r>
              <a:rPr lang="ko-KR" altLang="en-US" sz="11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병행</a:t>
            </a:r>
            <a:r>
              <a:rPr lang="en-US" altLang="ko-KR" sz="11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814396" y="5786454"/>
            <a:ext cx="211453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62" y="3857628"/>
            <a:ext cx="1971162" cy="1285884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 rot="20684397">
            <a:off x="1365537" y="4279706"/>
            <a:ext cx="121051" cy="142253"/>
          </a:xfrm>
          <a:prstGeom prst="rect">
            <a:avLst/>
          </a:prstGeom>
          <a:solidFill>
            <a:srgbClr val="1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Object 11"/>
          <p:cNvSpPr txBox="1"/>
          <p:nvPr/>
        </p:nvSpPr>
        <p:spPr>
          <a:xfrm>
            <a:off x="895585" y="5072074"/>
            <a:ext cx="2033341" cy="4202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131" b="1" kern="0" spc="-178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기둥형</a:t>
            </a:r>
            <a:endParaRPr lang="en-US" sz="1243" b="1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452814" y="5429264"/>
            <a:ext cx="2119318" cy="48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10" b="1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벽에 </a:t>
            </a:r>
            <a:r>
              <a:rPr lang="ko-KR" altLang="en-US" sz="1510" b="1" dirty="0" err="1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타공하여</a:t>
            </a:r>
            <a:r>
              <a:rPr lang="ko-KR" altLang="en-US" sz="1510" b="1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설치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500430" y="5839357"/>
            <a:ext cx="2286016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테이블에 직접 거치가 어려운 경우 </a:t>
            </a:r>
            <a:r>
              <a:rPr lang="ko-KR" altLang="en-US" sz="1200" dirty="0" err="1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벽걸이형</a:t>
            </a:r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설치로 대체</a:t>
            </a:r>
          </a:p>
        </p:txBody>
      </p:sp>
      <p:cxnSp>
        <p:nvCxnSpPr>
          <p:cNvPr id="14" name="직선 연결선 13"/>
          <p:cNvCxnSpPr/>
          <p:nvPr/>
        </p:nvCxnSpPr>
        <p:spPr>
          <a:xfrm>
            <a:off x="3529040" y="5774035"/>
            <a:ext cx="211453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6310334" y="5429264"/>
            <a:ext cx="2119318" cy="48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10" b="1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위에 거치</a:t>
            </a:r>
            <a:endParaRPr lang="en-US" altLang="ko-KR" sz="1200" b="1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208777" y="5839357"/>
            <a:ext cx="2292313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이동형 </a:t>
            </a:r>
            <a:r>
              <a:rPr lang="ko-KR" altLang="en-US" sz="1200" dirty="0" err="1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메뉴판이</a:t>
            </a:r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필요한 경우 </a:t>
            </a:r>
            <a:r>
              <a:rPr lang="ko-KR" altLang="en-US" sz="1200" dirty="0" err="1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탁상형으로</a:t>
            </a:r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설치</a:t>
            </a:r>
          </a:p>
        </p:txBody>
      </p:sp>
      <p:cxnSp>
        <p:nvCxnSpPr>
          <p:cNvPr id="17" name="직선 연결선 16"/>
          <p:cNvCxnSpPr/>
          <p:nvPr/>
        </p:nvCxnSpPr>
        <p:spPr>
          <a:xfrm>
            <a:off x="6286512" y="5774035"/>
            <a:ext cx="211453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5"/>
          <a:srcRect t="5028"/>
          <a:stretch/>
        </p:blipFill>
        <p:spPr>
          <a:xfrm>
            <a:off x="6347235" y="3929066"/>
            <a:ext cx="1796665" cy="1208384"/>
          </a:xfrm>
          <a:prstGeom prst="rect">
            <a:avLst/>
          </a:prstGeom>
        </p:spPr>
      </p:pic>
      <p:sp>
        <p:nvSpPr>
          <p:cNvPr id="25" name="Object 11"/>
          <p:cNvSpPr txBox="1"/>
          <p:nvPr/>
        </p:nvSpPr>
        <p:spPr>
          <a:xfrm>
            <a:off x="6286512" y="5072074"/>
            <a:ext cx="1785950" cy="4202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131" kern="0" spc="-178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탁상형</a:t>
            </a:r>
            <a:endParaRPr lang="en-US" sz="1243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10" name="그룹 109"/>
          <p:cNvGrpSpPr/>
          <p:nvPr/>
        </p:nvGrpSpPr>
        <p:grpSpPr>
          <a:xfrm>
            <a:off x="6888789" y="504907"/>
            <a:ext cx="755045" cy="280887"/>
            <a:chOff x="1436102" y="1347397"/>
            <a:chExt cx="1049873" cy="426976"/>
          </a:xfrm>
        </p:grpSpPr>
        <p:sp>
          <p:nvSpPr>
            <p:cNvPr id="63" name="직사각형 62"/>
            <p:cNvSpPr/>
            <p:nvPr/>
          </p:nvSpPr>
          <p:spPr>
            <a:xfrm>
              <a:off x="1571604" y="1347397"/>
              <a:ext cx="914371" cy="4237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48E36D6-A439-44FE-BB01-C9559D5AC867}"/>
                </a:ext>
              </a:extLst>
            </p:cNvPr>
            <p:cNvSpPr txBox="1"/>
            <p:nvPr/>
          </p:nvSpPr>
          <p:spPr>
            <a:xfrm flipH="1">
              <a:off x="1436102" y="1353307"/>
              <a:ext cx="993329" cy="421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ko-KR" altLang="en-US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 </a:t>
              </a:r>
              <a:r>
                <a:rPr lang="ko-KR" altLang="en-US" sz="110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화이트</a:t>
              </a:r>
              <a:endParaRPr lang="ko-KR" altLang="en-US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7713803" y="511086"/>
            <a:ext cx="715849" cy="274708"/>
            <a:chOff x="9826847" y="796838"/>
            <a:chExt cx="995343" cy="417584"/>
          </a:xfrm>
        </p:grpSpPr>
        <p:sp>
          <p:nvSpPr>
            <p:cNvPr id="64" name="직사각형 63"/>
            <p:cNvSpPr/>
            <p:nvPr/>
          </p:nvSpPr>
          <p:spPr>
            <a:xfrm>
              <a:off x="9826847" y="796838"/>
              <a:ext cx="995343" cy="41758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48E36D6-A439-44FE-BB01-C9559D5AC867}"/>
                </a:ext>
              </a:extLst>
            </p:cNvPr>
            <p:cNvSpPr txBox="1"/>
            <p:nvPr/>
          </p:nvSpPr>
          <p:spPr>
            <a:xfrm flipH="1">
              <a:off x="10042630" y="888643"/>
              <a:ext cx="650672" cy="25731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ko-KR" altLang="en-US" sz="110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블랙</a:t>
              </a:r>
            </a:p>
          </p:txBody>
        </p:sp>
      </p:grpSp>
      <p:sp>
        <p:nvSpPr>
          <p:cNvPr id="73" name="직사각형 72"/>
          <p:cNvSpPr/>
          <p:nvPr/>
        </p:nvSpPr>
        <p:spPr>
          <a:xfrm>
            <a:off x="214282" y="1357298"/>
            <a:ext cx="2143140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51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51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주문</a:t>
            </a:r>
            <a:r>
              <a:rPr lang="en-US" altLang="ko-KR" sz="151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+</a:t>
            </a:r>
            <a:r>
              <a:rPr lang="ko-KR" altLang="en-US" sz="151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결제 가능</a:t>
            </a:r>
            <a:endParaRPr lang="en-US" altLang="ko-KR" sz="151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10" dirty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선</a:t>
            </a:r>
            <a:r>
              <a:rPr lang="en-US" altLang="ko-KR" sz="1510" dirty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·</a:t>
            </a:r>
            <a:r>
              <a:rPr lang="ko-KR" altLang="en-US" sz="1510" dirty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후불 변환 가능</a:t>
            </a:r>
            <a:endParaRPr lang="en-US" altLang="ko-KR" sz="1510" dirty="0">
              <a:solidFill>
                <a:srgbClr val="051F38"/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10" dirty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빠른 테이블회전을</a:t>
            </a:r>
            <a:endParaRPr lang="en-US" altLang="ko-KR" sz="1510" dirty="0">
              <a:solidFill>
                <a:srgbClr val="051F38"/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10" dirty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원하는 매장</a:t>
            </a:r>
          </a:p>
          <a:p>
            <a:endParaRPr lang="ko-KR" altLang="en-US" sz="151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6429388" y="1285860"/>
            <a:ext cx="2289570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51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51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주문만 가능</a:t>
            </a:r>
            <a:endParaRPr lang="en-US" altLang="ko-KR" sz="151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10" dirty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퇴장 시 카운터 결제</a:t>
            </a:r>
            <a:endParaRPr lang="en-US" altLang="ko-KR" sz="1510" dirty="0">
              <a:solidFill>
                <a:srgbClr val="051F38"/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10" dirty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고깃집</a:t>
            </a:r>
            <a:r>
              <a:rPr lang="en-US" altLang="ko-KR" sz="1510" dirty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510" dirty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주점 등</a:t>
            </a:r>
            <a:endParaRPr lang="en-US" altLang="ko-KR" sz="1510" dirty="0">
              <a:solidFill>
                <a:srgbClr val="051F38"/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10" dirty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추가 주문이 많은 매장</a:t>
            </a:r>
          </a:p>
          <a:p>
            <a:pPr algn="ctr">
              <a:lnSpc>
                <a:spcPct val="150000"/>
              </a:lnSpc>
            </a:pPr>
            <a:endParaRPr lang="ko-KR" altLang="en-US" sz="151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pSp>
        <p:nvGrpSpPr>
          <p:cNvPr id="82" name="그룹 81"/>
          <p:cNvGrpSpPr/>
          <p:nvPr/>
        </p:nvGrpSpPr>
        <p:grpSpPr>
          <a:xfrm>
            <a:off x="4500562" y="1285860"/>
            <a:ext cx="2143140" cy="1928826"/>
            <a:chOff x="3790565" y="2724153"/>
            <a:chExt cx="2775335" cy="2630192"/>
          </a:xfrm>
        </p:grpSpPr>
        <p:pic>
          <p:nvPicPr>
            <p:cNvPr id="83" name="그림 82"/>
            <p:cNvPicPr>
              <a:picLocks noChangeAspect="1"/>
            </p:cNvPicPr>
            <p:nvPr/>
          </p:nvPicPr>
          <p:blipFill rotWithShape="1">
            <a:blip r:embed="rId6"/>
            <a:srcRect t="76542" b="14785"/>
            <a:stretch/>
          </p:blipFill>
          <p:spPr>
            <a:xfrm>
              <a:off x="3790565" y="4297681"/>
              <a:ext cx="2775335" cy="736282"/>
            </a:xfrm>
            <a:prstGeom prst="rect">
              <a:avLst/>
            </a:prstGeom>
          </p:spPr>
        </p:pic>
        <p:pic>
          <p:nvPicPr>
            <p:cNvPr id="84" name="그림 83"/>
            <p:cNvPicPr>
              <a:picLocks noChangeAspect="1"/>
            </p:cNvPicPr>
            <p:nvPr/>
          </p:nvPicPr>
          <p:blipFill rotWithShape="1">
            <a:blip r:embed="rId7" cstate="print"/>
            <a:srcRect t="87302"/>
            <a:stretch/>
          </p:blipFill>
          <p:spPr>
            <a:xfrm>
              <a:off x="3790565" y="5019675"/>
              <a:ext cx="2775335" cy="334670"/>
            </a:xfrm>
            <a:prstGeom prst="rect">
              <a:avLst/>
            </a:prstGeom>
          </p:spPr>
        </p:pic>
        <p:pic>
          <p:nvPicPr>
            <p:cNvPr id="85" name="그림 84"/>
            <p:cNvPicPr>
              <a:picLocks noChangeAspect="1"/>
            </p:cNvPicPr>
            <p:nvPr/>
          </p:nvPicPr>
          <p:blipFill rotWithShape="1">
            <a:blip r:embed="rId7" cstate="print"/>
            <a:srcRect b="40298"/>
            <a:stretch/>
          </p:blipFill>
          <p:spPr>
            <a:xfrm>
              <a:off x="3790565" y="2724153"/>
              <a:ext cx="2775335" cy="1573529"/>
            </a:xfrm>
            <a:prstGeom prst="rect">
              <a:avLst/>
            </a:prstGeom>
          </p:spPr>
        </p:pic>
      </p:grpSp>
      <p:grpSp>
        <p:nvGrpSpPr>
          <p:cNvPr id="114" name="그룹 113"/>
          <p:cNvGrpSpPr/>
          <p:nvPr/>
        </p:nvGrpSpPr>
        <p:grpSpPr>
          <a:xfrm>
            <a:off x="2165675" y="1285860"/>
            <a:ext cx="2334887" cy="1953183"/>
            <a:chOff x="2563932" y="1428736"/>
            <a:chExt cx="1906259" cy="1810307"/>
          </a:xfrm>
        </p:grpSpPr>
        <p:pic>
          <p:nvPicPr>
            <p:cNvPr id="86" name="그림 85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3932" y="1428736"/>
              <a:ext cx="1906259" cy="1810307"/>
            </a:xfrm>
            <a:prstGeom prst="rect">
              <a:avLst/>
            </a:prstGeom>
          </p:spPr>
        </p:pic>
        <p:sp>
          <p:nvSpPr>
            <p:cNvPr id="113" name="타원 112"/>
            <p:cNvSpPr/>
            <p:nvPr/>
          </p:nvSpPr>
          <p:spPr>
            <a:xfrm>
              <a:off x="2905802" y="2357430"/>
              <a:ext cx="1214446" cy="50006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2777084" y="928670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ko-KR" altLang="en-US" sz="2400" spc="300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선불형</a:t>
            </a:r>
            <a:endParaRPr lang="ko-KR" altLang="en-US" sz="2400" spc="3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000628" y="928670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ko-KR" altLang="en-US" sz="2400" spc="300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후불형</a:t>
            </a:r>
            <a:endParaRPr lang="ko-KR" altLang="en-US" sz="2400" spc="3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6" name="Object 98"/>
          <p:cNvSpPr txBox="1"/>
          <p:nvPr/>
        </p:nvSpPr>
        <p:spPr>
          <a:xfrm>
            <a:off x="3571868" y="142852"/>
            <a:ext cx="1857388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 err="1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메뉴판</a:t>
            </a:r>
            <a:r>
              <a:rPr lang="ko-KR" altLang="en-US" sz="240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 종류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437220" y="500042"/>
            <a:ext cx="635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색상 </a:t>
            </a:r>
            <a:r>
              <a:rPr lang="en-US" altLang="ko-KR" sz="1200" dirty="0"/>
              <a:t>: </a:t>
            </a:r>
            <a:endParaRPr lang="ko-KR" altLang="en-US" sz="1200" dirty="0"/>
          </a:p>
        </p:txBody>
      </p:sp>
      <p:sp>
        <p:nvSpPr>
          <p:cNvPr id="122" name="Object 98"/>
          <p:cNvSpPr txBox="1"/>
          <p:nvPr/>
        </p:nvSpPr>
        <p:spPr>
          <a:xfrm>
            <a:off x="3571868" y="3357562"/>
            <a:ext cx="1857388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 err="1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거치대</a:t>
            </a:r>
            <a:r>
              <a:rPr lang="ko-KR" altLang="en-US" sz="240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 종류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7" name="Object 11"/>
          <p:cNvSpPr txBox="1"/>
          <p:nvPr/>
        </p:nvSpPr>
        <p:spPr>
          <a:xfrm>
            <a:off x="3538791" y="5072074"/>
            <a:ext cx="2033341" cy="4202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131" kern="0" spc="-178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벽걸이형</a:t>
            </a:r>
            <a:endParaRPr lang="ko-KR" altLang="en-US" sz="2131" kern="0" spc="-178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  <a:cs typeface="SEBANG Gothic OTF Bold" pitchFamily="34" charset="0"/>
            </a:endParaRPr>
          </a:p>
        </p:txBody>
      </p:sp>
      <p:cxnSp>
        <p:nvCxnSpPr>
          <p:cNvPr id="126" name="구부러진 연결선 125"/>
          <p:cNvCxnSpPr/>
          <p:nvPr/>
        </p:nvCxnSpPr>
        <p:spPr>
          <a:xfrm rot="5400000">
            <a:off x="2285984" y="2571744"/>
            <a:ext cx="285752" cy="285752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2000233" y="2855237"/>
            <a:ext cx="642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/>
              <a:t>카드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리더기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85720" y="142852"/>
            <a:ext cx="7348538" cy="2177077"/>
            <a:chOff x="141287" y="2483186"/>
            <a:chExt cx="7348538" cy="217707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990A25-8E2B-4485-BD36-A531C59872F8}"/>
                </a:ext>
              </a:extLst>
            </p:cNvPr>
            <p:cNvSpPr txBox="1"/>
            <p:nvPr/>
          </p:nvSpPr>
          <p:spPr>
            <a:xfrm>
              <a:off x="141287" y="2483186"/>
              <a:ext cx="5829275" cy="215444"/>
            </a:xfrm>
            <a:prstGeom prst="rect">
              <a:avLst/>
            </a:prstGeom>
            <a:noFill/>
            <a:ln w="6350" cap="flat" cmpd="sng" algn="ctr">
              <a:solidFill>
                <a:srgbClr val="E0E0E0">
                  <a:alpha val="0"/>
                </a:srgbClr>
              </a:solidFill>
              <a:prstDash val="solid"/>
            </a:ln>
            <a:effectLst>
              <a:outerShdw sx="1000" sy="1000" algn="t" rotWithShape="0">
                <a:sysClr val="windowText" lastClr="000000">
                  <a:lumMod val="75000"/>
                  <a:lumOff val="25000"/>
                </a:sysClr>
              </a:outerShdw>
            </a:effectLst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indent="-180932" defTabSz="914400" fontAlgn="auto" latinLnBrk="0">
                <a:spcBef>
                  <a:spcPts val="0"/>
                </a:spcBef>
                <a:spcAft>
                  <a:spcPts val="240"/>
                </a:spcAft>
                <a:buSzPct val="80000"/>
                <a:defRPr kumimoji="1" sz="9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defRPr>
              </a:lvl1pPr>
              <a:lvl2pPr marL="0" lvl="1" indent="-180932" defTabSz="914400" fontAlgn="auto" latinLnBrk="0">
                <a:spcBef>
                  <a:spcPts val="0"/>
                </a:spcBef>
                <a:spcAft>
                  <a:spcPts val="240"/>
                </a:spcAft>
                <a:buSzPct val="80000"/>
                <a:defRPr kumimoji="1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defRPr>
              </a:lvl2pPr>
              <a:lvl3pPr marL="935450" algn="ctr" fontAlgn="base">
                <a:spcBef>
                  <a:spcPct val="0"/>
                </a:spcBef>
                <a:spcAft>
                  <a:spcPct val="0"/>
                </a:spcAft>
                <a:defRPr kumimoji="1" sz="1200">
                  <a:latin typeface="산돌고딕 L" pitchFamily="18" charset="-127"/>
                  <a:ea typeface="굴림" pitchFamily="50" charset="-127"/>
                </a:defRPr>
              </a:lvl3pPr>
              <a:lvl4pPr marL="1403177" algn="ctr" fontAlgn="base">
                <a:spcBef>
                  <a:spcPct val="0"/>
                </a:spcBef>
                <a:spcAft>
                  <a:spcPct val="0"/>
                </a:spcAft>
                <a:defRPr kumimoji="1" sz="1200">
                  <a:latin typeface="산돌고딕 L" pitchFamily="18" charset="-127"/>
                  <a:ea typeface="굴림" pitchFamily="50" charset="-127"/>
                </a:defRPr>
              </a:lvl4pPr>
              <a:lvl5pPr marL="1870900" algn="ctr" fontAlgn="base">
                <a:spcBef>
                  <a:spcPct val="0"/>
                </a:spcBef>
                <a:spcAft>
                  <a:spcPct val="0"/>
                </a:spcAft>
                <a:defRPr kumimoji="1" sz="1200">
                  <a:latin typeface="산돌고딕 L" pitchFamily="18" charset="-127"/>
                  <a:ea typeface="굴림" pitchFamily="50" charset="-127"/>
                </a:defRPr>
              </a:lvl5pPr>
              <a:lvl6pPr marL="2338624" defTabSz="935450">
                <a:defRPr kumimoji="1" sz="1200">
                  <a:latin typeface="산돌고딕 L" pitchFamily="18" charset="-127"/>
                  <a:ea typeface="굴림" pitchFamily="50" charset="-127"/>
                </a:defRPr>
              </a:lvl6pPr>
              <a:lvl7pPr marL="2806350" defTabSz="935450">
                <a:defRPr kumimoji="1" sz="1200">
                  <a:latin typeface="산돌고딕 L" pitchFamily="18" charset="-127"/>
                  <a:ea typeface="굴림" pitchFamily="50" charset="-127"/>
                </a:defRPr>
              </a:lvl7pPr>
              <a:lvl8pPr marL="3274074" defTabSz="935450">
                <a:defRPr kumimoji="1" sz="1200">
                  <a:latin typeface="산돌고딕 L" pitchFamily="18" charset="-127"/>
                  <a:ea typeface="굴림" pitchFamily="50" charset="-127"/>
                </a:defRPr>
              </a:lvl8pPr>
              <a:lvl9pPr marL="3741799" defTabSz="935450">
                <a:defRPr kumimoji="1" sz="1200">
                  <a:latin typeface="산돌고딕 L" pitchFamily="18" charset="-127"/>
                  <a:ea typeface="굴림" pitchFamily="50" charset="-127"/>
                </a:defRPr>
              </a:lvl9pPr>
            </a:lstStyle>
            <a:p>
              <a:pPr lvl="1" indent="-339725" defTabSz="1602029" fontAlgn="base">
                <a:spcBef>
                  <a:spcPct val="0"/>
                </a:spcBef>
                <a:spcAft>
                  <a:spcPct val="0"/>
                </a:spcAft>
                <a:buClr>
                  <a:prstClr val="black">
                    <a:lumMod val="50000"/>
                    <a:lumOff val="50000"/>
                  </a:prstClr>
                </a:buClr>
                <a:buSzPct val="90000"/>
                <a:buFont typeface="Wingdings" pitchFamily="2" charset="2"/>
                <a:buChar char="ü"/>
                <a:tabLst>
                  <a:tab pos="5648325" algn="l"/>
                </a:tabLst>
                <a:defRPr/>
              </a:pPr>
              <a:r>
                <a:rPr lang="ko-KR" altLang="en-US" sz="1400" b="1" kern="0" spc="-44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  <a:cs typeface="S-Core Dream 4 Regular" pitchFamily="34" charset="0"/>
                </a:rPr>
                <a:t>상품 옵션을 </a:t>
              </a:r>
              <a:r>
                <a:rPr lang="ko-KR" altLang="en-US" sz="1400" b="1" kern="0" spc="-44" dirty="0">
                  <a:latin typeface="KT서체 Medium" panose="020B0600000101010101" pitchFamily="50" charset="-127"/>
                  <a:ea typeface="KT서체 Medium" panose="020B0600000101010101" pitchFamily="50" charset="-127"/>
                  <a:cs typeface="S-Core Dream 4 Regular" pitchFamily="34" charset="0"/>
                </a:rPr>
                <a:t>자유롭게 설정</a:t>
              </a:r>
              <a:endParaRPr lang="en-US" altLang="ko-KR" sz="1400" b="1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endParaRPr>
            </a:p>
          </p:txBody>
        </p:sp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174" y="2715791"/>
              <a:ext cx="2873730" cy="194447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705124" y="3052756"/>
              <a:ext cx="27847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lnSpc>
                  <a:spcPts val="2200"/>
                </a:lnSpc>
                <a:defRPr sz="1600" spc="-100">
                  <a:latin typeface="나눔스퀘어" panose="020B0600000101010101" pitchFamily="50" charset="-127"/>
                  <a:ea typeface="나눔스퀘어" panose="020B0600000101010101" pitchFamily="50" charset="-127"/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옵션이 있는 메뉴의 경우 필수로</a:t>
              </a:r>
              <a:endPara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endParaRPr>
            </a:p>
            <a:p>
              <a:pPr algn="l">
                <a:lnSpc>
                  <a:spcPct val="100000"/>
                </a:lnSpc>
              </a:pP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옵션을 선택 후 주문이 가능</a:t>
              </a:r>
              <a:endPara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endParaRPr>
            </a:p>
          </p:txBody>
        </p:sp>
        <p:grpSp>
          <p:nvGrpSpPr>
            <p:cNvPr id="8" name="그룹 103"/>
            <p:cNvGrpSpPr/>
            <p:nvPr/>
          </p:nvGrpSpPr>
          <p:grpSpPr>
            <a:xfrm>
              <a:off x="3164301" y="3092998"/>
              <a:ext cx="1554872" cy="369332"/>
              <a:chOff x="10035266" y="2735716"/>
              <a:chExt cx="2499470" cy="593703"/>
            </a:xfrm>
          </p:grpSpPr>
          <p:sp>
            <p:nvSpPr>
              <p:cNvPr id="15" name="모서리가 둥근 직사각형 14"/>
              <p:cNvSpPr/>
              <p:nvPr/>
            </p:nvSpPr>
            <p:spPr>
              <a:xfrm rot="10800000" flipH="1">
                <a:off x="10107239" y="2766539"/>
                <a:ext cx="2427497" cy="556674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0675029" y="2769530"/>
                <a:ext cx="1746068" cy="544228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ko-KR"/>
                </a:defPPr>
                <a:lvl1pPr>
                  <a:defRPr spc="-120">
                    <a:solidFill>
                      <a:schemeClr val="bg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defRPr>
                </a:lvl1pPr>
              </a:lstStyle>
              <a:p>
                <a:r>
                  <a:rPr lang="ko-KR" altLang="en-US" sz="1600" kern="0" spc="-44" dirty="0">
                    <a:latin typeface="KT서체 Light" panose="020B0600000101010101" pitchFamily="50" charset="-127"/>
                    <a:ea typeface="KT서체 Light" panose="020B0600000101010101" pitchFamily="50" charset="-127"/>
                    <a:cs typeface="S-Core Dream 4 Regular" pitchFamily="34" charset="0"/>
                  </a:rPr>
                  <a:t>상세페이지</a:t>
                </a:r>
              </a:p>
            </p:txBody>
          </p:sp>
          <p:sp>
            <p:nvSpPr>
              <p:cNvPr id="17" name="타원 16"/>
              <p:cNvSpPr/>
              <p:nvPr/>
            </p:nvSpPr>
            <p:spPr>
              <a:xfrm>
                <a:off x="10107239" y="2765600"/>
                <a:ext cx="557617" cy="55761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0035266" y="2735716"/>
                <a:ext cx="675544" cy="5937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pc="-120">
                    <a:solidFill>
                      <a:schemeClr val="bg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defRPr>
                </a:lvl1pPr>
              </a:lstStyle>
              <a:p>
                <a:r>
                  <a:rPr lang="en-US" altLang="ko-KR" b="1" kern="0" spc="-44" dirty="0">
                    <a:latin typeface="KT서체 Light" panose="020B0600000101010101" pitchFamily="50" charset="-127"/>
                    <a:ea typeface="KT서체 Light" panose="020B0600000101010101" pitchFamily="50" charset="-127"/>
                    <a:cs typeface="S-Core Dream 4 Regular" pitchFamily="34" charset="0"/>
                  </a:rPr>
                  <a:t>01</a:t>
                </a:r>
                <a:endParaRPr lang="ko-KR" altLang="en-US" b="1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940298" y="3701469"/>
              <a:ext cx="2237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lnSpc>
                  <a:spcPts val="2200"/>
                </a:lnSpc>
                <a:defRPr sz="1600" spc="-100">
                  <a:latin typeface="나눔스퀘어" panose="020B0600000101010101" pitchFamily="50" charset="-127"/>
                  <a:ea typeface="나눔스퀘어" panose="020B0600000101010101" pitchFamily="50" charset="-127"/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관리자 </a:t>
              </a:r>
              <a:r>
                <a:rPr lang="ko-KR" altLang="en-US" sz="1400" kern="0" spc="-44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어플에서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 자유롭게 </a:t>
              </a:r>
              <a:b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</a:b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추가 가능</a:t>
              </a:r>
              <a:endPara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endParaRPr>
            </a:p>
          </p:txBody>
        </p:sp>
        <p:grpSp>
          <p:nvGrpSpPr>
            <p:cNvPr id="10" name="그룹 110"/>
            <p:cNvGrpSpPr/>
            <p:nvPr/>
          </p:nvGrpSpPr>
          <p:grpSpPr>
            <a:xfrm>
              <a:off x="3164299" y="3748061"/>
              <a:ext cx="1776000" cy="369332"/>
              <a:chOff x="10035266" y="2735716"/>
              <a:chExt cx="2854936" cy="593703"/>
            </a:xfrm>
          </p:grpSpPr>
          <p:sp>
            <p:nvSpPr>
              <p:cNvPr id="11" name="모서리가 둥근 직사각형 10"/>
              <p:cNvSpPr/>
              <p:nvPr/>
            </p:nvSpPr>
            <p:spPr>
              <a:xfrm rot="10800000" flipH="1">
                <a:off x="10107239" y="2766537"/>
                <a:ext cx="2782963" cy="556674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675029" y="2772293"/>
                <a:ext cx="2057763" cy="54422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ko-KR"/>
                </a:defPPr>
                <a:lvl1pPr>
                  <a:defRPr spc="-120">
                    <a:solidFill>
                      <a:schemeClr val="bg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defRPr>
                </a:lvl1pPr>
              </a:lstStyle>
              <a:p>
                <a:r>
                  <a:rPr lang="ko-KR" altLang="en-US" sz="1600" kern="0" spc="-44" dirty="0" err="1">
                    <a:latin typeface="KT서체 Light" panose="020B0600000101010101" pitchFamily="50" charset="-127"/>
                    <a:ea typeface="KT서체 Light" panose="020B0600000101010101" pitchFamily="50" charset="-127"/>
                    <a:cs typeface="S-Core Dream 4 Regular" pitchFamily="34" charset="0"/>
                  </a:rPr>
                  <a:t>옵션항목</a:t>
                </a:r>
                <a:r>
                  <a:rPr lang="ko-KR" altLang="en-US" sz="1600" kern="0" spc="-44" dirty="0">
                    <a:latin typeface="KT서체 Light" panose="020B0600000101010101" pitchFamily="50" charset="-127"/>
                    <a:ea typeface="KT서체 Light" panose="020B0600000101010101" pitchFamily="50" charset="-127"/>
                    <a:cs typeface="S-Core Dream 4 Regular" pitchFamily="34" charset="0"/>
                  </a:rPr>
                  <a:t> 추가</a:t>
                </a:r>
              </a:p>
            </p:txBody>
          </p:sp>
          <p:sp>
            <p:nvSpPr>
              <p:cNvPr id="13" name="타원 12"/>
              <p:cNvSpPr/>
              <p:nvPr/>
            </p:nvSpPr>
            <p:spPr>
              <a:xfrm>
                <a:off x="10107239" y="2765600"/>
                <a:ext cx="557617" cy="55761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0035266" y="2735716"/>
                <a:ext cx="675544" cy="5937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pc="-120">
                    <a:solidFill>
                      <a:schemeClr val="bg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defRPr>
                </a:lvl1pPr>
              </a:lstStyle>
              <a:p>
                <a:r>
                  <a:rPr lang="en-US" altLang="ko-KR" b="1" kern="0" spc="-44" dirty="0">
                    <a:latin typeface="KT서체 Light" panose="020B0600000101010101" pitchFamily="50" charset="-127"/>
                    <a:ea typeface="KT서체 Light" panose="020B0600000101010101" pitchFamily="50" charset="-127"/>
                    <a:cs typeface="S-Core Dream 4 Regular" pitchFamily="34" charset="0"/>
                  </a:rPr>
                  <a:t>02</a:t>
                </a:r>
                <a:endParaRPr lang="ko-KR" altLang="en-US" b="1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endParaRPr>
              </a:p>
            </p:txBody>
          </p:sp>
        </p:grpSp>
      </p:grpSp>
      <p:grpSp>
        <p:nvGrpSpPr>
          <p:cNvPr id="35" name="그룹 34"/>
          <p:cNvGrpSpPr/>
          <p:nvPr/>
        </p:nvGrpSpPr>
        <p:grpSpPr>
          <a:xfrm>
            <a:off x="285720" y="2285992"/>
            <a:ext cx="8001056" cy="1928827"/>
            <a:chOff x="69849" y="5168610"/>
            <a:chExt cx="7169943" cy="195526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8990A25-8E2B-4485-BD36-A531C59872F8}"/>
                </a:ext>
              </a:extLst>
            </p:cNvPr>
            <p:cNvSpPr txBox="1"/>
            <p:nvPr/>
          </p:nvSpPr>
          <p:spPr>
            <a:xfrm>
              <a:off x="69849" y="5168610"/>
              <a:ext cx="7169943" cy="218397"/>
            </a:xfrm>
            <a:prstGeom prst="rect">
              <a:avLst/>
            </a:prstGeom>
            <a:noFill/>
            <a:ln w="6350" cap="flat" cmpd="sng" algn="ctr">
              <a:solidFill>
                <a:srgbClr val="E0E0E0">
                  <a:alpha val="0"/>
                </a:srgbClr>
              </a:solidFill>
              <a:prstDash val="solid"/>
            </a:ln>
            <a:effectLst>
              <a:outerShdw sx="1000" sy="1000" algn="t" rotWithShape="0">
                <a:sysClr val="windowText" lastClr="000000">
                  <a:lumMod val="75000"/>
                  <a:lumOff val="25000"/>
                </a:sysClr>
              </a:outerShdw>
            </a:effectLst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indent="-180932" defTabSz="914400" fontAlgn="auto" latinLnBrk="0">
                <a:spcBef>
                  <a:spcPts val="0"/>
                </a:spcBef>
                <a:spcAft>
                  <a:spcPts val="240"/>
                </a:spcAft>
                <a:buSzPct val="80000"/>
                <a:defRPr kumimoji="1" sz="9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defRPr>
              </a:lvl1pPr>
              <a:lvl2pPr marL="0" lvl="1" indent="-180932" defTabSz="914400" fontAlgn="auto" latinLnBrk="0">
                <a:spcBef>
                  <a:spcPts val="0"/>
                </a:spcBef>
                <a:spcAft>
                  <a:spcPts val="240"/>
                </a:spcAft>
                <a:buSzPct val="80000"/>
                <a:defRPr kumimoji="1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defRPr>
              </a:lvl2pPr>
              <a:lvl3pPr marL="935450" algn="ctr" fontAlgn="base">
                <a:spcBef>
                  <a:spcPct val="0"/>
                </a:spcBef>
                <a:spcAft>
                  <a:spcPct val="0"/>
                </a:spcAft>
                <a:defRPr kumimoji="1" sz="1200">
                  <a:latin typeface="산돌고딕 L" pitchFamily="18" charset="-127"/>
                  <a:ea typeface="굴림" pitchFamily="50" charset="-127"/>
                </a:defRPr>
              </a:lvl3pPr>
              <a:lvl4pPr marL="1403177" algn="ctr" fontAlgn="base">
                <a:spcBef>
                  <a:spcPct val="0"/>
                </a:spcBef>
                <a:spcAft>
                  <a:spcPct val="0"/>
                </a:spcAft>
                <a:defRPr kumimoji="1" sz="1200">
                  <a:latin typeface="산돌고딕 L" pitchFamily="18" charset="-127"/>
                  <a:ea typeface="굴림" pitchFamily="50" charset="-127"/>
                </a:defRPr>
              </a:lvl4pPr>
              <a:lvl5pPr marL="1870900" algn="ctr" fontAlgn="base">
                <a:spcBef>
                  <a:spcPct val="0"/>
                </a:spcBef>
                <a:spcAft>
                  <a:spcPct val="0"/>
                </a:spcAft>
                <a:defRPr kumimoji="1" sz="1200">
                  <a:latin typeface="산돌고딕 L" pitchFamily="18" charset="-127"/>
                  <a:ea typeface="굴림" pitchFamily="50" charset="-127"/>
                </a:defRPr>
              </a:lvl5pPr>
              <a:lvl6pPr marL="2338624" defTabSz="935450">
                <a:defRPr kumimoji="1" sz="1200">
                  <a:latin typeface="산돌고딕 L" pitchFamily="18" charset="-127"/>
                  <a:ea typeface="굴림" pitchFamily="50" charset="-127"/>
                </a:defRPr>
              </a:lvl6pPr>
              <a:lvl7pPr marL="2806350" defTabSz="935450">
                <a:defRPr kumimoji="1" sz="1200">
                  <a:latin typeface="산돌고딕 L" pitchFamily="18" charset="-127"/>
                  <a:ea typeface="굴림" pitchFamily="50" charset="-127"/>
                </a:defRPr>
              </a:lvl7pPr>
              <a:lvl8pPr marL="3274074" defTabSz="935450">
                <a:defRPr kumimoji="1" sz="1200">
                  <a:latin typeface="산돌고딕 L" pitchFamily="18" charset="-127"/>
                  <a:ea typeface="굴림" pitchFamily="50" charset="-127"/>
                </a:defRPr>
              </a:lvl8pPr>
              <a:lvl9pPr marL="3741799" defTabSz="935450">
                <a:defRPr kumimoji="1" sz="1200">
                  <a:latin typeface="산돌고딕 L" pitchFamily="18" charset="-127"/>
                  <a:ea typeface="굴림" pitchFamily="50" charset="-127"/>
                </a:defRPr>
              </a:lvl9pPr>
            </a:lstStyle>
            <a:p>
              <a:pPr lvl="1" indent="-339725" defTabSz="1602029" fontAlgn="base">
                <a:spcBef>
                  <a:spcPct val="0"/>
                </a:spcBef>
                <a:spcAft>
                  <a:spcPct val="0"/>
                </a:spcAft>
                <a:buClr>
                  <a:prstClr val="black">
                    <a:lumMod val="50000"/>
                    <a:lumOff val="50000"/>
                  </a:prstClr>
                </a:buClr>
                <a:buSzPct val="90000"/>
                <a:buFont typeface="Wingdings" pitchFamily="2" charset="2"/>
                <a:buChar char="ü"/>
                <a:tabLst>
                  <a:tab pos="5648325" algn="l"/>
                </a:tabLst>
                <a:defRPr/>
              </a:pPr>
              <a:r>
                <a:rPr lang="ko-KR" altLang="en-US" sz="1400" b="1" kern="0" spc="-44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  <a:cs typeface="S-Core Dream 4 Regular" pitchFamily="34" charset="0"/>
                </a:rPr>
                <a:t>다양한 호출 기능으로 </a:t>
              </a:r>
              <a:r>
                <a:rPr lang="ko-KR" altLang="en-US" sz="1400" b="1" kern="0" spc="-44" dirty="0">
                  <a:latin typeface="KT서체 Medium" panose="020B0600000101010101" pitchFamily="50" charset="-127"/>
                  <a:ea typeface="KT서체 Medium" panose="020B0600000101010101" pitchFamily="50" charset="-127"/>
                  <a:cs typeface="S-Core Dream 4 Regular" pitchFamily="34" charset="0"/>
                </a:rPr>
                <a:t>매장 </a:t>
              </a:r>
              <a:r>
                <a:rPr lang="ko-KR" altLang="en-US" sz="1400" b="1" kern="0" spc="-44" dirty="0" err="1">
                  <a:latin typeface="KT서체 Medium" panose="020B0600000101010101" pitchFamily="50" charset="-127"/>
                  <a:ea typeface="KT서체 Medium" panose="020B0600000101010101" pitchFamily="50" charset="-127"/>
                  <a:cs typeface="S-Core Dream 4 Regular" pitchFamily="34" charset="0"/>
                </a:rPr>
                <a:t>서빙</a:t>
              </a:r>
              <a:r>
                <a:rPr lang="ko-KR" altLang="en-US" sz="1400" b="1" kern="0" spc="-44" dirty="0">
                  <a:latin typeface="KT서체 Medium" panose="020B0600000101010101" pitchFamily="50" charset="-127"/>
                  <a:ea typeface="KT서체 Medium" panose="020B0600000101010101" pitchFamily="50" charset="-127"/>
                  <a:cs typeface="S-Core Dream 4 Regular" pitchFamily="34" charset="0"/>
                </a:rPr>
                <a:t> 최소화</a:t>
              </a:r>
              <a:endParaRPr lang="en-US" altLang="ko-KR" sz="1400" b="1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endParaRP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3543064" y="6083129"/>
              <a:ext cx="1577576" cy="373233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5397227" y="6083129"/>
              <a:ext cx="1577576" cy="373233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3543064" y="6641664"/>
              <a:ext cx="1577576" cy="373233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5397227" y="6616957"/>
              <a:ext cx="1577576" cy="373233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555" y="5412286"/>
              <a:ext cx="2762918" cy="1711593"/>
            </a:xfrm>
            <a:prstGeom prst="rect">
              <a:avLst/>
            </a:prstGeom>
          </p:spPr>
        </p:pic>
        <p:grpSp>
          <p:nvGrpSpPr>
            <p:cNvPr id="42" name="그룹 27"/>
            <p:cNvGrpSpPr/>
            <p:nvPr/>
          </p:nvGrpSpPr>
          <p:grpSpPr>
            <a:xfrm>
              <a:off x="3352078" y="5519768"/>
              <a:ext cx="3622725" cy="373241"/>
              <a:chOff x="3352078" y="5519768"/>
              <a:chExt cx="3622725" cy="373241"/>
            </a:xfrm>
            <a:solidFill>
              <a:schemeClr val="tx1">
                <a:lumMod val="65000"/>
                <a:lumOff val="35000"/>
              </a:schemeClr>
            </a:solidFill>
          </p:grpSpPr>
          <p:grpSp>
            <p:nvGrpSpPr>
              <p:cNvPr id="47" name="그룹 20"/>
              <p:cNvGrpSpPr/>
              <p:nvPr/>
            </p:nvGrpSpPr>
            <p:grpSpPr>
              <a:xfrm>
                <a:off x="3352078" y="5519768"/>
                <a:ext cx="1768562" cy="373232"/>
                <a:chOff x="3352078" y="5395454"/>
                <a:chExt cx="1794042" cy="428058"/>
              </a:xfrm>
              <a:grpFill/>
            </p:grpSpPr>
            <p:sp>
              <p:nvSpPr>
                <p:cNvPr id="52" name="모서리가 둥근 직사각형 51"/>
                <p:cNvSpPr/>
                <p:nvPr/>
              </p:nvSpPr>
              <p:spPr>
                <a:xfrm>
                  <a:off x="3545816" y="5395454"/>
                  <a:ext cx="1600304" cy="42805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3873886" y="5412743"/>
                  <a:ext cx="939234" cy="388285"/>
                </a:xfrm>
                <a:prstGeom prst="rect">
                  <a:avLst/>
                </a:prstGeom>
                <a:grp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ko-KR" altLang="en-US" sz="1600" b="1" kern="0" spc="-44" dirty="0">
                      <a:solidFill>
                        <a:schemeClr val="bg1"/>
                      </a:solidFill>
                      <a:latin typeface="KT서체 Light" panose="020B0600000101010101" pitchFamily="50" charset="-127"/>
                      <a:ea typeface="KT서체 Light" panose="020B0600000101010101" pitchFamily="50" charset="-127"/>
                      <a:cs typeface="S-Core Dream 4 Regular" pitchFamily="34" charset="0"/>
                    </a:rPr>
                    <a:t>물 주세요</a:t>
                  </a:r>
                </a:p>
              </p:txBody>
            </p:sp>
            <p:sp>
              <p:nvSpPr>
                <p:cNvPr id="54" name="이등변 삼각형 53"/>
                <p:cNvSpPr/>
                <p:nvPr/>
              </p:nvSpPr>
              <p:spPr>
                <a:xfrm rot="16200000" flipH="1">
                  <a:off x="3486946" y="5570659"/>
                  <a:ext cx="117739" cy="387475"/>
                </a:xfrm>
                <a:prstGeom prst="triangle">
                  <a:avLst>
                    <a:gd name="adj" fmla="val 10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48" name="그룹 163"/>
              <p:cNvGrpSpPr/>
              <p:nvPr/>
            </p:nvGrpSpPr>
            <p:grpSpPr>
              <a:xfrm>
                <a:off x="5206240" y="5519776"/>
                <a:ext cx="1768563" cy="373233"/>
                <a:chOff x="3352077" y="5395450"/>
                <a:chExt cx="1794043" cy="428058"/>
              </a:xfrm>
              <a:grpFill/>
            </p:grpSpPr>
            <p:sp>
              <p:nvSpPr>
                <p:cNvPr id="49" name="모서리가 둥근 직사각형 48"/>
                <p:cNvSpPr/>
                <p:nvPr/>
              </p:nvSpPr>
              <p:spPr>
                <a:xfrm>
                  <a:off x="3545816" y="5395450"/>
                  <a:ext cx="1600304" cy="42805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3714939" y="5412740"/>
                  <a:ext cx="1261852" cy="388285"/>
                </a:xfrm>
                <a:prstGeom prst="rect">
                  <a:avLst/>
                </a:prstGeom>
                <a:grp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ko-KR" altLang="en-US" sz="1600" spc="-120" dirty="0">
                      <a:solidFill>
                        <a:schemeClr val="bg1"/>
                      </a:solidFill>
                      <a:latin typeface="KT서체 Bold" panose="020B0600000101010101" pitchFamily="50" charset="-127"/>
                      <a:ea typeface="KT서체 Bold" panose="020B0600000101010101" pitchFamily="50" charset="-127"/>
                    </a:rPr>
                    <a:t>앞치마 주세요</a:t>
                  </a:r>
                </a:p>
              </p:txBody>
            </p:sp>
            <p:sp>
              <p:nvSpPr>
                <p:cNvPr id="51" name="이등변 삼각형 50"/>
                <p:cNvSpPr/>
                <p:nvPr/>
              </p:nvSpPr>
              <p:spPr>
                <a:xfrm rot="16200000" flipH="1">
                  <a:off x="3486946" y="5570644"/>
                  <a:ext cx="117738" cy="387475"/>
                </a:xfrm>
                <a:prstGeom prst="triangle">
                  <a:avLst>
                    <a:gd name="adj" fmla="val 10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43" name="TextBox 42"/>
            <p:cNvSpPr txBox="1"/>
            <p:nvPr/>
          </p:nvSpPr>
          <p:spPr>
            <a:xfrm>
              <a:off x="3709785" y="6098204"/>
              <a:ext cx="124393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1600" spc="-120" dirty="0" err="1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앞접시</a:t>
              </a:r>
              <a:r>
                <a:rPr lang="ko-KR" altLang="en-US" sz="1600" spc="-120" dirty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주세요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563948" y="6098204"/>
              <a:ext cx="124393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1600" spc="-120" dirty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숟가락 주세요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709785" y="6656740"/>
              <a:ext cx="127983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1600" spc="-120" dirty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얼음 더 주세요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563948" y="6656740"/>
              <a:ext cx="124393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1600" spc="-120" dirty="0" err="1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물티슈</a:t>
              </a:r>
              <a:r>
                <a:rPr lang="ko-KR" altLang="en-US" sz="1600" spc="-120" dirty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주세요</a:t>
              </a: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756612" y="4786322"/>
            <a:ext cx="7244412" cy="1854316"/>
            <a:chOff x="785786" y="5143512"/>
            <a:chExt cx="6530032" cy="1854316"/>
          </a:xfrm>
        </p:grpSpPr>
        <p:sp>
          <p:nvSpPr>
            <p:cNvPr id="71" name="모서리가 둥근 직사각형 70"/>
            <p:cNvSpPr/>
            <p:nvPr/>
          </p:nvSpPr>
          <p:spPr>
            <a:xfrm rot="10800000" flipH="1">
              <a:off x="5286381" y="5143512"/>
              <a:ext cx="1731227" cy="31481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모서리가 둥근 직사각형 55"/>
            <p:cNvSpPr/>
            <p:nvPr/>
          </p:nvSpPr>
          <p:spPr>
            <a:xfrm rot="10800000" flipH="1">
              <a:off x="1802301" y="5164634"/>
              <a:ext cx="1731227" cy="31481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모서리가 둥근 직사각형 56"/>
            <p:cNvSpPr/>
            <p:nvPr/>
          </p:nvSpPr>
          <p:spPr>
            <a:xfrm rot="10800000" flipH="1">
              <a:off x="1802301" y="6138617"/>
              <a:ext cx="1731227" cy="31481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모서리가 둥근 직사각형 57"/>
            <p:cNvSpPr/>
            <p:nvPr/>
          </p:nvSpPr>
          <p:spPr>
            <a:xfrm rot="10800000" flipH="1">
              <a:off x="5292323" y="6138617"/>
              <a:ext cx="1731227" cy="31481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9" name="그림 58"/>
            <p:cNvPicPr>
              <a:picLocks noChangeAspect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786" y="5229260"/>
              <a:ext cx="709272" cy="704575"/>
            </a:xfrm>
            <a:prstGeom prst="rect">
              <a:avLst/>
            </a:prstGeom>
          </p:spPr>
        </p:pic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2497" y="6219372"/>
              <a:ext cx="662300" cy="713969"/>
            </a:xfrm>
            <a:prstGeom prst="rect">
              <a:avLst/>
            </a:prstGeom>
          </p:spPr>
        </p:pic>
        <p:pic>
          <p:nvPicPr>
            <p:cNvPr id="61" name="그림 60"/>
            <p:cNvPicPr>
              <a:picLocks noChangeAspect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9653" y="5143512"/>
              <a:ext cx="664068" cy="672805"/>
            </a:xfrm>
            <a:prstGeom prst="rect">
              <a:avLst/>
            </a:prstGeom>
          </p:spPr>
        </p:pic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7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8846" y="6143287"/>
              <a:ext cx="671311" cy="671311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2010912" y="5152474"/>
              <a:ext cx="128330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</a:lstStyle>
            <a:p>
              <a:r>
                <a:rPr lang="ko-KR" altLang="en-US" sz="1600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조식</a:t>
              </a:r>
              <a:r>
                <a:rPr lang="en-US" altLang="ko-KR" sz="1600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/</a:t>
              </a:r>
              <a:r>
                <a:rPr lang="ko-KR" altLang="en-US" sz="1600" kern="0" spc="-44" dirty="0" err="1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석식메뉴</a:t>
              </a:r>
              <a:endParaRPr lang="ko-KR" altLang="en-US" sz="16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588285" y="5500625"/>
              <a:ext cx="2237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lnSpc>
                  <a:spcPts val="2200"/>
                </a:lnSpc>
                <a:defRPr sz="1600" spc="-100">
                  <a:latin typeface="나눔스퀘어" panose="020B0600000101010101" pitchFamily="50" charset="-127"/>
                  <a:ea typeface="나눔스퀘어" panose="020B0600000101010101" pitchFamily="50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특정 시간에만 주문이</a:t>
              </a:r>
            </a:p>
            <a:p>
              <a:pPr>
                <a:lnSpc>
                  <a:spcPct val="100000"/>
                </a:lnSpc>
              </a:pP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가능한 상품으로 설정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28471" y="6126457"/>
              <a:ext cx="905889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</a:lstStyle>
            <a:p>
              <a:r>
                <a:rPr lang="ko-KR" altLang="en-US" sz="1600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특별메뉴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250586" y="6474608"/>
              <a:ext cx="29781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lnSpc>
                  <a:spcPts val="2200"/>
                </a:lnSpc>
                <a:defRPr sz="1600" spc="-100">
                  <a:latin typeface="나눔스퀘어" panose="020B0600000101010101" pitchFamily="50" charset="-127"/>
                  <a:ea typeface="나눔스퀘어" panose="020B0600000101010101" pitchFamily="50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특정 요일 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&amp;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특정 시간에만 </a:t>
              </a:r>
              <a:b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</a:b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주문 가능한상품으로 설정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078307" y="5500625"/>
              <a:ext cx="2237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lnSpc>
                  <a:spcPts val="2200"/>
                </a:lnSpc>
                <a:defRPr sz="1600" spc="-100">
                  <a:latin typeface="나눔스퀘어" panose="020B0600000101010101" pitchFamily="50" charset="-127"/>
                  <a:ea typeface="나눔스퀘어" panose="020B0600000101010101" pitchFamily="50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특정 시간에만 주문이</a:t>
              </a:r>
            </a:p>
            <a:p>
              <a:pPr>
                <a:lnSpc>
                  <a:spcPct val="100000"/>
                </a:lnSpc>
              </a:pP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가능한 상품으로 설정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580089" y="6126457"/>
              <a:ext cx="1312154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</a:lstStyle>
            <a:p>
              <a:r>
                <a:rPr lang="ko-KR" altLang="en-US" sz="1600" kern="0" spc="-44" dirty="0" err="1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중복주문</a:t>
              </a:r>
              <a:r>
                <a:rPr lang="ko-KR" altLang="en-US" sz="1600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 제한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078307" y="6464524"/>
              <a:ext cx="2237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lnSpc>
                  <a:spcPts val="2200"/>
                </a:lnSpc>
                <a:defRPr sz="1600" spc="-100">
                  <a:latin typeface="나눔스퀘어" panose="020B0600000101010101" pitchFamily="50" charset="-127"/>
                  <a:ea typeface="나눔스퀘어" panose="020B0600000101010101" pitchFamily="50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특정 상품을 중복 주문</a:t>
              </a:r>
            </a:p>
            <a:p>
              <a:pPr>
                <a:lnSpc>
                  <a:spcPct val="100000"/>
                </a:lnSpc>
              </a:pP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할 수 없도록 제한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286380" y="5143512"/>
              <a:ext cx="174418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</a:lstStyle>
            <a:p>
              <a:r>
                <a:rPr lang="en-US" altLang="ko-KR" sz="1400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1</a:t>
              </a:r>
              <a:r>
                <a:rPr lang="ko-KR" altLang="en-US" sz="1400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인 </a:t>
              </a:r>
              <a:r>
                <a:rPr lang="en-US" altLang="ko-KR" sz="1400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1</a:t>
              </a:r>
              <a:r>
                <a:rPr lang="ko-KR" altLang="en-US" sz="1400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메뉴 필수 주문</a:t>
              </a: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F8990A25-8E2B-4485-BD36-A531C59872F8}"/>
              </a:ext>
            </a:extLst>
          </p:cNvPr>
          <p:cNvSpPr txBox="1"/>
          <p:nvPr/>
        </p:nvSpPr>
        <p:spPr>
          <a:xfrm>
            <a:off x="357158" y="4429132"/>
            <a:ext cx="7169943" cy="215444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buFont typeface="Wingdings" pitchFamily="2" charset="2"/>
              <a:buChar char="ü"/>
              <a:tabLst>
                <a:tab pos="5648325" algn="l"/>
              </a:tabLst>
              <a:defRPr/>
            </a:pPr>
            <a:r>
              <a:rPr lang="ko-KR" altLang="en-US" sz="1400" b="1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어떤 매장이라도 </a:t>
            </a:r>
            <a:r>
              <a:rPr lang="ko-KR" altLang="en-US" sz="1400" b="1" kern="0" spc="-44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메뉴를 유연하게 </a:t>
            </a:r>
            <a:r>
              <a:rPr lang="ko-KR" altLang="en-US" sz="1400" b="1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운영</a:t>
            </a:r>
            <a:endParaRPr lang="en-US" altLang="ko-KR" sz="1400" b="1" kern="0" spc="-44" dirty="0"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1826" y="571480"/>
            <a:ext cx="2762918" cy="171159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2625" y="571480"/>
            <a:ext cx="2762918" cy="1711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990A25-8E2B-4485-BD36-A531C59872F8}"/>
              </a:ext>
            </a:extLst>
          </p:cNvPr>
          <p:cNvSpPr txBox="1"/>
          <p:nvPr/>
        </p:nvSpPr>
        <p:spPr>
          <a:xfrm>
            <a:off x="284163" y="279967"/>
            <a:ext cx="7543006" cy="215444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buFont typeface="Wingdings" pitchFamily="2" charset="2"/>
              <a:buChar char="ü"/>
              <a:tabLst>
                <a:tab pos="5648325" algn="l"/>
              </a:tabLst>
              <a:defRPr/>
            </a:pPr>
            <a:r>
              <a:rPr lang="ko-KR" altLang="en-US" sz="1400" b="1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다양한 </a:t>
            </a:r>
            <a:r>
              <a:rPr lang="ko-KR" altLang="en-US" sz="1400" b="1" kern="0" spc="-44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화면 공지로 </a:t>
            </a:r>
            <a:r>
              <a:rPr lang="ko-KR" altLang="en-US" sz="1400" b="1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손님에게 안내</a:t>
            </a:r>
            <a:endParaRPr lang="en-US" altLang="ko-KR" sz="1400" b="1" kern="0" spc="-44" dirty="0"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990A25-8E2B-4485-BD36-A531C59872F8}"/>
              </a:ext>
            </a:extLst>
          </p:cNvPr>
          <p:cNvSpPr txBox="1"/>
          <p:nvPr/>
        </p:nvSpPr>
        <p:spPr>
          <a:xfrm>
            <a:off x="285720" y="2428868"/>
            <a:ext cx="7169943" cy="215444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buFont typeface="Wingdings" pitchFamily="2" charset="2"/>
              <a:buChar char="ü"/>
              <a:tabLst>
                <a:tab pos="5648325" algn="l"/>
              </a:tabLst>
              <a:defRPr/>
            </a:pPr>
            <a:r>
              <a:rPr lang="ko-KR" altLang="en-US" sz="1400" b="1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게임이나 채팅 등 </a:t>
            </a:r>
            <a:r>
              <a:rPr lang="ko-KR" altLang="en-US" sz="1400" b="1" kern="0" spc="-44" dirty="0" err="1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컨텐츠</a:t>
            </a:r>
            <a:r>
              <a:rPr lang="ko-KR" altLang="en-US" sz="1400" b="1" kern="0" spc="-44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 제공</a:t>
            </a:r>
            <a:endParaRPr lang="en-US" altLang="ko-KR" sz="1400" b="1" kern="0" spc="-44" dirty="0">
              <a:solidFill>
                <a:srgbClr val="FF0000"/>
              </a:solidFill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990A25-8E2B-4485-BD36-A531C59872F8}"/>
              </a:ext>
            </a:extLst>
          </p:cNvPr>
          <p:cNvSpPr txBox="1"/>
          <p:nvPr/>
        </p:nvSpPr>
        <p:spPr>
          <a:xfrm>
            <a:off x="284163" y="4572008"/>
            <a:ext cx="7169943" cy="215444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buFont typeface="Wingdings" pitchFamily="2" charset="2"/>
              <a:buChar char="ü"/>
              <a:tabLst>
                <a:tab pos="5648325" algn="l"/>
              </a:tabLst>
              <a:defRPr/>
            </a:pPr>
            <a:r>
              <a:rPr lang="ko-KR" altLang="en-US" sz="1400" b="1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지속적인 매출 유지를 위한 </a:t>
            </a:r>
            <a:r>
              <a:rPr lang="ko-KR" altLang="en-US" sz="1400" b="1" kern="0" spc="-44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단골고객 관리</a:t>
            </a:r>
            <a:endParaRPr lang="ko-KR" altLang="en-US" sz="1400" b="1" kern="0" spc="-44" dirty="0"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285852" y="766753"/>
            <a:ext cx="2205037" cy="13763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786314" y="714356"/>
            <a:ext cx="2205037" cy="13763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4955507"/>
            <a:ext cx="2166021" cy="1616765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A4D1FBFC-CB30-412C-9FA0-1BB03DC8BF71}"/>
              </a:ext>
            </a:extLst>
          </p:cNvPr>
          <p:cNvSpPr/>
          <p:nvPr/>
        </p:nvSpPr>
        <p:spPr>
          <a:xfrm>
            <a:off x="3071802" y="5208549"/>
            <a:ext cx="3966726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600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스템프를</a:t>
            </a: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적립 또는 </a:t>
            </a:r>
            <a:r>
              <a:rPr lang="en-US" altLang="ko-KR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APP</a:t>
            </a: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을 통한 주문 시</a:t>
            </a:r>
            <a:endParaRPr lang="en-US" altLang="ko-KR" sz="16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  <a:p>
            <a:pPr>
              <a:lnSpc>
                <a:spcPts val="2200"/>
              </a:lnSpc>
            </a:pPr>
            <a:r>
              <a:rPr lang="ko-KR" altLang="en-US" sz="16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자동으로 우리 매장의 회원으로 가입되며</a:t>
            </a:r>
            <a:r>
              <a:rPr lang="en-US" altLang="ko-KR" sz="16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</a:t>
            </a:r>
          </a:p>
          <a:p>
            <a:pPr>
              <a:lnSpc>
                <a:spcPts val="2200"/>
              </a:lnSpc>
            </a:pP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각종 쿠폰</a:t>
            </a:r>
            <a:r>
              <a:rPr lang="en-US" altLang="ko-KR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sz="1600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앱</a:t>
            </a: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메시지</a:t>
            </a:r>
            <a:r>
              <a:rPr lang="en-US" altLang="ko-KR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이벤트 안내 메시지</a:t>
            </a:r>
            <a:endParaRPr lang="en-US" altLang="ko-KR" sz="16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  <a:p>
            <a:pPr>
              <a:lnSpc>
                <a:spcPts val="2200"/>
              </a:lnSpc>
            </a:pP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등을 전송할 수 있습니다</a:t>
            </a:r>
            <a:r>
              <a:rPr lang="en-US" altLang="ko-KR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.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2771530"/>
            <a:ext cx="2483168" cy="1586164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A4D1FBFC-CB30-412C-9FA0-1BB03DC8BF71}"/>
              </a:ext>
            </a:extLst>
          </p:cNvPr>
          <p:cNvSpPr/>
          <p:nvPr/>
        </p:nvSpPr>
        <p:spPr>
          <a:xfrm>
            <a:off x="3143240" y="2922533"/>
            <a:ext cx="3966726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6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주문 후 음식을 </a:t>
            </a:r>
            <a:r>
              <a:rPr lang="ko-KR" altLang="en-US" sz="1600" b="1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기다릴때</a:t>
            </a:r>
            <a:r>
              <a:rPr lang="en-US" altLang="ko-KR" sz="16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sz="16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게임이나 채팅을</a:t>
            </a:r>
            <a:br>
              <a:rPr lang="en-US" altLang="ko-KR" sz="16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</a:br>
            <a:r>
              <a:rPr lang="ko-KR" altLang="en-US" sz="16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통해 손님이 지루함을 덜 수 있으며</a:t>
            </a:r>
            <a:r>
              <a:rPr lang="en-US" altLang="ko-KR" sz="16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</a:t>
            </a:r>
            <a:br>
              <a:rPr lang="en-US" altLang="ko-KR" sz="16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</a:b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호프집에서는 다른 테이블과 대결을 통해</a:t>
            </a:r>
            <a:br>
              <a:rPr lang="en-US" altLang="ko-KR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</a:b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음식 메뉴를 선물할 수도 있습니다</a:t>
            </a:r>
            <a:endParaRPr lang="en-US" altLang="ko-KR" sz="16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5852" y="913139"/>
            <a:ext cx="23091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ts val="2200"/>
              </a:lnSpc>
              <a:defRPr sz="1600" spc="-1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손님</a:t>
            </a:r>
            <a:r>
              <a: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! </a:t>
            </a: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저희 가게는</a:t>
            </a:r>
            <a:endParaRPr lang="en-US" altLang="ko-KR" sz="1400" kern="0" spc="-44" dirty="0">
              <a:solidFill>
                <a:schemeClr val="tx1">
                  <a:lumMod val="75000"/>
                  <a:lumOff val="25000"/>
                </a:schemeClr>
              </a:solidFill>
              <a:latin typeface="HY엽서L" pitchFamily="18" charset="-127"/>
              <a:ea typeface="HY엽서L" pitchFamily="18" charset="-127"/>
              <a:cs typeface="S-Core Dream 4 Regular" pitchFamily="34" charset="0"/>
            </a:endParaRPr>
          </a:p>
          <a:p>
            <a:pPr algn="l"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맛을 위해 주문 즉시 요리를</a:t>
            </a:r>
            <a:endParaRPr lang="en-US" altLang="ko-KR" sz="1400" kern="0" spc="-44" dirty="0">
              <a:solidFill>
                <a:schemeClr val="tx1">
                  <a:lumMod val="75000"/>
                  <a:lumOff val="25000"/>
                </a:schemeClr>
              </a:solidFill>
              <a:latin typeface="HY엽서L" pitchFamily="18" charset="-127"/>
              <a:ea typeface="HY엽서L" pitchFamily="18" charset="-127"/>
              <a:cs typeface="S-Core Dream 4 Regular" pitchFamily="34" charset="0"/>
            </a:endParaRPr>
          </a:p>
          <a:p>
            <a:pPr algn="l"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만들기 때문에</a:t>
            </a:r>
            <a:endParaRPr lang="en-US" altLang="ko-KR" sz="1400" kern="0" spc="-44" dirty="0">
              <a:solidFill>
                <a:schemeClr val="tx1">
                  <a:lumMod val="75000"/>
                  <a:lumOff val="25000"/>
                </a:schemeClr>
              </a:solidFill>
              <a:latin typeface="HY엽서L" pitchFamily="18" charset="-127"/>
              <a:ea typeface="HY엽서L" pitchFamily="18" charset="-127"/>
              <a:cs typeface="S-Core Dream 4 Regular" pitchFamily="34" charset="0"/>
            </a:endParaRPr>
          </a:p>
          <a:p>
            <a:pPr algn="l"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다소 시간이걸리더라도 </a:t>
            </a:r>
            <a:endParaRPr lang="en-US" altLang="ko-KR" sz="1400" kern="0" spc="-44" dirty="0">
              <a:solidFill>
                <a:schemeClr val="tx1">
                  <a:lumMod val="75000"/>
                  <a:lumOff val="25000"/>
                </a:schemeClr>
              </a:solidFill>
              <a:latin typeface="HY엽서L" pitchFamily="18" charset="-127"/>
              <a:ea typeface="HY엽서L" pitchFamily="18" charset="-127"/>
              <a:cs typeface="S-Core Dream 4 Regular" pitchFamily="34" charset="0"/>
            </a:endParaRPr>
          </a:p>
          <a:p>
            <a:pPr algn="l"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양해 </a:t>
            </a:r>
            <a:r>
              <a:rPr lang="ko-KR" altLang="en-US" sz="1400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부탁드립니다</a:t>
            </a:r>
            <a:r>
              <a: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77695" y="954929"/>
            <a:ext cx="22375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ts val="2200"/>
              </a:lnSpc>
              <a:defRPr sz="1600" spc="-1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ko-KR" altLang="en-US" sz="2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추가 반찬은</a:t>
            </a:r>
            <a:endParaRPr lang="en-US" altLang="ko-KR" sz="2400" kern="0" spc="-44" dirty="0">
              <a:solidFill>
                <a:schemeClr val="tx1">
                  <a:lumMod val="75000"/>
                  <a:lumOff val="25000"/>
                </a:schemeClr>
              </a:solidFill>
              <a:latin typeface="HY엽서L" pitchFamily="18" charset="-127"/>
              <a:ea typeface="HY엽서L" pitchFamily="18" charset="-127"/>
              <a:cs typeface="S-Core Dream 4 Regular" pitchFamily="34" charset="0"/>
            </a:endParaRPr>
          </a:p>
          <a:p>
            <a:pPr algn="l">
              <a:lnSpc>
                <a:spcPct val="100000"/>
              </a:lnSpc>
            </a:pPr>
            <a:r>
              <a:rPr lang="ko-KR" altLang="en-US" sz="2400" b="1" kern="0" spc="-44" dirty="0" err="1">
                <a:solidFill>
                  <a:srgbClr val="0070C0"/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셀프</a:t>
            </a:r>
            <a:r>
              <a:rPr lang="ko-KR" altLang="en-US" sz="2400" b="1" kern="0" spc="-44" dirty="0">
                <a:solidFill>
                  <a:srgbClr val="0070C0"/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 </a:t>
            </a:r>
            <a:r>
              <a:rPr lang="ko-KR" altLang="en-US" sz="2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입니다</a:t>
            </a:r>
            <a:r>
              <a:rPr lang="en-US" altLang="ko-KR" sz="2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  <a:cs typeface="S-Core Dream 4 Regular" pitchFamily="34" charset="0"/>
              </a:rPr>
              <a:t>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301507"/>
              </p:ext>
            </p:extLst>
          </p:nvPr>
        </p:nvGraphicFramePr>
        <p:xfrm>
          <a:off x="5072098" y="1000110"/>
          <a:ext cx="3857620" cy="2214576"/>
        </p:xfrm>
        <a:graphic>
          <a:graphicData uri="http://schemas.openxmlformats.org/drawingml/2006/table">
            <a:tbl>
              <a:tblPr/>
              <a:tblGrid>
                <a:gridCol w="964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4405">
                  <a:extLst>
                    <a:ext uri="{9D8B030D-6E8A-4147-A177-3AD203B41FA5}">
                      <a16:colId xmlns:a16="http://schemas.microsoft.com/office/drawing/2014/main" val="1219915381"/>
                    </a:ext>
                  </a:extLst>
                </a:gridCol>
                <a:gridCol w="964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405">
                  <a:extLst>
                    <a:ext uri="{9D8B030D-6E8A-4147-A177-3AD203B41FA5}">
                      <a16:colId xmlns:a16="http://schemas.microsoft.com/office/drawing/2014/main" val="2523016029"/>
                    </a:ext>
                  </a:extLst>
                </a:gridCol>
              </a:tblGrid>
              <a:tr h="188388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7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36</a:t>
                      </a:r>
                      <a:r>
                        <a:rPr lang="ko-KR" alt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개월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일시불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비고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메인</a:t>
                      </a:r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35,000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1,240,000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약정 만료 후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서비스 이용료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15,000</a:t>
                      </a:r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4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오더</a:t>
                      </a:r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25,000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890,000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46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주방프린터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3,500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124,000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약정 만료 후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 비용 </a:t>
                      </a:r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46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듀얼모니터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356,000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72066" y="3286124"/>
            <a:ext cx="37147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KT서체 Bold"/>
              </a:rPr>
              <a:t>※POS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KT서체 Bold"/>
              </a:rPr>
              <a:t>의 경우 일시불 구매 시에도 서비스 이용료 월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KT서체 Bold"/>
              </a:rPr>
              <a:t>15,000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KT서체 Bold"/>
              </a:rPr>
              <a:t>원 부과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928662" y="714356"/>
            <a:ext cx="2786082" cy="35719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18" tIns="46510" rIns="93018" bIns="465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월 </a:t>
            </a:r>
            <a:r>
              <a:rPr lang="ko-KR" altLang="en-US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렌탈료</a:t>
            </a:r>
            <a:endParaRPr lang="ko-KR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643570" y="714356"/>
            <a:ext cx="2857520" cy="35719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18" tIns="46510" rIns="93018" bIns="465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POS</a:t>
            </a:r>
            <a:r>
              <a:rPr lang="en-US" altLang="ko-K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/</a:t>
            </a:r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부대장비</a:t>
            </a:r>
            <a:r>
              <a:rPr lang="ko-KR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이용료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837441"/>
              </p:ext>
            </p:extLst>
          </p:nvPr>
        </p:nvGraphicFramePr>
        <p:xfrm>
          <a:off x="357156" y="1000108"/>
          <a:ext cx="4214844" cy="2214578"/>
        </p:xfrm>
        <a:graphic>
          <a:graphicData uri="http://schemas.openxmlformats.org/drawingml/2006/table">
            <a:tbl>
              <a:tblPr/>
              <a:tblGrid>
                <a:gridCol w="1053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711">
                  <a:extLst>
                    <a:ext uri="{9D8B030D-6E8A-4147-A177-3AD203B41FA5}">
                      <a16:colId xmlns:a16="http://schemas.microsoft.com/office/drawing/2014/main" val="1219915381"/>
                    </a:ext>
                  </a:extLst>
                </a:gridCol>
                <a:gridCol w="1053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711">
                  <a:extLst>
                    <a:ext uri="{9D8B030D-6E8A-4147-A177-3AD203B41FA5}">
                      <a16:colId xmlns:a16="http://schemas.microsoft.com/office/drawing/2014/main" val="2523016029"/>
                    </a:ext>
                  </a:extLst>
                </a:gridCol>
              </a:tblGrid>
              <a:tr h="164894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09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36</a:t>
                      </a:r>
                      <a:r>
                        <a:rPr lang="ko-KR" alt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개월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24</a:t>
                      </a:r>
                      <a:r>
                        <a:rPr lang="ko-KR" alt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개월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비고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6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후불형</a:t>
                      </a:r>
                      <a:endParaRPr lang="en-US" altLang="ko-KR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(10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24,000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약정 만료 후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서비스 이용료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(36</a:t>
                      </a:r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개월 약정</a:t>
                      </a:r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13,000</a:t>
                      </a:r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(24</a:t>
                      </a:r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개월 약정</a:t>
                      </a:r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15,500</a:t>
                      </a:r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</a:t>
                      </a:r>
                      <a:endParaRPr lang="en-US" altLang="ko-KR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(10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21,000</a:t>
                      </a:r>
                    </a:p>
                    <a:p>
                      <a:pPr marL="0" marR="0" lvl="0" indent="0" algn="ctr" defTabSz="81187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카드리더기 비용 </a:t>
                      </a:r>
                      <a:r>
                        <a:rPr kumimoji="0" lang="en-US" altLang="ko-KR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2,000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원은 </a:t>
                      </a:r>
                      <a:r>
                        <a:rPr kumimoji="0" lang="en-US" altLang="ko-KR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VAN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대리점을 통해 별도 청구</a:t>
                      </a:r>
                      <a:r>
                        <a:rPr kumimoji="0" lang="en-US" altLang="ko-KR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26,000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6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알림판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(10</a:t>
                      </a:r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인치</a:t>
                      </a:r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24,000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6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알림판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(15</a:t>
                      </a:r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인치</a:t>
                      </a:r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22,000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28,500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Object 11"/>
          <p:cNvSpPr txBox="1"/>
          <p:nvPr/>
        </p:nvSpPr>
        <p:spPr>
          <a:xfrm>
            <a:off x="142844" y="6286520"/>
            <a:ext cx="472007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050" b="1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</a:t>
            </a:r>
            <a:r>
              <a:rPr lang="en-US" altLang="ko-KR" sz="105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- </a:t>
            </a:r>
            <a:r>
              <a:rPr lang="ko-KR" altLang="en-US" sz="105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설치비</a:t>
            </a:r>
            <a:r>
              <a:rPr lang="en-US" altLang="ko-KR" sz="105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, </a:t>
            </a:r>
            <a:r>
              <a:rPr lang="ko-KR" altLang="en-US" sz="1050" b="1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거치대</a:t>
            </a:r>
            <a:r>
              <a:rPr lang="en-US" altLang="ko-KR" sz="105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, </a:t>
            </a:r>
            <a:r>
              <a:rPr lang="ko-KR" altLang="en-US" sz="105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배터리</a:t>
            </a:r>
            <a:r>
              <a:rPr lang="en-US" altLang="ko-KR" sz="105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, </a:t>
            </a:r>
            <a:r>
              <a:rPr lang="ko-KR" altLang="en-US" sz="105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네트워크 장비 등 </a:t>
            </a:r>
            <a:r>
              <a:rPr lang="ko-KR" altLang="en-US" b="1" u="sng" kern="0" spc="-44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초기 </a:t>
            </a:r>
            <a:r>
              <a:rPr lang="en-US" altLang="ko-KR" b="1" u="sng" kern="0" spc="-44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1</a:t>
            </a:r>
            <a:r>
              <a:rPr lang="ko-KR" altLang="en-US" b="1" u="sng" kern="0" spc="-44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회 무상 지원</a:t>
            </a:r>
            <a:r>
              <a:rPr lang="en-US" altLang="ko-KR" b="1" u="sng" kern="0" spc="-44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!!</a:t>
            </a:r>
            <a:endParaRPr lang="en-US" altLang="ko-KR" sz="1050" b="1" u="sng" kern="0" spc="-44" dirty="0">
              <a:solidFill>
                <a:srgbClr val="FF0000"/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EBANG Gothic OTF Bold" pitchFamily="34" charset="0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019452"/>
              </p:ext>
            </p:extLst>
          </p:nvPr>
        </p:nvGraphicFramePr>
        <p:xfrm>
          <a:off x="285721" y="4071942"/>
          <a:ext cx="4286279" cy="2071702"/>
        </p:xfrm>
        <a:graphic>
          <a:graphicData uri="http://schemas.openxmlformats.org/drawingml/2006/table">
            <a:tbl>
              <a:tblPr/>
              <a:tblGrid>
                <a:gridCol w="1000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28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고객 부담금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금액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비고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초기 설치비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출동비</a:t>
                      </a:r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25</a:t>
                      </a:r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만원 </a:t>
                      </a:r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+</a:t>
                      </a:r>
                    </a:p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테이블당 </a:t>
                      </a:r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만원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</a:t>
                      </a:r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설치 시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40</a:t>
                      </a:r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만원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8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태블릿 거치대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17,000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 금액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보조배터리</a:t>
                      </a:r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+ </a:t>
                      </a:r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충전기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70,000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 금액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네트워크 장비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(AP </a:t>
                      </a:r>
                      <a:r>
                        <a:rPr lang="en-US" altLang="ko-KR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wifi</a:t>
                      </a:r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)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200,000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 금액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04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증폭기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 금액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7549183"/>
                  </a:ext>
                </a:extLst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755939"/>
              </p:ext>
            </p:extLst>
          </p:nvPr>
        </p:nvGraphicFramePr>
        <p:xfrm>
          <a:off x="5000628" y="4071942"/>
          <a:ext cx="3929090" cy="2071700"/>
        </p:xfrm>
        <a:graphic>
          <a:graphicData uri="http://schemas.openxmlformats.org/drawingml/2006/table">
            <a:tbl>
              <a:tblPr/>
              <a:tblGrid>
                <a:gridCol w="1516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2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5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항목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위약금</a:t>
                      </a: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2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프로모션 할인 금액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할인금액</a:t>
                      </a:r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100% </a:t>
                      </a:r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위약금 산정</a:t>
                      </a:r>
                      <a:endParaRPr lang="en-US" altLang="ko-KR" sz="12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2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단말 대금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잔여 </a:t>
                      </a:r>
                      <a:r>
                        <a:rPr lang="ko-KR" altLang="en-US" sz="1200" b="0" i="0" u="none" strike="noStrike" spc="-5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단말대금</a:t>
                      </a:r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100% </a:t>
                      </a:r>
                      <a:r>
                        <a:rPr lang="ko-KR" altLang="en-US" sz="1200" b="0" i="0" u="none" strike="noStrike" spc="-50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위약금 산정</a:t>
                      </a:r>
                      <a:endParaRPr lang="en-US" altLang="ko-KR" sz="12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559972"/>
                  </a:ext>
                </a:extLst>
              </a:tr>
              <a:tr h="4262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서비스이용료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잔여 서비스이용료 위약금 </a:t>
                      </a:r>
                      <a:r>
                        <a:rPr lang="en-US" altLang="ko-KR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50% </a:t>
                      </a:r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산정</a:t>
                      </a:r>
                      <a:endParaRPr lang="en-US" altLang="ko-KR" sz="12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888686"/>
                  </a:ext>
                </a:extLst>
              </a:tr>
              <a:tr h="4262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초기 설치비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설치비 </a:t>
                      </a:r>
                      <a:r>
                        <a:rPr lang="en-US" altLang="ko-KR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100% </a:t>
                      </a:r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위약금 산정</a:t>
                      </a:r>
                      <a:endParaRPr lang="en-US" altLang="ko-KR" sz="12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Object 11"/>
          <p:cNvSpPr txBox="1"/>
          <p:nvPr/>
        </p:nvSpPr>
        <p:spPr>
          <a:xfrm>
            <a:off x="5000628" y="6215082"/>
            <a:ext cx="400052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- </a:t>
            </a:r>
            <a:r>
              <a:rPr lang="ko-KR" altLang="en-US" sz="900" kern="0" spc="-44" dirty="0" err="1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하이오더</a:t>
            </a:r>
            <a:r>
              <a:rPr lang="ko-KR" altLang="en-US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위약금 산정 식</a:t>
            </a:r>
            <a:r>
              <a:rPr lang="en-US" altLang="ko-KR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: </a:t>
            </a:r>
            <a:r>
              <a:rPr lang="en-US" altLang="ko-KR" sz="900" b="1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(*</a:t>
            </a:r>
            <a:r>
              <a:rPr lang="ko-KR" altLang="en-US" sz="900" b="1" kern="0" spc="-44" dirty="0" err="1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포스</a:t>
            </a:r>
            <a:r>
              <a:rPr lang="ko-KR" altLang="en-US" sz="900" b="1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위약금은 별도</a:t>
            </a:r>
            <a:r>
              <a:rPr lang="en-US" altLang="ko-KR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)</a:t>
            </a:r>
          </a:p>
          <a:p>
            <a:r>
              <a:rPr lang="en-US" altLang="ko-KR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[</a:t>
            </a:r>
            <a:r>
              <a:rPr lang="ko-KR" altLang="en-US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프로모션 할인 금액 </a:t>
            </a:r>
            <a:r>
              <a:rPr lang="en-US" altLang="ko-KR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+ </a:t>
            </a:r>
            <a:r>
              <a:rPr lang="ko-KR" altLang="en-US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월 서비스 이용료 </a:t>
            </a:r>
            <a:r>
              <a:rPr lang="en-US" altLang="ko-KR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* </a:t>
            </a:r>
            <a:r>
              <a:rPr lang="ko-KR" altLang="en-US" sz="900" kern="0" spc="-44" dirty="0" err="1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남은개월</a:t>
            </a:r>
            <a:r>
              <a:rPr lang="ko-KR" altLang="en-US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수 </a:t>
            </a:r>
            <a:r>
              <a:rPr lang="en-US" altLang="ko-KR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* 50%) + </a:t>
            </a:r>
            <a:r>
              <a:rPr lang="ko-KR" altLang="en-US" sz="900" kern="0" spc="-44" dirty="0" err="1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철거비</a:t>
            </a:r>
            <a:r>
              <a:rPr lang="ko-KR" altLang="en-US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</a:t>
            </a:r>
            <a:endParaRPr lang="en-US" altLang="ko-KR" sz="900" kern="0" spc="-44" dirty="0">
              <a:latin typeface="KT서체 Light" panose="020B0600000101010101" pitchFamily="50" charset="-127"/>
              <a:ea typeface="KT서체 Light" panose="020B0600000101010101" pitchFamily="50" charset="-127"/>
              <a:cs typeface="SEBANG Gothic OTF Bold" pitchFamily="34" charset="0"/>
            </a:endParaRPr>
          </a:p>
          <a:p>
            <a:r>
              <a:rPr lang="en-US" altLang="ko-KR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+ </a:t>
            </a:r>
            <a:r>
              <a:rPr lang="ko-KR" altLang="en-US" sz="900" kern="0" spc="-44" dirty="0" err="1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단말대금</a:t>
            </a:r>
            <a:r>
              <a:rPr lang="ko-KR" altLang="en-US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일시 지급</a:t>
            </a:r>
            <a:r>
              <a:rPr lang="en-US" altLang="ko-KR" sz="9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]</a:t>
            </a:r>
            <a:endParaRPr lang="en-US" altLang="ko-KR" sz="900" spc="-44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9" name="Object 98"/>
          <p:cNvSpPr txBox="1"/>
          <p:nvPr/>
        </p:nvSpPr>
        <p:spPr>
          <a:xfrm>
            <a:off x="3643306" y="142852"/>
            <a:ext cx="185738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서비스 요금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857224" y="3643314"/>
            <a:ext cx="2786082" cy="35719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18" tIns="46510" rIns="93018" bIns="465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프로모션 혜택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5643570" y="3643314"/>
            <a:ext cx="2786082" cy="35719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18" tIns="46510" rIns="93018" bIns="465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해지 위약금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429520" y="500042"/>
            <a:ext cx="1571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단위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205706"/>
              </p:ext>
            </p:extLst>
          </p:nvPr>
        </p:nvGraphicFramePr>
        <p:xfrm>
          <a:off x="142844" y="928669"/>
          <a:ext cx="8858279" cy="5654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5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9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구분</a:t>
                      </a: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</a:t>
                      </a:r>
                      <a:r>
                        <a:rPr lang="ko-KR" alt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</a:t>
                      </a: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</a:t>
                      </a:r>
                      <a:r>
                        <a:rPr lang="ko-KR" alt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</a:t>
                      </a: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solidFill>
                            <a:schemeClr val="bg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 오더</a:t>
                      </a: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4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후불형</a:t>
                      </a:r>
                      <a:endParaRPr lang="en-US" altLang="ko-KR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</a:t>
                      </a:r>
                      <a:r>
                        <a:rPr lang="ko-KR" altLang="en-US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</a:t>
                      </a:r>
                      <a:r>
                        <a:rPr lang="en-US" altLang="ko-KR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18,000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15,000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  <a:r>
                        <a:rPr lang="ko-KR" altLang="en-US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4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</a:t>
                      </a:r>
                      <a:r>
                        <a:rPr lang="ko-KR" altLang="en-US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endParaRPr lang="en-US" altLang="ko-KR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</a:t>
                      </a:r>
                      <a:r>
                        <a:rPr lang="ko-KR" altLang="en-US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</a:t>
                      </a:r>
                      <a:r>
                        <a:rPr lang="en-US" altLang="ko-KR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20,000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21,000</a:t>
                      </a:r>
                      <a:r>
                        <a:rPr lang="ko-KR" altLang="en-US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9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계약조건</a:t>
                      </a: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기본 </a:t>
                      </a:r>
                      <a:r>
                        <a:rPr lang="en-US" altLang="ko-KR" sz="10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0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</a:t>
                      </a:r>
                      <a:endParaRPr lang="en-US" altLang="ko-KR" sz="10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만기 후</a:t>
                      </a:r>
                      <a:r>
                        <a:rPr lang="ko-KR" altLang="en-US" sz="1000" spc="-40" dirty="0"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spc="-40" dirty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소유권 이전 없음</a:t>
                      </a:r>
                      <a:endParaRPr lang="en-US" altLang="ko-KR" sz="1050" spc="-40" dirty="0">
                        <a:solidFill>
                          <a:srgbClr val="FF000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이후 프로그램 사용료만 지불</a:t>
                      </a: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기본 </a:t>
                      </a:r>
                      <a:r>
                        <a:rPr lang="en-US" altLang="ko-KR" sz="10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0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</a:t>
                      </a:r>
                      <a:endParaRPr lang="en-US" altLang="ko-KR" sz="10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동일 금액 지속 지불해</a:t>
                      </a:r>
                      <a:endParaRPr lang="en-US" altLang="ko-KR" sz="10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만기 </a:t>
                      </a:r>
                      <a:r>
                        <a:rPr lang="ko-KR" altLang="en-US" sz="1000" spc="-40" dirty="0">
                          <a:solidFill>
                            <a:srgbClr val="474747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</a:t>
                      </a:r>
                      <a:r>
                        <a:rPr lang="ko-KR" altLang="en-US" sz="1000" spc="-40" dirty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spc="-40" dirty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소유권 이전 없음</a:t>
                      </a: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일시불 </a:t>
                      </a:r>
                      <a:r>
                        <a:rPr lang="en-US" altLang="ko-KR" sz="11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2</a:t>
                      </a:r>
                      <a:r>
                        <a:rPr lang="ko-KR" altLang="en-US" sz="11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 </a:t>
                      </a:r>
                      <a:r>
                        <a:rPr lang="en-US" altLang="ko-KR" sz="11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3</a:t>
                      </a:r>
                      <a:r>
                        <a:rPr lang="ko-KR" altLang="en-US" sz="11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 약정 운영</a:t>
                      </a:r>
                      <a:endParaRPr lang="en-US" altLang="ko-KR" sz="11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spc="-40" dirty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만기 후 소유권이전</a:t>
                      </a:r>
                      <a:endParaRPr lang="en-US" altLang="ko-KR" sz="1600" b="1" spc="-40" dirty="0">
                        <a:solidFill>
                          <a:srgbClr val="FF000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이후 프로그램 사용료만 지불</a:t>
                      </a: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보조배터리</a:t>
                      </a: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40" dirty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 구매</a:t>
                      </a:r>
                      <a:r>
                        <a:rPr lang="en-US" altLang="ko-KR" sz="1100" spc="-40" dirty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(7</a:t>
                      </a:r>
                      <a:r>
                        <a:rPr lang="ko-KR" altLang="en-US" sz="1100" spc="-40" dirty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만원</a:t>
                      </a:r>
                      <a:r>
                        <a:rPr lang="en-US" altLang="ko-KR" sz="1100" spc="-40" dirty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100" spc="-40" dirty="0">
                        <a:solidFill>
                          <a:srgbClr val="FF000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10,000ma</a:t>
                      </a:r>
                      <a:r>
                        <a:rPr lang="en-US" altLang="ko-KR" sz="1050" spc="-4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spc="-4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제공</a:t>
                      </a:r>
                      <a:endParaRPr lang="ko-KR" altLang="en-US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spc="-40" dirty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20,000ma  </a:t>
                      </a:r>
                      <a:r>
                        <a:rPr lang="ko-KR" altLang="en-US" sz="1200" b="1" spc="-40" dirty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제공</a:t>
                      </a:r>
                      <a:r>
                        <a:rPr lang="en-US" altLang="ko-KR" sz="1200" b="1" spc="-40" dirty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pc="-40" dirty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여분 보조 배터리  지급</a:t>
                      </a: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1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관리 </a:t>
                      </a:r>
                      <a:r>
                        <a:rPr lang="en-US" altLang="ko-KR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APP</a:t>
                      </a:r>
                    </a:p>
                    <a:p>
                      <a:pPr algn="ctr" latinLnBrk="1"/>
                      <a:r>
                        <a:rPr lang="ko-KR" altLang="en-US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 제공</a:t>
                      </a: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없음</a:t>
                      </a: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없음</a:t>
                      </a: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i="0" u="none" spc="-40" dirty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있음</a:t>
                      </a:r>
                      <a:endParaRPr lang="en-US" altLang="ko-KR" sz="1400" b="1" i="0" u="none" spc="-40" dirty="0">
                        <a:solidFill>
                          <a:srgbClr val="FF000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pc="-40" dirty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핸드폰을 통해 자유롭게 설정 가능</a:t>
                      </a: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175921"/>
                  </a:ext>
                </a:extLst>
              </a:tr>
              <a:tr h="5031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</a:t>
                      </a:r>
                      <a:r>
                        <a:rPr lang="en-US" altLang="ko-KR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/AS</a:t>
                      </a:r>
                      <a:endParaRPr lang="ko-KR" altLang="en-US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전국 </a:t>
                      </a:r>
                      <a:r>
                        <a:rPr lang="ko-KR" altLang="en-US" sz="105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직영조직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</a:t>
                      </a:r>
                    </a:p>
                    <a:p>
                      <a:pPr algn="ctr" latinLnBrk="1"/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원격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택배통한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지원가능</a:t>
                      </a:r>
                      <a:endParaRPr lang="en-US" altLang="ko-KR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전국 </a:t>
                      </a:r>
                      <a:r>
                        <a:rPr lang="ko-KR" altLang="en-US" sz="105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직영조직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</a:t>
                      </a:r>
                    </a:p>
                    <a:p>
                      <a:pPr algn="ctr" latinLnBrk="1"/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원격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택배통한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지원가능</a:t>
                      </a:r>
                      <a:endParaRPr lang="en-US" altLang="ko-KR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 </a:t>
                      </a:r>
                      <a:r>
                        <a:rPr lang="ko-KR" altLang="en-US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전국조직 지원</a:t>
                      </a:r>
                      <a:endParaRPr lang="en-US" altLang="ko-KR" sz="12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방문</a:t>
                      </a:r>
                      <a:r>
                        <a:rPr lang="en-US" altLang="ko-KR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원격</a:t>
                      </a:r>
                      <a:r>
                        <a:rPr lang="en-US" altLang="ko-KR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택배 지원가능</a:t>
                      </a:r>
                      <a:endParaRPr lang="en-US" altLang="ko-KR" sz="12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630709"/>
                  </a:ext>
                </a:extLst>
              </a:tr>
              <a:tr h="22981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프로그램</a:t>
                      </a:r>
                      <a:endParaRPr lang="en-US" altLang="ko-KR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5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주요기능</a:t>
                      </a: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spc="-40" dirty="0"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관리 </a:t>
                      </a:r>
                      <a:r>
                        <a:rPr lang="ko-KR" altLang="en-US" sz="1050" b="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웹페이지</a:t>
                      </a:r>
                      <a:r>
                        <a:rPr lang="ko-KR" altLang="en-US" sz="1050" b="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제공</a:t>
                      </a:r>
                      <a:endParaRPr lang="en-US" altLang="ko-KR" sz="1050" b="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사용자편의성 낮음</a:t>
                      </a:r>
                      <a:endParaRPr lang="en-US" altLang="ko-KR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기본적 </a:t>
                      </a:r>
                      <a:r>
                        <a:rPr lang="ko-KR" altLang="en-US" sz="1050" b="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메뉴수정</a:t>
                      </a:r>
                      <a:r>
                        <a:rPr lang="ko-KR" altLang="en-US" sz="1050" b="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지원</a:t>
                      </a:r>
                      <a:endParaRPr lang="en-US" altLang="ko-KR" sz="1050" b="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상품등록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수정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삭제 시 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본사에 </a:t>
                      </a:r>
                      <a:r>
                        <a:rPr lang="ko-KR" altLang="en-US" sz="105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전화요청</a:t>
                      </a:r>
                      <a:r>
                        <a:rPr lang="ko-KR" altLang="en-US" sz="1050" spc="-4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필요</a:t>
                      </a:r>
                      <a:endParaRPr lang="en-US" altLang="ko-KR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endParaRPr lang="ko-KR" altLang="en-US" sz="1050" spc="-40" dirty="0"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0" spc="-40" dirty="0"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</a:t>
                      </a:r>
                      <a:r>
                        <a:rPr lang="en-US" altLang="ko-KR" sz="1050" b="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050" b="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 마스터 태블릿 제공</a:t>
                      </a:r>
                      <a:endParaRPr lang="en-US" altLang="ko-KR" sz="1050" b="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사용자편의성 낮음</a:t>
                      </a:r>
                      <a:endParaRPr lang="en-US" altLang="ko-KR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단순 </a:t>
                      </a:r>
                      <a:r>
                        <a:rPr lang="ko-KR" altLang="en-US" sz="1050" b="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이미지수정</a:t>
                      </a:r>
                      <a:r>
                        <a:rPr lang="ko-KR" altLang="en-US" sz="1050" b="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지원</a:t>
                      </a:r>
                      <a:endParaRPr lang="en-US" altLang="ko-KR" sz="1050" b="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상품등록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수정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삭제 시 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본사에 </a:t>
                      </a:r>
                      <a:r>
                        <a:rPr lang="ko-KR" altLang="en-US" sz="105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전화요청</a:t>
                      </a:r>
                      <a:r>
                        <a:rPr lang="ko-KR" altLang="en-US" sz="1050" spc="-4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필요</a:t>
                      </a:r>
                      <a:endParaRPr lang="en-US" altLang="ko-KR" sz="1050" spc="-4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50" spc="-4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이벤트 관리기능 제공</a:t>
                      </a:r>
                      <a:r>
                        <a:rPr lang="en-US" altLang="ko-KR" sz="1050" b="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</a:t>
                      </a:r>
                    </a:p>
                    <a:p>
                      <a:pPr algn="l" latinLnBrk="1"/>
                      <a:r>
                        <a:rPr lang="ko-KR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05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선주문제한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중복주문제한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5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요일별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시간별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주문제한</a:t>
                      </a:r>
                      <a:r>
                        <a:rPr lang="en-US" altLang="ko-KR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이벤트 </a:t>
                      </a:r>
                      <a:r>
                        <a:rPr lang="ko-KR" altLang="en-US" sz="105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주문제한</a:t>
                      </a:r>
                      <a:r>
                        <a:rPr lang="ko-KR" altLang="en-US" sz="105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등 </a:t>
                      </a:r>
                      <a:r>
                        <a:rPr lang="ko-KR" altLang="en-US" sz="1050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기능없음</a:t>
                      </a:r>
                      <a:endParaRPr lang="en-US" altLang="ko-KR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spc="-40" dirty="0"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400" b="1" spc="-40" dirty="0">
                          <a:solidFill>
                            <a:srgbClr val="0000FF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다양한 </a:t>
                      </a:r>
                      <a:r>
                        <a:rPr lang="ko-KR" altLang="en-US" sz="1400" b="1" spc="-40" dirty="0" err="1">
                          <a:solidFill>
                            <a:srgbClr val="0000FF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400" b="1" spc="-40" dirty="0">
                          <a:solidFill>
                            <a:srgbClr val="0000FF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기능</a:t>
                      </a:r>
                      <a:endParaRPr lang="en-US" altLang="ko-KR" sz="1400" b="1" spc="-40" dirty="0">
                        <a:solidFill>
                          <a:srgbClr val="0000FF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200" b="1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광고페이지</a:t>
                      </a:r>
                      <a:r>
                        <a:rPr lang="en-US" altLang="ko-KR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상품별 </a:t>
                      </a:r>
                      <a:r>
                        <a:rPr lang="ko-KR" altLang="en-US" sz="1200" b="1" spc="-4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선주문</a:t>
                      </a:r>
                      <a:r>
                        <a:rPr lang="ko-KR" altLang="en-US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제한</a:t>
                      </a:r>
                      <a:r>
                        <a:rPr lang="en-US" altLang="ko-KR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200" b="1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이벤트 주문 제한 등 다양한 기능 제공</a:t>
                      </a:r>
                    </a:p>
                  </a:txBody>
                  <a:tcPr marL="81180" marR="81180" marT="40590" marB="40590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764511"/>
                  </a:ext>
                </a:extLst>
              </a:tr>
            </a:tbl>
          </a:graphicData>
        </a:graphic>
      </p:graphicFrame>
      <p:sp>
        <p:nvSpPr>
          <p:cNvPr id="13" name="Object 98"/>
          <p:cNvSpPr txBox="1"/>
          <p:nvPr/>
        </p:nvSpPr>
        <p:spPr>
          <a:xfrm>
            <a:off x="3000364" y="142852"/>
            <a:ext cx="3143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타사 </a:t>
            </a:r>
            <a:r>
              <a:rPr lang="ko-KR" altLang="en-US" sz="2400" dirty="0" err="1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테이블오더</a:t>
            </a:r>
            <a:r>
              <a:rPr lang="ko-KR" altLang="en-US" sz="240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 비교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357298"/>
            <a:ext cx="6572296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142976" y="-214338"/>
            <a:ext cx="6881240" cy="785818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ko-KR" altLang="en-US" sz="2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사장님 이제 힘들고 번거로운 </a:t>
            </a:r>
            <a:r>
              <a:rPr lang="ko-KR" altLang="en-US" sz="2400" dirty="0" err="1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서빙은</a:t>
            </a:r>
            <a:r>
              <a:rPr lang="ko-KR" altLang="en-US" sz="28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8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3600" b="1" dirty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AI </a:t>
            </a:r>
            <a:r>
              <a:rPr lang="ko-KR" altLang="en-US" sz="3600" b="1" dirty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로봇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에게</a:t>
            </a:r>
            <a:r>
              <a:rPr lang="ko-KR" altLang="en-US" sz="3600" b="1" dirty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맡기세요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00041"/>
            <a:ext cx="6929486" cy="5965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타원 4"/>
          <p:cNvSpPr/>
          <p:nvPr/>
        </p:nvSpPr>
        <p:spPr>
          <a:xfrm>
            <a:off x="4071934" y="1714488"/>
            <a:ext cx="2357454" cy="357190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noFill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367278" y="690149"/>
            <a:ext cx="1985437" cy="30995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213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주문 </a:t>
            </a:r>
            <a:r>
              <a:rPr lang="en-US" altLang="ko-KR" sz="213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+ </a:t>
            </a:r>
            <a:r>
              <a:rPr lang="ko-KR" altLang="en-US" sz="2131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서빙</a:t>
            </a:r>
            <a:endParaRPr lang="ko-KR" altLang="en-US" sz="213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476485" y="690149"/>
            <a:ext cx="6306226" cy="3099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13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주문</a:t>
            </a:r>
            <a:r>
              <a:rPr lang="en-US" altLang="ko-KR" sz="213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13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하이 오더</a:t>
            </a:r>
            <a:r>
              <a:rPr lang="en-US" altLang="ko-KR" sz="213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) + </a:t>
            </a:r>
            <a:r>
              <a:rPr lang="ko-KR" altLang="en-US" sz="2131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서빙</a:t>
            </a:r>
            <a:r>
              <a:rPr lang="en-US" altLang="ko-KR" sz="213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(KT AI</a:t>
            </a:r>
            <a:r>
              <a:rPr lang="ko-KR" altLang="en-US" sz="2131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서비스로봇</a:t>
            </a:r>
            <a:r>
              <a:rPr lang="en-US" altLang="ko-KR" sz="213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131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Object 16"/>
          <p:cNvSpPr txBox="1"/>
          <p:nvPr/>
        </p:nvSpPr>
        <p:spPr>
          <a:xfrm>
            <a:off x="347615" y="1071546"/>
            <a:ext cx="9110767" cy="116461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① 고객님이 하이 오더로 음식 메뉴 주문</a:t>
            </a:r>
            <a:endParaRPr lang="en-US" altLang="ko-KR" sz="1200" spc="-44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② 알림판에서 주문 내역 확인 후 조리 시작</a:t>
            </a:r>
            <a:endParaRPr lang="en-US" altLang="ko-KR" sz="1200" spc="-44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③ 조리 완료 시 알림판에서 </a:t>
            </a:r>
            <a:r>
              <a:rPr lang="en-US" altLang="ko-KR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“KT</a:t>
            </a:r>
            <a:r>
              <a:rPr lang="ko-KR" altLang="en-US" sz="120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서비스로봇</a:t>
            </a:r>
            <a:r>
              <a:rPr lang="en-US" altLang="ko-KR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버튼 클릭</a:t>
            </a:r>
            <a:endParaRPr lang="en-US" altLang="ko-KR" sz="1200" spc="-44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④ 연동된 서비스로봇이 지정된 테이블로 </a:t>
            </a:r>
            <a:r>
              <a:rPr lang="ko-KR" altLang="en-US" sz="120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서빙</a:t>
            </a:r>
            <a:endParaRPr lang="en-US" altLang="ko-KR" sz="1200" spc="-44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9" name="그룹 16"/>
          <p:cNvGrpSpPr/>
          <p:nvPr/>
        </p:nvGrpSpPr>
        <p:grpSpPr>
          <a:xfrm>
            <a:off x="357158" y="2428868"/>
            <a:ext cx="8213997" cy="1021989"/>
            <a:chOff x="412727" y="3720549"/>
            <a:chExt cx="7281161" cy="1758717"/>
          </a:xfrm>
        </p:grpSpPr>
        <p:sp>
          <p:nvSpPr>
            <p:cNvPr id="30" name="TextBox 29"/>
            <p:cNvSpPr txBox="1"/>
            <p:nvPr/>
          </p:nvSpPr>
          <p:spPr>
            <a:xfrm>
              <a:off x="412728" y="3727586"/>
              <a:ext cx="1646450" cy="39723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고객님이</a:t>
              </a:r>
              <a:r>
                <a:rPr lang="en-US" altLang="ko-KR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하이오더로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주문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12372" y="3725063"/>
              <a:ext cx="1583231" cy="63557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알림판으로 주문 확인</a:t>
              </a:r>
              <a:r>
                <a:rPr lang="en-US" altLang="ko-KR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주방에서 조리 시작</a:t>
              </a:r>
            </a:p>
          </p:txBody>
        </p:sp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51" t="9587"/>
            <a:stretch/>
          </p:blipFill>
          <p:spPr>
            <a:xfrm>
              <a:off x="412727" y="4186727"/>
              <a:ext cx="1588157" cy="1292539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8" t="10740" r="30465"/>
            <a:stretch/>
          </p:blipFill>
          <p:spPr>
            <a:xfrm>
              <a:off x="2301012" y="4335227"/>
              <a:ext cx="1594592" cy="1144037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9" t="9604"/>
            <a:stretch/>
          </p:blipFill>
          <p:spPr>
            <a:xfrm>
              <a:off x="4230562" y="4170799"/>
              <a:ext cx="1597047" cy="1308467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36" t="9908" r="-66"/>
            <a:stretch/>
          </p:blipFill>
          <p:spPr>
            <a:xfrm>
              <a:off x="6094434" y="4182214"/>
              <a:ext cx="1599454" cy="1297052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4228155" y="3727586"/>
              <a:ext cx="1599454" cy="63557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알림판에서</a:t>
              </a:r>
              <a:endParaRPr lang="en-US" altLang="ko-KR" sz="9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“</a:t>
              </a:r>
              <a:r>
                <a:rPr lang="ko-KR" altLang="en-US" sz="900" dirty="0" err="1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서비스로봇</a:t>
              </a:r>
              <a:r>
                <a:rPr lang="en-US" altLang="ko-KR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”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클릭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094434" y="3720549"/>
              <a:ext cx="1599454" cy="63557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서비스로봇이</a:t>
              </a:r>
              <a:endParaRPr lang="en-US" altLang="ko-KR" sz="9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지정된</a:t>
              </a:r>
              <a:r>
                <a:rPr lang="ko-KR" altLang="en-US" sz="900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테이블로</a:t>
              </a:r>
              <a:r>
                <a:rPr lang="ko-KR" altLang="en-US" sz="900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900" dirty="0" err="1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서빙</a:t>
              </a:r>
              <a:endParaRPr lang="ko-KR" altLang="en-US" sz="9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395091" y="3761983"/>
            <a:ext cx="1981670" cy="30995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213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직원 호출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2500298" y="3761983"/>
            <a:ext cx="6294259" cy="3099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13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고객이 직원 호출 시 로봇으로 응대</a:t>
            </a:r>
          </a:p>
        </p:txBody>
      </p:sp>
      <p:sp>
        <p:nvSpPr>
          <p:cNvPr id="40" name="Object 16"/>
          <p:cNvSpPr txBox="1"/>
          <p:nvPr/>
        </p:nvSpPr>
        <p:spPr>
          <a:xfrm>
            <a:off x="428596" y="4148744"/>
            <a:ext cx="9110769" cy="8876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① 고객님이 하이 오더로 </a:t>
            </a:r>
            <a:r>
              <a:rPr lang="en-US" altLang="ko-KR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“</a:t>
            </a:r>
            <a:r>
              <a:rPr lang="ko-KR" altLang="en-US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직원 호출</a:t>
            </a:r>
            <a:r>
              <a:rPr lang="en-US" altLang="ko-KR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”</a:t>
            </a:r>
            <a:r>
              <a:rPr lang="ko-KR" altLang="en-US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클릭 후 요청사항 전달</a:t>
            </a:r>
            <a:endParaRPr lang="en-US" altLang="ko-KR" sz="100" b="1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② 알림판으로 고객 요청사항 확인</a:t>
            </a:r>
            <a:endParaRPr lang="en-US" altLang="ko-KR" sz="100" b="1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③ 고객 요청사항 서비스로봇으로 고객에게 전달</a:t>
            </a:r>
            <a:endParaRPr lang="en-US" altLang="ko-KR" sz="1200" b="1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pSp>
        <p:nvGrpSpPr>
          <p:cNvPr id="41" name="그룹 4"/>
          <p:cNvGrpSpPr/>
          <p:nvPr/>
        </p:nvGrpSpPr>
        <p:grpSpPr>
          <a:xfrm>
            <a:off x="357158" y="5214950"/>
            <a:ext cx="8445527" cy="1344584"/>
            <a:chOff x="276462" y="8134350"/>
            <a:chExt cx="6716834" cy="2054225"/>
          </a:xfrm>
        </p:grpSpPr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82" t="9676" r="11860"/>
            <a:stretch/>
          </p:blipFill>
          <p:spPr>
            <a:xfrm>
              <a:off x="281612" y="8708544"/>
              <a:ext cx="1896311" cy="1480031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276462" y="8159066"/>
              <a:ext cx="1901460" cy="63478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고객님이</a:t>
              </a:r>
              <a:endParaRPr lang="en-US" altLang="ko-KR" sz="9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900" dirty="0" err="1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하이오더로</a:t>
              </a:r>
              <a:r>
                <a:rPr lang="ko-KR" altLang="en-US" sz="12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직원호출</a:t>
              </a:r>
            </a:p>
          </p:txBody>
        </p:sp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61" t="11104" r="18372"/>
            <a:stretch/>
          </p:blipFill>
          <p:spPr>
            <a:xfrm>
              <a:off x="2686233" y="8665798"/>
              <a:ext cx="1901460" cy="1478395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2686233" y="8134350"/>
              <a:ext cx="1901460" cy="63478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알림판으로</a:t>
              </a:r>
              <a:endParaRPr lang="en-US" altLang="ko-KR" sz="9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고객</a:t>
              </a:r>
              <a:r>
                <a:rPr lang="ko-KR" altLang="en-US" sz="12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요청사항</a:t>
              </a:r>
              <a:r>
                <a:rPr lang="ko-KR" altLang="en-US" sz="12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확인</a:t>
              </a:r>
            </a:p>
          </p:txBody>
        </p:sp>
        <p:pic>
          <p:nvPicPr>
            <p:cNvPr id="46" name="그림 4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16" t="11451" r="23023"/>
            <a:stretch/>
          </p:blipFill>
          <p:spPr>
            <a:xfrm>
              <a:off x="5091836" y="8708544"/>
              <a:ext cx="1893164" cy="1478395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5091836" y="8139176"/>
              <a:ext cx="1901460" cy="63478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KT</a:t>
              </a:r>
              <a:r>
                <a:rPr lang="ko-KR" altLang="en-US" sz="900" dirty="0" err="1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서빙로봇이</a:t>
              </a:r>
              <a:endParaRPr lang="en-US" altLang="ko-KR" sz="900" dirty="0" err="1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고객에게</a:t>
              </a:r>
              <a:r>
                <a:rPr lang="ko-KR" altLang="en-US" sz="12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전달</a:t>
              </a:r>
            </a:p>
          </p:txBody>
        </p:sp>
      </p:grpSp>
      <p:sp>
        <p:nvSpPr>
          <p:cNvPr id="48" name="Object 98"/>
          <p:cNvSpPr txBox="1"/>
          <p:nvPr/>
        </p:nvSpPr>
        <p:spPr>
          <a:xfrm>
            <a:off x="3000364" y="142852"/>
            <a:ext cx="3143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로봇 호출 연동 방식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9924"/>
            <a:ext cx="7715303" cy="658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0"/>
            <a:ext cx="6072230" cy="206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그룹 4"/>
          <p:cNvGrpSpPr/>
          <p:nvPr/>
        </p:nvGrpSpPr>
        <p:grpSpPr>
          <a:xfrm>
            <a:off x="1357290" y="2170062"/>
            <a:ext cx="6286544" cy="4687938"/>
            <a:chOff x="1357290" y="2170062"/>
            <a:chExt cx="6286544" cy="4687938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57290" y="2170062"/>
              <a:ext cx="6215106" cy="4687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직사각형 3"/>
            <p:cNvSpPr/>
            <p:nvPr/>
          </p:nvSpPr>
          <p:spPr>
            <a:xfrm>
              <a:off x="5929322" y="6429396"/>
              <a:ext cx="1714512" cy="428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noFill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2285992"/>
            <a:ext cx="9144000" cy="22145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9" name="Picture 3" descr="C:\Users\pospi\Desktop\포스피아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214554"/>
            <a:ext cx="1970087" cy="21875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15814" y="4714884"/>
            <a:ext cx="26420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감사합니다</a:t>
            </a: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101" name="Picture 5" descr="https://o.remove.bg/downloads/947fba2e-71c3-4f89-9c15-e9b0107f5b8e/image-removebg-preview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357430"/>
            <a:ext cx="3657600" cy="1771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1102</Words>
  <Application>Microsoft Office PowerPoint</Application>
  <PresentationFormat>화면 슬라이드 쇼(4:3)</PresentationFormat>
  <Paragraphs>324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4" baseType="lpstr">
      <vt:lpstr>KT서체 Bold</vt:lpstr>
      <vt:lpstr>HY울릉도M</vt:lpstr>
      <vt:lpstr>Arial</vt:lpstr>
      <vt:lpstr>HY엽서L</vt:lpstr>
      <vt:lpstr>Wingdings</vt:lpstr>
      <vt:lpstr>HY울릉도B</vt:lpstr>
      <vt:lpstr>맑은 고딕</vt:lpstr>
      <vt:lpstr>KT서체 Light</vt:lpstr>
      <vt:lpstr>KT서체 Medium</vt:lpstr>
      <vt:lpstr>Office 테마</vt:lpstr>
      <vt:lpstr>이지오더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pospia@gmail.ocm</dc:creator>
  <cp:lastModifiedBy>pos-pia@naver.com</cp:lastModifiedBy>
  <cp:revision>43</cp:revision>
  <dcterms:created xsi:type="dcterms:W3CDTF">2023-02-23T00:54:10Z</dcterms:created>
  <dcterms:modified xsi:type="dcterms:W3CDTF">2023-12-11T05:12:03Z</dcterms:modified>
</cp:coreProperties>
</file>