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9.jpg" ContentType="image/jpeg"/>
  <Override PartName="/ppt/media/image18.jpg" ContentType="image/jpeg"/>
  <Override PartName="/ppt/media/image21.jpg" ContentType="image/jpeg"/>
  <Override PartName="/ppt/media/image22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7" r:id="rId2"/>
    <p:sldId id="280" r:id="rId3"/>
    <p:sldId id="276" r:id="rId4"/>
    <p:sldId id="282" r:id="rId5"/>
    <p:sldId id="284" r:id="rId6"/>
    <p:sldId id="278" r:id="rId7"/>
    <p:sldId id="256" r:id="rId8"/>
    <p:sldId id="279" r:id="rId9"/>
    <p:sldId id="281" r:id="rId10"/>
    <p:sldId id="283" r:id="rId11"/>
    <p:sldId id="257" r:id="rId12"/>
    <p:sldId id="274" r:id="rId13"/>
    <p:sldId id="275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</p:sldIdLst>
  <p:sldSz cx="9144000" cy="5149850"/>
  <p:notesSz cx="91440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2336"/>
    <a:srgbClr val="DBDBDE"/>
    <a:srgbClr val="A7A9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>
      <p:cViewPr varScale="1">
        <p:scale>
          <a:sx n="88" d="100"/>
          <a:sy n="88" d="100"/>
        </p:scale>
        <p:origin x="1334" y="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2807"/>
            <a:ext cx="8967215" cy="388526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6784" y="176783"/>
            <a:ext cx="8790431" cy="47914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802" y="421969"/>
            <a:ext cx="4201160" cy="331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1037" y="1185049"/>
            <a:ext cx="7773670" cy="3467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microsoft.com/office/2007/relationships/hdphoto" Target="../media/hdphoto3.wdp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21.jp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g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.jpg"/><Relationship Id="rId18" Type="http://schemas.openxmlformats.org/officeDocument/2006/relationships/image" Target="../media/image56.jpg"/><Relationship Id="rId26" Type="http://schemas.openxmlformats.org/officeDocument/2006/relationships/image" Target="../media/image64.png"/><Relationship Id="rId39" Type="http://schemas.openxmlformats.org/officeDocument/2006/relationships/image" Target="../media/image77.png"/><Relationship Id="rId21" Type="http://schemas.openxmlformats.org/officeDocument/2006/relationships/image" Target="../media/image59.png"/><Relationship Id="rId34" Type="http://schemas.openxmlformats.org/officeDocument/2006/relationships/image" Target="../media/image72.png"/><Relationship Id="rId42" Type="http://schemas.openxmlformats.org/officeDocument/2006/relationships/image" Target="../media/image80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6" Type="http://schemas.openxmlformats.org/officeDocument/2006/relationships/image" Target="../media/image54.png"/><Relationship Id="rId20" Type="http://schemas.openxmlformats.org/officeDocument/2006/relationships/image" Target="../media/image58.jpg"/><Relationship Id="rId29" Type="http://schemas.openxmlformats.org/officeDocument/2006/relationships/image" Target="../media/image67.png"/><Relationship Id="rId41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11" Type="http://schemas.openxmlformats.org/officeDocument/2006/relationships/image" Target="../media/image49.png"/><Relationship Id="rId24" Type="http://schemas.openxmlformats.org/officeDocument/2006/relationships/image" Target="../media/image62.png"/><Relationship Id="rId32" Type="http://schemas.openxmlformats.org/officeDocument/2006/relationships/image" Target="../media/image70.png"/><Relationship Id="rId37" Type="http://schemas.openxmlformats.org/officeDocument/2006/relationships/image" Target="../media/image75.png"/><Relationship Id="rId40" Type="http://schemas.openxmlformats.org/officeDocument/2006/relationships/image" Target="../media/image78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23" Type="http://schemas.openxmlformats.org/officeDocument/2006/relationships/image" Target="../media/image61.png"/><Relationship Id="rId28" Type="http://schemas.openxmlformats.org/officeDocument/2006/relationships/image" Target="../media/image66.png"/><Relationship Id="rId36" Type="http://schemas.openxmlformats.org/officeDocument/2006/relationships/image" Target="../media/image74.png"/><Relationship Id="rId10" Type="http://schemas.openxmlformats.org/officeDocument/2006/relationships/image" Target="../media/image48.png"/><Relationship Id="rId19" Type="http://schemas.openxmlformats.org/officeDocument/2006/relationships/image" Target="../media/image57.jpg"/><Relationship Id="rId31" Type="http://schemas.openxmlformats.org/officeDocument/2006/relationships/image" Target="../media/image69.png"/><Relationship Id="rId44" Type="http://schemas.openxmlformats.org/officeDocument/2006/relationships/image" Target="../media/image82.jpg"/><Relationship Id="rId4" Type="http://schemas.openxmlformats.org/officeDocument/2006/relationships/image" Target="../media/image42.jpg"/><Relationship Id="rId9" Type="http://schemas.openxmlformats.org/officeDocument/2006/relationships/image" Target="../media/image47.png"/><Relationship Id="rId14" Type="http://schemas.openxmlformats.org/officeDocument/2006/relationships/image" Target="../media/image52.jpg"/><Relationship Id="rId22" Type="http://schemas.openxmlformats.org/officeDocument/2006/relationships/image" Target="../media/image60.png"/><Relationship Id="rId27" Type="http://schemas.openxmlformats.org/officeDocument/2006/relationships/image" Target="../media/image65.png"/><Relationship Id="rId30" Type="http://schemas.openxmlformats.org/officeDocument/2006/relationships/image" Target="../media/image68.png"/><Relationship Id="rId35" Type="http://schemas.openxmlformats.org/officeDocument/2006/relationships/image" Target="../media/image73.png"/><Relationship Id="rId43" Type="http://schemas.openxmlformats.org/officeDocument/2006/relationships/image" Target="../media/image81.png"/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12" Type="http://schemas.openxmlformats.org/officeDocument/2006/relationships/image" Target="../media/image50.png"/><Relationship Id="rId17" Type="http://schemas.openxmlformats.org/officeDocument/2006/relationships/image" Target="../media/image55.jpg"/><Relationship Id="rId25" Type="http://schemas.openxmlformats.org/officeDocument/2006/relationships/image" Target="../media/image63.png"/><Relationship Id="rId33" Type="http://schemas.openxmlformats.org/officeDocument/2006/relationships/image" Target="../media/image71.png"/><Relationship Id="rId38" Type="http://schemas.openxmlformats.org/officeDocument/2006/relationships/image" Target="../media/image7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08.png"/><Relationship Id="rId21" Type="http://schemas.openxmlformats.org/officeDocument/2006/relationships/image" Target="../media/image103.png"/><Relationship Id="rId42" Type="http://schemas.openxmlformats.org/officeDocument/2006/relationships/image" Target="../media/image124.png"/><Relationship Id="rId47" Type="http://schemas.openxmlformats.org/officeDocument/2006/relationships/image" Target="../media/image129.png"/><Relationship Id="rId63" Type="http://schemas.openxmlformats.org/officeDocument/2006/relationships/image" Target="../media/image145.png"/><Relationship Id="rId68" Type="http://schemas.openxmlformats.org/officeDocument/2006/relationships/image" Target="../media/image150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6" Type="http://schemas.openxmlformats.org/officeDocument/2006/relationships/image" Target="../media/image98.png"/><Relationship Id="rId29" Type="http://schemas.openxmlformats.org/officeDocument/2006/relationships/image" Target="../media/image111.png"/><Relationship Id="rId11" Type="http://schemas.openxmlformats.org/officeDocument/2006/relationships/image" Target="../media/image93.png"/><Relationship Id="rId24" Type="http://schemas.openxmlformats.org/officeDocument/2006/relationships/image" Target="../media/image106.png"/><Relationship Id="rId32" Type="http://schemas.openxmlformats.org/officeDocument/2006/relationships/image" Target="../media/image114.png"/><Relationship Id="rId37" Type="http://schemas.openxmlformats.org/officeDocument/2006/relationships/image" Target="../media/image119.png"/><Relationship Id="rId40" Type="http://schemas.openxmlformats.org/officeDocument/2006/relationships/image" Target="../media/image122.png"/><Relationship Id="rId45" Type="http://schemas.openxmlformats.org/officeDocument/2006/relationships/image" Target="../media/image127.png"/><Relationship Id="rId53" Type="http://schemas.openxmlformats.org/officeDocument/2006/relationships/image" Target="../media/image135.png"/><Relationship Id="rId58" Type="http://schemas.openxmlformats.org/officeDocument/2006/relationships/image" Target="../media/image140.png"/><Relationship Id="rId66" Type="http://schemas.openxmlformats.org/officeDocument/2006/relationships/image" Target="../media/image148.png"/><Relationship Id="rId5" Type="http://schemas.openxmlformats.org/officeDocument/2006/relationships/image" Target="../media/image87.png"/><Relationship Id="rId61" Type="http://schemas.openxmlformats.org/officeDocument/2006/relationships/image" Target="../media/image143.png"/><Relationship Id="rId19" Type="http://schemas.openxmlformats.org/officeDocument/2006/relationships/image" Target="../media/image101.png"/><Relationship Id="rId14" Type="http://schemas.openxmlformats.org/officeDocument/2006/relationships/image" Target="../media/image96.png"/><Relationship Id="rId22" Type="http://schemas.openxmlformats.org/officeDocument/2006/relationships/image" Target="../media/image104.png"/><Relationship Id="rId27" Type="http://schemas.openxmlformats.org/officeDocument/2006/relationships/image" Target="../media/image109.png"/><Relationship Id="rId30" Type="http://schemas.openxmlformats.org/officeDocument/2006/relationships/image" Target="../media/image112.png"/><Relationship Id="rId35" Type="http://schemas.openxmlformats.org/officeDocument/2006/relationships/image" Target="../media/image117.png"/><Relationship Id="rId43" Type="http://schemas.openxmlformats.org/officeDocument/2006/relationships/image" Target="../media/image125.png"/><Relationship Id="rId48" Type="http://schemas.openxmlformats.org/officeDocument/2006/relationships/image" Target="../media/image130.png"/><Relationship Id="rId56" Type="http://schemas.openxmlformats.org/officeDocument/2006/relationships/image" Target="../media/image138.png"/><Relationship Id="rId64" Type="http://schemas.openxmlformats.org/officeDocument/2006/relationships/image" Target="../media/image146.png"/><Relationship Id="rId69" Type="http://schemas.openxmlformats.org/officeDocument/2006/relationships/image" Target="../media/image151.png"/><Relationship Id="rId8" Type="http://schemas.openxmlformats.org/officeDocument/2006/relationships/image" Target="../media/image90.png"/><Relationship Id="rId51" Type="http://schemas.openxmlformats.org/officeDocument/2006/relationships/image" Target="../media/image133.png"/><Relationship Id="rId3" Type="http://schemas.openxmlformats.org/officeDocument/2006/relationships/image" Target="../media/image85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5" Type="http://schemas.openxmlformats.org/officeDocument/2006/relationships/image" Target="../media/image107.png"/><Relationship Id="rId33" Type="http://schemas.openxmlformats.org/officeDocument/2006/relationships/image" Target="../media/image115.png"/><Relationship Id="rId38" Type="http://schemas.openxmlformats.org/officeDocument/2006/relationships/image" Target="../media/image120.png"/><Relationship Id="rId46" Type="http://schemas.openxmlformats.org/officeDocument/2006/relationships/image" Target="../media/image128.png"/><Relationship Id="rId59" Type="http://schemas.openxmlformats.org/officeDocument/2006/relationships/image" Target="../media/image141.png"/><Relationship Id="rId67" Type="http://schemas.openxmlformats.org/officeDocument/2006/relationships/image" Target="../media/image149.png"/><Relationship Id="rId20" Type="http://schemas.openxmlformats.org/officeDocument/2006/relationships/image" Target="../media/image102.png"/><Relationship Id="rId41" Type="http://schemas.openxmlformats.org/officeDocument/2006/relationships/image" Target="../media/image123.png"/><Relationship Id="rId54" Type="http://schemas.openxmlformats.org/officeDocument/2006/relationships/image" Target="../media/image136.png"/><Relationship Id="rId62" Type="http://schemas.openxmlformats.org/officeDocument/2006/relationships/image" Target="../media/image144.png"/><Relationship Id="rId70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5" Type="http://schemas.openxmlformats.org/officeDocument/2006/relationships/image" Target="../media/image97.png"/><Relationship Id="rId23" Type="http://schemas.openxmlformats.org/officeDocument/2006/relationships/image" Target="../media/image105.png"/><Relationship Id="rId28" Type="http://schemas.openxmlformats.org/officeDocument/2006/relationships/image" Target="../media/image110.png"/><Relationship Id="rId36" Type="http://schemas.openxmlformats.org/officeDocument/2006/relationships/image" Target="../media/image118.png"/><Relationship Id="rId49" Type="http://schemas.openxmlformats.org/officeDocument/2006/relationships/image" Target="../media/image131.png"/><Relationship Id="rId57" Type="http://schemas.openxmlformats.org/officeDocument/2006/relationships/image" Target="../media/image139.png"/><Relationship Id="rId10" Type="http://schemas.openxmlformats.org/officeDocument/2006/relationships/image" Target="../media/image92.png"/><Relationship Id="rId31" Type="http://schemas.openxmlformats.org/officeDocument/2006/relationships/image" Target="../media/image113.png"/><Relationship Id="rId44" Type="http://schemas.openxmlformats.org/officeDocument/2006/relationships/image" Target="../media/image126.png"/><Relationship Id="rId52" Type="http://schemas.openxmlformats.org/officeDocument/2006/relationships/image" Target="../media/image134.png"/><Relationship Id="rId60" Type="http://schemas.openxmlformats.org/officeDocument/2006/relationships/image" Target="../media/image142.png"/><Relationship Id="rId65" Type="http://schemas.openxmlformats.org/officeDocument/2006/relationships/image" Target="../media/image147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39" Type="http://schemas.openxmlformats.org/officeDocument/2006/relationships/image" Target="../media/image121.png"/><Relationship Id="rId34" Type="http://schemas.openxmlformats.org/officeDocument/2006/relationships/image" Target="../media/image116.png"/><Relationship Id="rId50" Type="http://schemas.openxmlformats.org/officeDocument/2006/relationships/image" Target="../media/image132.png"/><Relationship Id="rId55" Type="http://schemas.openxmlformats.org/officeDocument/2006/relationships/image" Target="../media/image1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4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12" Type="http://schemas.openxmlformats.org/officeDocument/2006/relationships/image" Target="../media/image163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5" Type="http://schemas.openxmlformats.org/officeDocument/2006/relationships/image" Target="../media/image156.png"/><Relationship Id="rId10" Type="http://schemas.openxmlformats.org/officeDocument/2006/relationships/image" Target="../media/image161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Relationship Id="rId14" Type="http://schemas.openxmlformats.org/officeDocument/2006/relationships/image" Target="../media/image1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jpg"/><Relationship Id="rId3" Type="http://schemas.openxmlformats.org/officeDocument/2006/relationships/image" Target="../media/image167.png"/><Relationship Id="rId7" Type="http://schemas.openxmlformats.org/officeDocument/2006/relationships/image" Target="../media/image171.jpg"/><Relationship Id="rId12" Type="http://schemas.openxmlformats.org/officeDocument/2006/relationships/image" Target="../media/image176.jp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5" Type="http://schemas.openxmlformats.org/officeDocument/2006/relationships/image" Target="../media/image169.png"/><Relationship Id="rId10" Type="http://schemas.openxmlformats.org/officeDocument/2006/relationships/image" Target="../media/image174.jpg"/><Relationship Id="rId4" Type="http://schemas.openxmlformats.org/officeDocument/2006/relationships/image" Target="../media/image168.jpg"/><Relationship Id="rId9" Type="http://schemas.openxmlformats.org/officeDocument/2006/relationships/image" Target="../media/image17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png"/><Relationship Id="rId3" Type="http://schemas.openxmlformats.org/officeDocument/2006/relationships/image" Target="../media/image178.jpg"/><Relationship Id="rId7" Type="http://schemas.openxmlformats.org/officeDocument/2006/relationships/image" Target="../media/image182.jpg"/><Relationship Id="rId12" Type="http://schemas.openxmlformats.org/officeDocument/2006/relationships/image" Target="../media/image187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jpg"/><Relationship Id="rId15" Type="http://schemas.openxmlformats.org/officeDocument/2006/relationships/image" Target="../media/image190.png"/><Relationship Id="rId10" Type="http://schemas.openxmlformats.org/officeDocument/2006/relationships/image" Target="../media/image185.jpg"/><Relationship Id="rId4" Type="http://schemas.openxmlformats.org/officeDocument/2006/relationships/image" Target="../media/image179.png"/><Relationship Id="rId9" Type="http://schemas.openxmlformats.org/officeDocument/2006/relationships/image" Target="../media/image184.png"/><Relationship Id="rId14" Type="http://schemas.openxmlformats.org/officeDocument/2006/relationships/image" Target="../media/image189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5" Type="http://schemas.openxmlformats.org/officeDocument/2006/relationships/image" Target="../media/image194.png"/><Relationship Id="rId4" Type="http://schemas.openxmlformats.org/officeDocument/2006/relationships/image" Target="../media/image19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209.png"/><Relationship Id="rId18" Type="http://schemas.openxmlformats.org/officeDocument/2006/relationships/image" Target="../media/image214.png"/><Relationship Id="rId3" Type="http://schemas.openxmlformats.org/officeDocument/2006/relationships/image" Target="../media/image199.png"/><Relationship Id="rId7" Type="http://schemas.openxmlformats.org/officeDocument/2006/relationships/image" Target="../media/image203.png"/><Relationship Id="rId12" Type="http://schemas.openxmlformats.org/officeDocument/2006/relationships/image" Target="../media/image208.png"/><Relationship Id="rId17" Type="http://schemas.openxmlformats.org/officeDocument/2006/relationships/image" Target="../media/image213.png"/><Relationship Id="rId2" Type="http://schemas.openxmlformats.org/officeDocument/2006/relationships/image" Target="../media/image198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png"/><Relationship Id="rId11" Type="http://schemas.openxmlformats.org/officeDocument/2006/relationships/image" Target="../media/image207.png"/><Relationship Id="rId5" Type="http://schemas.openxmlformats.org/officeDocument/2006/relationships/image" Target="../media/image201.png"/><Relationship Id="rId15" Type="http://schemas.openxmlformats.org/officeDocument/2006/relationships/image" Target="../media/image211.png"/><Relationship Id="rId10" Type="http://schemas.openxmlformats.org/officeDocument/2006/relationships/image" Target="../media/image206.png"/><Relationship Id="rId4" Type="http://schemas.openxmlformats.org/officeDocument/2006/relationships/image" Target="../media/image200.png"/><Relationship Id="rId9" Type="http://schemas.openxmlformats.org/officeDocument/2006/relationships/image" Target="../media/image205.png"/><Relationship Id="rId14" Type="http://schemas.openxmlformats.org/officeDocument/2006/relationships/image" Target="../media/image2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39.png"/><Relationship Id="rId21" Type="http://schemas.openxmlformats.org/officeDocument/2006/relationships/image" Target="../media/image234.png"/><Relationship Id="rId42" Type="http://schemas.openxmlformats.org/officeDocument/2006/relationships/image" Target="../media/image255.png"/><Relationship Id="rId47" Type="http://schemas.openxmlformats.org/officeDocument/2006/relationships/image" Target="../media/image260.jpg"/><Relationship Id="rId63" Type="http://schemas.openxmlformats.org/officeDocument/2006/relationships/image" Target="../media/image276.png"/><Relationship Id="rId68" Type="http://schemas.openxmlformats.org/officeDocument/2006/relationships/image" Target="../media/image281.png"/><Relationship Id="rId7" Type="http://schemas.openxmlformats.org/officeDocument/2006/relationships/image" Target="../media/image220.png"/><Relationship Id="rId71" Type="http://schemas.openxmlformats.org/officeDocument/2006/relationships/image" Target="../media/image284.png"/><Relationship Id="rId2" Type="http://schemas.openxmlformats.org/officeDocument/2006/relationships/image" Target="../media/image215.png"/><Relationship Id="rId16" Type="http://schemas.openxmlformats.org/officeDocument/2006/relationships/image" Target="../media/image229.png"/><Relationship Id="rId29" Type="http://schemas.openxmlformats.org/officeDocument/2006/relationships/image" Target="../media/image242.png"/><Relationship Id="rId11" Type="http://schemas.openxmlformats.org/officeDocument/2006/relationships/image" Target="../media/image224.png"/><Relationship Id="rId24" Type="http://schemas.openxmlformats.org/officeDocument/2006/relationships/image" Target="../media/image237.png"/><Relationship Id="rId32" Type="http://schemas.openxmlformats.org/officeDocument/2006/relationships/image" Target="../media/image245.png"/><Relationship Id="rId37" Type="http://schemas.openxmlformats.org/officeDocument/2006/relationships/image" Target="../media/image250.png"/><Relationship Id="rId40" Type="http://schemas.openxmlformats.org/officeDocument/2006/relationships/image" Target="../media/image253.png"/><Relationship Id="rId45" Type="http://schemas.openxmlformats.org/officeDocument/2006/relationships/image" Target="../media/image258.png"/><Relationship Id="rId53" Type="http://schemas.openxmlformats.org/officeDocument/2006/relationships/image" Target="../media/image266.png"/><Relationship Id="rId58" Type="http://schemas.openxmlformats.org/officeDocument/2006/relationships/image" Target="../media/image271.png"/><Relationship Id="rId66" Type="http://schemas.openxmlformats.org/officeDocument/2006/relationships/image" Target="../media/image279.png"/><Relationship Id="rId5" Type="http://schemas.openxmlformats.org/officeDocument/2006/relationships/image" Target="../media/image218.png"/><Relationship Id="rId61" Type="http://schemas.openxmlformats.org/officeDocument/2006/relationships/image" Target="../media/image274.png"/><Relationship Id="rId19" Type="http://schemas.openxmlformats.org/officeDocument/2006/relationships/image" Target="../media/image232.png"/><Relationship Id="rId14" Type="http://schemas.openxmlformats.org/officeDocument/2006/relationships/image" Target="../media/image227.png"/><Relationship Id="rId22" Type="http://schemas.openxmlformats.org/officeDocument/2006/relationships/image" Target="../media/image235.png"/><Relationship Id="rId27" Type="http://schemas.openxmlformats.org/officeDocument/2006/relationships/image" Target="../media/image240.png"/><Relationship Id="rId30" Type="http://schemas.openxmlformats.org/officeDocument/2006/relationships/image" Target="../media/image243.png"/><Relationship Id="rId35" Type="http://schemas.openxmlformats.org/officeDocument/2006/relationships/image" Target="../media/image248.png"/><Relationship Id="rId43" Type="http://schemas.openxmlformats.org/officeDocument/2006/relationships/image" Target="../media/image256.png"/><Relationship Id="rId48" Type="http://schemas.openxmlformats.org/officeDocument/2006/relationships/image" Target="../media/image261.png"/><Relationship Id="rId56" Type="http://schemas.openxmlformats.org/officeDocument/2006/relationships/image" Target="../media/image269.png"/><Relationship Id="rId64" Type="http://schemas.openxmlformats.org/officeDocument/2006/relationships/image" Target="../media/image277.png"/><Relationship Id="rId69" Type="http://schemas.openxmlformats.org/officeDocument/2006/relationships/image" Target="../media/image282.png"/><Relationship Id="rId8" Type="http://schemas.openxmlformats.org/officeDocument/2006/relationships/image" Target="../media/image221.png"/><Relationship Id="rId51" Type="http://schemas.openxmlformats.org/officeDocument/2006/relationships/image" Target="../media/image264.jpg"/><Relationship Id="rId72" Type="http://schemas.openxmlformats.org/officeDocument/2006/relationships/image" Target="../media/image285.png"/><Relationship Id="rId3" Type="http://schemas.openxmlformats.org/officeDocument/2006/relationships/image" Target="../media/image216.png"/><Relationship Id="rId12" Type="http://schemas.openxmlformats.org/officeDocument/2006/relationships/image" Target="../media/image225.png"/><Relationship Id="rId17" Type="http://schemas.openxmlformats.org/officeDocument/2006/relationships/image" Target="../media/image230.png"/><Relationship Id="rId25" Type="http://schemas.openxmlformats.org/officeDocument/2006/relationships/image" Target="../media/image238.png"/><Relationship Id="rId33" Type="http://schemas.openxmlformats.org/officeDocument/2006/relationships/image" Target="../media/image246.png"/><Relationship Id="rId38" Type="http://schemas.openxmlformats.org/officeDocument/2006/relationships/image" Target="../media/image251.png"/><Relationship Id="rId46" Type="http://schemas.openxmlformats.org/officeDocument/2006/relationships/image" Target="../media/image259.png"/><Relationship Id="rId59" Type="http://schemas.openxmlformats.org/officeDocument/2006/relationships/image" Target="../media/image272.png"/><Relationship Id="rId67" Type="http://schemas.openxmlformats.org/officeDocument/2006/relationships/image" Target="../media/image280.png"/><Relationship Id="rId20" Type="http://schemas.openxmlformats.org/officeDocument/2006/relationships/image" Target="../media/image233.png"/><Relationship Id="rId41" Type="http://schemas.openxmlformats.org/officeDocument/2006/relationships/image" Target="../media/image254.png"/><Relationship Id="rId54" Type="http://schemas.openxmlformats.org/officeDocument/2006/relationships/image" Target="../media/image267.png"/><Relationship Id="rId62" Type="http://schemas.openxmlformats.org/officeDocument/2006/relationships/image" Target="../media/image275.png"/><Relationship Id="rId70" Type="http://schemas.openxmlformats.org/officeDocument/2006/relationships/image" Target="../media/image2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png"/><Relationship Id="rId15" Type="http://schemas.openxmlformats.org/officeDocument/2006/relationships/image" Target="../media/image228.png"/><Relationship Id="rId23" Type="http://schemas.openxmlformats.org/officeDocument/2006/relationships/image" Target="../media/image236.png"/><Relationship Id="rId28" Type="http://schemas.openxmlformats.org/officeDocument/2006/relationships/image" Target="../media/image241.png"/><Relationship Id="rId36" Type="http://schemas.openxmlformats.org/officeDocument/2006/relationships/image" Target="../media/image249.png"/><Relationship Id="rId49" Type="http://schemas.openxmlformats.org/officeDocument/2006/relationships/image" Target="../media/image262.jpg"/><Relationship Id="rId57" Type="http://schemas.openxmlformats.org/officeDocument/2006/relationships/image" Target="../media/image270.png"/><Relationship Id="rId10" Type="http://schemas.openxmlformats.org/officeDocument/2006/relationships/image" Target="../media/image223.png"/><Relationship Id="rId31" Type="http://schemas.openxmlformats.org/officeDocument/2006/relationships/image" Target="../media/image244.png"/><Relationship Id="rId44" Type="http://schemas.openxmlformats.org/officeDocument/2006/relationships/image" Target="../media/image257.png"/><Relationship Id="rId52" Type="http://schemas.openxmlformats.org/officeDocument/2006/relationships/image" Target="../media/image265.png"/><Relationship Id="rId60" Type="http://schemas.openxmlformats.org/officeDocument/2006/relationships/image" Target="../media/image273.png"/><Relationship Id="rId65" Type="http://schemas.openxmlformats.org/officeDocument/2006/relationships/image" Target="../media/image278.png"/><Relationship Id="rId4" Type="http://schemas.openxmlformats.org/officeDocument/2006/relationships/image" Target="../media/image217.png"/><Relationship Id="rId9" Type="http://schemas.openxmlformats.org/officeDocument/2006/relationships/image" Target="../media/image222.png"/><Relationship Id="rId13" Type="http://schemas.openxmlformats.org/officeDocument/2006/relationships/image" Target="../media/image226.png"/><Relationship Id="rId18" Type="http://schemas.openxmlformats.org/officeDocument/2006/relationships/image" Target="../media/image231.png"/><Relationship Id="rId39" Type="http://schemas.openxmlformats.org/officeDocument/2006/relationships/image" Target="../media/image252.png"/><Relationship Id="rId34" Type="http://schemas.openxmlformats.org/officeDocument/2006/relationships/image" Target="../media/image247.png"/><Relationship Id="rId50" Type="http://schemas.openxmlformats.org/officeDocument/2006/relationships/image" Target="../media/image263.png"/><Relationship Id="rId55" Type="http://schemas.openxmlformats.org/officeDocument/2006/relationships/image" Target="../media/image26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jpg"/><Relationship Id="rId3" Type="http://schemas.openxmlformats.org/officeDocument/2006/relationships/image" Target="../media/image287.png"/><Relationship Id="rId7" Type="http://schemas.openxmlformats.org/officeDocument/2006/relationships/image" Target="../media/image291.png"/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jpg"/><Relationship Id="rId5" Type="http://schemas.openxmlformats.org/officeDocument/2006/relationships/image" Target="../media/image289.png"/><Relationship Id="rId4" Type="http://schemas.openxmlformats.org/officeDocument/2006/relationships/image" Target="../media/image28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jpg"/><Relationship Id="rId3" Type="http://schemas.openxmlformats.org/officeDocument/2006/relationships/image" Target="../media/image294.jpg"/><Relationship Id="rId7" Type="http://schemas.openxmlformats.org/officeDocument/2006/relationships/image" Target="../media/image298.png"/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7.jpg"/><Relationship Id="rId5" Type="http://schemas.openxmlformats.org/officeDocument/2006/relationships/image" Target="../media/image296.jpg"/><Relationship Id="rId4" Type="http://schemas.openxmlformats.org/officeDocument/2006/relationships/image" Target="../media/image295.jpg"/><Relationship Id="rId9" Type="http://schemas.openxmlformats.org/officeDocument/2006/relationships/image" Target="../media/image300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E0C45AD-B75C-5431-61CF-139CDDAFE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1F6C31F-1D4A-D9F0-7A00-2DCA80C1D215}"/>
              </a:ext>
            </a:extLst>
          </p:cNvPr>
          <p:cNvGrpSpPr/>
          <p:nvPr/>
        </p:nvGrpSpPr>
        <p:grpSpPr>
          <a:xfrm>
            <a:off x="0" y="-51"/>
            <a:ext cx="9144850" cy="5144135"/>
            <a:chOff x="0" y="-51"/>
            <a:chExt cx="9144850" cy="5144135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6956D372-5384-FD28-84FD-AEA675C85F2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2617" y="106121"/>
              <a:ext cx="2915285" cy="4863846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077C9C89-4726-1AEB-D9CE-12247241B4D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7AB3F34E-F11A-042B-7869-811B5A70078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76DF5FCB-D4EE-635E-4CB7-F64D60A6760C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3D13427A-5567-B552-B9E6-D838681ACF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4652" y="422105"/>
            <a:ext cx="44335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o-KR" altLang="en-US" sz="1000" b="0" dirty="0">
                <a:latin typeface="페이퍼로지 5 Medium" pitchFamily="2" charset="-127"/>
                <a:ea typeface="페이퍼로지 5 Medium" pitchFamily="2" charset="-127"/>
              </a:rPr>
              <a:t>소상공인 상품 체험하시고 전문 컨설팅 받으세요 </a:t>
            </a:r>
            <a:r>
              <a:rPr lang="en-US" altLang="ko-KR" sz="1000" b="0" dirty="0">
                <a:latin typeface="페이퍼로지 5 Medium" pitchFamily="2" charset="-127"/>
                <a:ea typeface="페이퍼로지 5 Medium" pitchFamily="2" charset="-127"/>
              </a:rPr>
              <a:t>!</a:t>
            </a:r>
            <a:endParaRPr sz="1000" b="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B8BC3D3-8C67-AE56-4A8A-ADC4E531D182}"/>
              </a:ext>
            </a:extLst>
          </p:cNvPr>
          <p:cNvSpPr/>
          <p:nvPr/>
        </p:nvSpPr>
        <p:spPr>
          <a:xfrm>
            <a:off x="6002528" y="136525"/>
            <a:ext cx="2865374" cy="4833442"/>
          </a:xfrm>
          <a:prstGeom prst="rect">
            <a:avLst/>
          </a:prstGeom>
          <a:solidFill>
            <a:schemeClr val="bg1"/>
          </a:solidFill>
          <a:ln w="19050">
            <a:solidFill>
              <a:srgbClr val="A7A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 descr="의류, 텍스트, 악기, 사람이(가) 표시된 사진&#10;&#10;자동 생성된 설명">
            <a:extLst>
              <a:ext uri="{FF2B5EF4-FFF2-40B4-BE49-F238E27FC236}">
                <a16:creationId xmlns:a16="http://schemas.microsoft.com/office/drawing/2014/main" id="{FEC09775-5818-0C6E-42C4-1BE29AFF9F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5" b="98774" l="9948" r="93281">
                        <a14:foregroundMark x1="47644" y1="88441" x2="49215" y2="93345"/>
                        <a14:foregroundMark x1="56632" y1="59632" x2="64398" y2="67951"/>
                        <a14:foregroundMark x1="64398" y1="67951" x2="64572" y2="97023"/>
                        <a14:foregroundMark x1="82373" y1="57268" x2="85079" y2="86252"/>
                        <a14:foregroundMark x1="85864" y1="66550" x2="93281" y2="77671"/>
                        <a14:foregroundMark x1="72775" y1="76532" x2="72077" y2="80385"/>
                        <a14:foregroundMark x1="80803" y1="76883" x2="81763" y2="80736"/>
                        <a14:foregroundMark x1="67190" y1="51226" x2="66579" y2="54203"/>
                        <a14:foregroundMark x1="78796" y1="98161" x2="83159" y2="98161"/>
                        <a14:foregroundMark x1="47644" y1="98774" x2="52967" y2="98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85" t="38040" r="1278" b="1938"/>
          <a:stretch/>
        </p:blipFill>
        <p:spPr>
          <a:xfrm>
            <a:off x="6006835" y="2651125"/>
            <a:ext cx="2876450" cy="2241997"/>
          </a:xfrm>
          <a:prstGeom prst="rect">
            <a:avLst/>
          </a:prstGeom>
        </p:spPr>
      </p:pic>
      <p:pic>
        <p:nvPicPr>
          <p:cNvPr id="23" name="그림 22" descr="폰트, 그래픽, 레드, 그래픽 디자인이(가) 표시된 사진&#10;&#10;자동 생성된 설명">
            <a:extLst>
              <a:ext uri="{FF2B5EF4-FFF2-40B4-BE49-F238E27FC236}">
                <a16:creationId xmlns:a16="http://schemas.microsoft.com/office/drawing/2014/main" id="{5F393552-F90B-55F8-E813-1495F50DAC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37" y="822325"/>
            <a:ext cx="2598563" cy="1906422"/>
          </a:xfrm>
          <a:prstGeom prst="rect">
            <a:avLst/>
          </a:prstGeom>
        </p:spPr>
      </p:pic>
      <p:sp>
        <p:nvSpPr>
          <p:cNvPr id="10" name="object 8">
            <a:extLst>
              <a:ext uri="{FF2B5EF4-FFF2-40B4-BE49-F238E27FC236}">
                <a16:creationId xmlns:a16="http://schemas.microsoft.com/office/drawing/2014/main" id="{98F787B0-7F39-8C72-4886-C34E50876B0C}"/>
              </a:ext>
            </a:extLst>
          </p:cNvPr>
          <p:cNvSpPr txBox="1">
            <a:spLocks/>
          </p:cNvSpPr>
          <p:nvPr/>
        </p:nvSpPr>
        <p:spPr>
          <a:xfrm>
            <a:off x="1157147" y="872955"/>
            <a:ext cx="4433520" cy="9636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200" b="1" i="0">
                <a:solidFill>
                  <a:srgbClr val="4B4B4E"/>
                </a:solidFill>
                <a:latin typeface="맑은 고딕"/>
                <a:ea typeface="+mj-ea"/>
                <a:cs typeface="맑은 고딕"/>
              </a:defRPr>
            </a:lvl1pPr>
          </a:lstStyle>
          <a:p>
            <a:pPr marL="12700">
              <a:lnSpc>
                <a:spcPct val="120000"/>
              </a:lnSpc>
              <a:spcBef>
                <a:spcPts val="95"/>
              </a:spcBef>
            </a:pPr>
            <a:r>
              <a:rPr lang="ko-KR" altLang="en-US" sz="3300" b="0" dirty="0">
                <a:latin typeface="페이퍼로지 7 Bold" pitchFamily="2" charset="-127"/>
                <a:ea typeface="페이퍼로지 7 Bold" pitchFamily="2" charset="-127"/>
              </a:rPr>
              <a:t>사장님의 성공</a:t>
            </a:r>
            <a:r>
              <a:rPr lang="ko-KR" altLang="en-US" sz="2000" b="0" dirty="0">
                <a:latin typeface="페이퍼로지 5 Medium" pitchFamily="2" charset="-127"/>
                <a:ea typeface="페이퍼로지 5 Medium" pitchFamily="2" charset="-127"/>
              </a:rPr>
              <a:t>을</a:t>
            </a:r>
            <a:r>
              <a:rPr lang="ko-KR" altLang="en-US" sz="3000" b="0" dirty="0">
                <a:latin typeface="페이퍼로지 7 Bold" pitchFamily="2" charset="-127"/>
                <a:ea typeface="페이퍼로지 7 Bold" pitchFamily="2" charset="-127"/>
              </a:rPr>
              <a:t> </a:t>
            </a:r>
            <a:endParaRPr lang="en-US" altLang="ko-KR" sz="3000" b="0" dirty="0">
              <a:latin typeface="페이퍼로지 7 Bold" pitchFamily="2" charset="-127"/>
              <a:ea typeface="페이퍼로지 7 Bold" pitchFamily="2" charset="-127"/>
            </a:endParaRPr>
          </a:p>
          <a:p>
            <a:pPr marL="12700">
              <a:lnSpc>
                <a:spcPct val="120000"/>
              </a:lnSpc>
              <a:spcBef>
                <a:spcPts val="95"/>
              </a:spcBef>
            </a:pPr>
            <a:r>
              <a:rPr lang="en-US" altLang="ko-KR" sz="2000" b="0" dirty="0">
                <a:latin typeface="페이퍼로지 7 Bold" pitchFamily="2" charset="-127"/>
                <a:ea typeface="페이퍼로지 7 Bold" pitchFamily="2" charset="-127"/>
              </a:rPr>
              <a:t>KT</a:t>
            </a:r>
            <a:r>
              <a:rPr lang="ko-KR" altLang="en-US" sz="2000" b="0" dirty="0">
                <a:latin typeface="페이퍼로지 7 Bold" pitchFamily="2" charset="-127"/>
                <a:ea typeface="페이퍼로지 7 Bold" pitchFamily="2" charset="-127"/>
              </a:rPr>
              <a:t>가 도와드리겠습니다</a:t>
            </a:r>
            <a:r>
              <a:rPr lang="en-US" altLang="ko-KR" sz="2000" b="0" dirty="0">
                <a:latin typeface="페이퍼로지 7 Bold" pitchFamily="2" charset="-127"/>
                <a:ea typeface="페이퍼로지 7 Bold" pitchFamily="2" charset="-127"/>
              </a:rPr>
              <a:t>.</a:t>
            </a:r>
            <a:endParaRPr lang="ko-KR" altLang="en-US" sz="2000" b="0" dirty="0">
              <a:latin typeface="페이퍼로지 7 Bold" pitchFamily="2" charset="-127"/>
              <a:ea typeface="페이퍼로지 7 Bold" pitchFamily="2" charset="-127"/>
            </a:endParaRPr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E3AF3F65-01C7-997F-E673-2E19FC4469E3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40447" y="211192"/>
            <a:ext cx="392023" cy="318871"/>
          </a:xfrm>
          <a:prstGeom prst="rect">
            <a:avLst/>
          </a:prstGeom>
        </p:spPr>
      </p:pic>
      <p:pic>
        <p:nvPicPr>
          <p:cNvPr id="12" name="그림 11" descr="텍스트, 스크린샷, 로고, 브랜드이(가) 표시된 사진&#10;&#10;자동 생성된 설명">
            <a:extLst>
              <a:ext uri="{FF2B5EF4-FFF2-40B4-BE49-F238E27FC236}">
                <a16:creationId xmlns:a16="http://schemas.microsoft.com/office/drawing/2014/main" id="{0F59EBCB-5463-9E97-9B8B-53F9073461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85"/>
          <a:stretch/>
        </p:blipFill>
        <p:spPr>
          <a:xfrm>
            <a:off x="433885" y="1805381"/>
            <a:ext cx="4148131" cy="288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442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6CAF15E-D524-083E-A028-EDD5F98B8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307F034E-B3C7-7D7B-6C50-948805B5A4FF}"/>
              </a:ext>
            </a:extLst>
          </p:cNvPr>
          <p:cNvGrpSpPr/>
          <p:nvPr/>
        </p:nvGrpSpPr>
        <p:grpSpPr>
          <a:xfrm>
            <a:off x="32657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FF96B130-4A80-0F3A-F912-20AF4FDF0B8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4BD221D8-F39F-E0EA-B7C1-70BDFEA7E16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77A58BA0-40C6-25C9-B7D5-545316D351B4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A090B20D-EADE-0CF2-A395-F76B2C39B50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79795" y="4469929"/>
            <a:ext cx="392023" cy="31887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2305134-3715-D389-5CA8-516A863F9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53962"/>
            <a:ext cx="7315200" cy="4441926"/>
          </a:xfrm>
          <a:prstGeom prst="rect">
            <a:avLst/>
          </a:prstGeom>
        </p:spPr>
      </p:pic>
      <p:pic>
        <p:nvPicPr>
          <p:cNvPr id="10" name="object 11">
            <a:extLst>
              <a:ext uri="{FF2B5EF4-FFF2-40B4-BE49-F238E27FC236}">
                <a16:creationId xmlns:a16="http://schemas.microsoft.com/office/drawing/2014/main" id="{F568D4E1-09C5-4982-C740-303B98B9CEB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05800" y="290494"/>
            <a:ext cx="392023" cy="31887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7B221DE-1546-0C32-5FA5-3F46309DB3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863" b="74419" l="5820" r="26457"/>
                    </a14:imgEffect>
                  </a14:imgLayer>
                </a14:imgProps>
              </a:ext>
            </a:extLst>
          </a:blip>
          <a:srcRect l="3240" t="13044" r="70964" b="18761"/>
          <a:stretch/>
        </p:blipFill>
        <p:spPr>
          <a:xfrm>
            <a:off x="-228600" y="1834943"/>
            <a:ext cx="2250296" cy="239039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5D5D751-FDAB-7223-EF80-FD9FB8DE5BB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0000" t="12905" r="13312" b="61008"/>
          <a:stretch/>
        </p:blipFill>
        <p:spPr>
          <a:xfrm>
            <a:off x="305853" y="1734014"/>
            <a:ext cx="1774435" cy="50698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F552CC7-74CB-FFFD-8E95-9A4656C1F19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1265" t="50669" r="5451" b="12374"/>
          <a:stretch/>
        </p:blipFill>
        <p:spPr>
          <a:xfrm>
            <a:off x="442890" y="4182795"/>
            <a:ext cx="2714114" cy="756392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3D49523D-D12F-DFA4-19B4-37B86DF74E82}"/>
              </a:ext>
            </a:extLst>
          </p:cNvPr>
          <p:cNvSpPr/>
          <p:nvPr/>
        </p:nvSpPr>
        <p:spPr>
          <a:xfrm>
            <a:off x="6172200" y="2240995"/>
            <a:ext cx="1219200" cy="5625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4BD970-3C8B-2D5A-103C-583062DF5104}"/>
              </a:ext>
            </a:extLst>
          </p:cNvPr>
          <p:cNvSpPr txBox="1"/>
          <p:nvPr/>
        </p:nvSpPr>
        <p:spPr>
          <a:xfrm>
            <a:off x="6267280" y="2122150"/>
            <a:ext cx="147989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300" spc="3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선호번호 </a:t>
            </a:r>
            <a:endParaRPr lang="en-US" altLang="ko-KR" sz="2300" spc="300" dirty="0">
              <a:solidFill>
                <a:srgbClr val="FF0000"/>
              </a:solidFill>
              <a:latin typeface="페이퍼로지 7 Bold" pitchFamily="2" charset="-127"/>
              <a:ea typeface="페이퍼로지 7 Bold" pitchFamily="2" charset="-127"/>
            </a:endParaRPr>
          </a:p>
          <a:p>
            <a:r>
              <a:rPr lang="ko-KR" altLang="en-US" sz="2300" spc="3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우선부여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7329F244-CEF0-9928-573C-9BAC46DE88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890" y="924512"/>
            <a:ext cx="1545261" cy="72012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EF28D4C0-EC9C-6645-C6BD-96D1EA5D60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353" b="94245" l="3834" r="95527">
                        <a14:foregroundMark x1="3834" y1="13669" x2="19489" y2="66187"/>
                        <a14:foregroundMark x1="19489" y1="66187" x2="79872" y2="93525"/>
                        <a14:foregroundMark x1="84932" y1="63145" x2="87540" y2="47482"/>
                        <a14:foregroundMark x1="83227" y1="73381" x2="83541" y2="71494"/>
                        <a14:foregroundMark x1="83060" y1="74382" x2="83227" y2="73381"/>
                        <a14:foregroundMark x1="79872" y1="93525" x2="82802" y2="75930"/>
                        <a14:foregroundMark x1="73482" y1="75540" x2="73482" y2="83453"/>
                        <a14:foregroundMark x1="64856" y1="74820" x2="68051" y2="83453"/>
                        <a14:foregroundMark x1="69329" y1="94964" x2="57827" y2="92086"/>
                        <a14:foregroundMark x1="70927" y1="17986" x2="72843" y2="40288"/>
                        <a14:foregroundMark x1="65176" y1="13669" x2="75399" y2="35252"/>
                        <a14:foregroundMark x1="73482" y1="15108" x2="77955" y2="24460"/>
                        <a14:foregroundMark x1="79233" y1="19424" x2="77955" y2="33813"/>
                        <a14:foregroundMark x1="67732" y1="25899" x2="69968" y2="43885"/>
                        <a14:foregroundMark x1="55591" y1="10791" x2="56550" y2="16547"/>
                        <a14:foregroundMark x1="3834" y1="12950" x2="7029" y2="30216"/>
                        <a14:foregroundMark x1="25879" y1="81295" x2="27157" y2="89209"/>
                        <a14:foregroundMark x1="26837" y1="94245" x2="39936" y2="92086"/>
                        <a14:foregroundMark x1="91374" y1="58993" x2="92332" y2="71223"/>
                        <a14:foregroundMark x1="95208" y1="83453" x2="95527" y2="88489"/>
                        <a14:foregroundMark x1="84984" y1="66187" x2="84984" y2="66187"/>
                        <a14:foregroundMark x1="84984" y1="65468" x2="85304" y2="65468"/>
                        <a14:foregroundMark x1="58786" y1="74820" x2="67093" y2="74820"/>
                        <a14:foregroundMark x1="39617" y1="87050" x2="48243" y2="88489"/>
                        <a14:backgroundMark x1="83706" y1="69988" x2="83706" y2="69065"/>
                        <a14:backgroundMark x1="83706" y1="72662" x2="83706" y2="71118"/>
                        <a14:backgroundMark x1="83067" y1="75540" x2="83067" y2="75540"/>
                        <a14:backgroundMark x1="83706" y1="66187" x2="83706" y2="69784"/>
                        <a14:backgroundMark x1="82643" y1="73747" x2="82109" y2="71942"/>
                        <a14:backgroundMark x1="83387" y1="76259" x2="82807" y2="74299"/>
                        <a14:backgroundMark x1="83706" y1="69065" x2="83706" y2="69065"/>
                        <a14:backgroundMark x1="84026" y1="64748" x2="84665" y2="66187"/>
                        <a14:backgroundMark x1="83067" y1="66906" x2="83387" y2="705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9867" y="52423"/>
            <a:ext cx="1849011" cy="82112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F4D5C76-36EF-0110-9397-E0DC1CB7F94D}"/>
              </a:ext>
            </a:extLst>
          </p:cNvPr>
          <p:cNvSpPr txBox="1"/>
          <p:nvPr/>
        </p:nvSpPr>
        <p:spPr>
          <a:xfrm>
            <a:off x="337046" y="226791"/>
            <a:ext cx="290816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300" spc="300" dirty="0">
                <a:solidFill>
                  <a:schemeClr val="bg1">
                    <a:lumMod val="50000"/>
                  </a:schemeClr>
                </a:solidFill>
                <a:latin typeface="페이퍼로지 7 Bold" pitchFamily="2" charset="-127"/>
                <a:ea typeface="페이퍼로지 7 Bold" pitchFamily="2" charset="-127"/>
              </a:rPr>
              <a:t>일반전화 </a:t>
            </a:r>
            <a:r>
              <a:rPr lang="en-US" altLang="ko-KR" sz="2300" spc="300" dirty="0">
                <a:solidFill>
                  <a:schemeClr val="bg1">
                    <a:lumMod val="50000"/>
                  </a:schemeClr>
                </a:solidFill>
                <a:latin typeface="페이퍼로지 7 Bold" pitchFamily="2" charset="-127"/>
                <a:ea typeface="페이퍼로지 7 Bold" pitchFamily="2" charset="-127"/>
              </a:rPr>
              <a:t>· </a:t>
            </a:r>
            <a:r>
              <a:rPr lang="ko-KR" altLang="en-US" sz="2300" spc="300" dirty="0">
                <a:solidFill>
                  <a:schemeClr val="bg1">
                    <a:lumMod val="50000"/>
                  </a:schemeClr>
                </a:solidFill>
                <a:latin typeface="페이퍼로지 7 Bold" pitchFamily="2" charset="-127"/>
                <a:ea typeface="페이퍼로지 7 Bold" pitchFamily="2" charset="-127"/>
              </a:rPr>
              <a:t>매장전화</a:t>
            </a:r>
          </a:p>
        </p:txBody>
      </p:sp>
    </p:spTree>
    <p:extLst>
      <p:ext uri="{BB962C8B-B14F-4D97-AF65-F5344CB8AC3E}">
        <p14:creationId xmlns:p14="http://schemas.microsoft.com/office/powerpoint/2010/main" val="2373326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BB937D2-4B31-5A5B-5504-E93875F0C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CB83FFA8-E52A-54A3-7216-6C116DFB9647}"/>
              </a:ext>
            </a:extLst>
          </p:cNvPr>
          <p:cNvGrpSpPr/>
          <p:nvPr/>
        </p:nvGrpSpPr>
        <p:grpSpPr>
          <a:xfrm>
            <a:off x="32657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379826D1-9076-3007-62DC-E614435B79E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5044B3A3-D2AB-3762-961B-D5FA3EEDD20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C67B5C59-FD1F-3B10-A46A-FF9123711943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3D3679B9-2166-E500-E274-64D0C4D213F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7DF5CBB0-AB8B-3578-3F4E-1CFF480A9BD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79795" y="4469929"/>
            <a:ext cx="392023" cy="318871"/>
          </a:xfrm>
          <a:prstGeom prst="rect">
            <a:avLst/>
          </a:prstGeom>
        </p:spPr>
      </p:pic>
      <p:pic>
        <p:nvPicPr>
          <p:cNvPr id="14" name="그림 13" descr="텍스트, 스크린샷, 컴퓨터, 멀티미디어 소프트웨어이(가) 표시된 사진&#10;&#10;자동 생성된 설명">
            <a:extLst>
              <a:ext uri="{FF2B5EF4-FFF2-40B4-BE49-F238E27FC236}">
                <a16:creationId xmlns:a16="http://schemas.microsoft.com/office/drawing/2014/main" id="{A9CCEEA9-0F48-DCCA-600D-646D667A53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" y="3496"/>
            <a:ext cx="9142857" cy="5142857"/>
          </a:xfrm>
          <a:prstGeom prst="rect">
            <a:avLst/>
          </a:prstGeom>
        </p:spPr>
      </p:pic>
      <p:pic>
        <p:nvPicPr>
          <p:cNvPr id="8" name="그림 7" descr="만화 영화, 의류이(가) 표시된 사진&#10;&#10;자동 생성된 설명">
            <a:extLst>
              <a:ext uri="{FF2B5EF4-FFF2-40B4-BE49-F238E27FC236}">
                <a16:creationId xmlns:a16="http://schemas.microsoft.com/office/drawing/2014/main" id="{7C3772E4-4643-81D6-52F6-44B2CBB3FA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" y="3565525"/>
            <a:ext cx="3875347" cy="14319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DE09A84-0A2E-076A-7E44-4CD12E4BC16C}"/>
              </a:ext>
            </a:extLst>
          </p:cNvPr>
          <p:cNvSpPr txBox="1"/>
          <p:nvPr/>
        </p:nvSpPr>
        <p:spPr>
          <a:xfrm>
            <a:off x="1368263" y="152368"/>
            <a:ext cx="206979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300" spc="300" dirty="0">
                <a:solidFill>
                  <a:schemeClr val="bg1">
                    <a:lumMod val="50000"/>
                  </a:schemeClr>
                </a:solidFill>
                <a:latin typeface="페이퍼로지 7 Bold" pitchFamily="2" charset="-127"/>
                <a:ea typeface="페이퍼로지 7 Bold" pitchFamily="2" charset="-127"/>
              </a:rPr>
              <a:t>인터넷</a:t>
            </a:r>
            <a:r>
              <a:rPr lang="en-US" altLang="ko-KR" sz="2300" spc="300" dirty="0">
                <a:solidFill>
                  <a:schemeClr val="bg1">
                    <a:lumMod val="50000"/>
                  </a:schemeClr>
                </a:solidFill>
                <a:latin typeface="페이퍼로지 7 Bold" pitchFamily="2" charset="-127"/>
                <a:ea typeface="페이퍼로지 7 Bold" pitchFamily="2" charset="-127"/>
              </a:rPr>
              <a:t>·IPTV</a:t>
            </a:r>
            <a:endParaRPr lang="ko-KR" altLang="en-US" sz="2300" spc="300" dirty="0">
              <a:solidFill>
                <a:schemeClr val="bg1">
                  <a:lumMod val="50000"/>
                </a:schemeClr>
              </a:solidFill>
              <a:latin typeface="페이퍼로지 7 Bold" pitchFamily="2" charset="-127"/>
              <a:ea typeface="페이퍼로지 7 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4969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1EBE76C-8651-DA6D-8193-E0CFCF442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1C5682A2-6B74-38E2-9A4A-AA72800EC331}"/>
              </a:ext>
            </a:extLst>
          </p:cNvPr>
          <p:cNvGrpSpPr/>
          <p:nvPr/>
        </p:nvGrpSpPr>
        <p:grpSpPr>
          <a:xfrm>
            <a:off x="76200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0BC65D3B-1AB5-3BC4-44C7-6B6328170D7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901DA401-1141-075C-DA1C-6E6D8A07D2E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646514E-D2B1-206E-5848-44EDCEEA7FAE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A3D73E5F-82C6-2DB5-1696-67541772702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83E9CF2D-EB5F-6C3D-D0FD-05DE25D32F8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05800" y="290494"/>
            <a:ext cx="392023" cy="31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13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C218EC-0E57-3983-13F0-656EE1956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78C4C99B-E8C9-E611-A316-7DFF5B5BD78D}"/>
              </a:ext>
            </a:extLst>
          </p:cNvPr>
          <p:cNvGrpSpPr/>
          <p:nvPr/>
        </p:nvGrpSpPr>
        <p:grpSpPr>
          <a:xfrm>
            <a:off x="32657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18BA1FFA-236E-7D77-84B5-F79A8AC74A1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326BF1AB-B063-4D90-D1AC-F2F54F1896F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A1643F1F-B561-636F-C37C-7BADDB3D2992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99B0D5EF-BE15-0EB1-CA3B-B7E413383F6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9FE6154D-1D2E-162C-E1AA-410EAA0258C9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05800" y="290494"/>
            <a:ext cx="392023" cy="31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07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2207767-B694-D724-0431-C3DE0C9BE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E858454C-4A8B-1C5B-F0EE-6CE875FB89AB}"/>
              </a:ext>
            </a:extLst>
          </p:cNvPr>
          <p:cNvGrpSpPr/>
          <p:nvPr/>
        </p:nvGrpSpPr>
        <p:grpSpPr>
          <a:xfrm>
            <a:off x="32657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079BB20C-28B8-CA20-1175-FD237638B37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9BEB4FAF-D282-CB93-CAC7-8DF30BD1947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DB7ECE8B-F4B4-469F-1E9C-2C84A4B0AD9F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48FDCCE8-FCD8-4EFB-6F8B-D8C5F327112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29810" y="288925"/>
            <a:ext cx="392023" cy="318871"/>
          </a:xfrm>
          <a:prstGeom prst="rect">
            <a:avLst/>
          </a:prstGeom>
        </p:spPr>
      </p:pic>
      <p:pic>
        <p:nvPicPr>
          <p:cNvPr id="10" name="그림 9" descr="텍스트, 스크린샷, 폰트, 인쇄이(가) 표시된 사진&#10;&#10;자동 생성된 설명">
            <a:extLst>
              <a:ext uri="{FF2B5EF4-FFF2-40B4-BE49-F238E27FC236}">
                <a16:creationId xmlns:a16="http://schemas.microsoft.com/office/drawing/2014/main" id="{FD87F333-B00D-6583-ADC0-1B87546C6A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07"/>
          <a:stretch/>
        </p:blipFill>
        <p:spPr>
          <a:xfrm>
            <a:off x="152400" y="141340"/>
            <a:ext cx="7745620" cy="4860922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48C18E49-66B4-D198-E7AD-F38790A083D9}"/>
              </a:ext>
            </a:extLst>
          </p:cNvPr>
          <p:cNvSpPr/>
          <p:nvPr/>
        </p:nvSpPr>
        <p:spPr>
          <a:xfrm>
            <a:off x="7538547" y="1279525"/>
            <a:ext cx="1453053" cy="3581400"/>
          </a:xfrm>
          <a:prstGeom prst="rect">
            <a:avLst/>
          </a:prstGeom>
          <a:solidFill>
            <a:srgbClr val="D82336"/>
          </a:solidFill>
          <a:ln>
            <a:solidFill>
              <a:srgbClr val="D8233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텍스트, 스크린샷, 폰트, 인쇄이(가) 표시된 사진&#10;&#10;자동 생성된 설명">
            <a:extLst>
              <a:ext uri="{FF2B5EF4-FFF2-40B4-BE49-F238E27FC236}">
                <a16:creationId xmlns:a16="http://schemas.microsoft.com/office/drawing/2014/main" id="{A9FBB26A-0E5C-B9D7-E939-6190A51740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2" t="2560" r="49727" b="82737"/>
          <a:stretch/>
        </p:blipFill>
        <p:spPr>
          <a:xfrm>
            <a:off x="9259701" y="1736725"/>
            <a:ext cx="1448690" cy="428970"/>
          </a:xfrm>
          <a:prstGeom prst="rect">
            <a:avLst/>
          </a:prstGeom>
        </p:spPr>
      </p:pic>
      <p:pic>
        <p:nvPicPr>
          <p:cNvPr id="13" name="그림 12" descr="텍스트, 스크린샷, 폰트, 인쇄이(가) 표시된 사진&#10;&#10;자동 생성된 설명">
            <a:extLst>
              <a:ext uri="{FF2B5EF4-FFF2-40B4-BE49-F238E27FC236}">
                <a16:creationId xmlns:a16="http://schemas.microsoft.com/office/drawing/2014/main" id="{CBF22743-A12F-54EC-14EC-6796A13473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07" t="2560" r="12050" b="82737"/>
          <a:stretch/>
        </p:blipFill>
        <p:spPr>
          <a:xfrm>
            <a:off x="9259701" y="2641255"/>
            <a:ext cx="1437288" cy="428970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B211CD9E-1490-8DD9-E2AB-0A08A5C8C717}"/>
              </a:ext>
            </a:extLst>
          </p:cNvPr>
          <p:cNvGrpSpPr/>
          <p:nvPr/>
        </p:nvGrpSpPr>
        <p:grpSpPr>
          <a:xfrm>
            <a:off x="7662390" y="1887270"/>
            <a:ext cx="1329210" cy="2330705"/>
            <a:chOff x="7530059" y="1887270"/>
            <a:chExt cx="1329210" cy="233070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E66D3D-7DF9-96F6-E461-EC35FE8471CF}"/>
                </a:ext>
              </a:extLst>
            </p:cNvPr>
            <p:cNvSpPr txBox="1"/>
            <p:nvPr/>
          </p:nvSpPr>
          <p:spPr>
            <a:xfrm>
              <a:off x="7530059" y="1887270"/>
              <a:ext cx="13292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비용 </a:t>
              </a:r>
              <a:r>
                <a:rPr lang="ko-KR" altLang="en-US" sz="3200" b="1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↓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AE9F063-A7B5-1CC1-2877-E91E9257CA12}"/>
                </a:ext>
              </a:extLst>
            </p:cNvPr>
            <p:cNvSpPr txBox="1"/>
            <p:nvPr/>
          </p:nvSpPr>
          <p:spPr>
            <a:xfrm>
              <a:off x="7530059" y="3223022"/>
              <a:ext cx="13292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매출 ↑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96A09C-6D71-6871-CD0D-19E941EE900F}"/>
                </a:ext>
              </a:extLst>
            </p:cNvPr>
            <p:cNvSpPr txBox="1"/>
            <p:nvPr/>
          </p:nvSpPr>
          <p:spPr>
            <a:xfrm>
              <a:off x="7530059" y="2448838"/>
              <a:ext cx="9973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줄이고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DFDD853-FABD-4FEC-F311-CB947CAA4267}"/>
                </a:ext>
              </a:extLst>
            </p:cNvPr>
            <p:cNvSpPr txBox="1"/>
            <p:nvPr/>
          </p:nvSpPr>
          <p:spPr>
            <a:xfrm>
              <a:off x="7530059" y="3787088"/>
              <a:ext cx="9973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올리는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7568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51"/>
            <a:ext cx="9144850" cy="5144135"/>
            <a:chOff x="0" y="-51"/>
            <a:chExt cx="9144850" cy="51441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6E2284EA-5C32-CA63-E430-FAC7F5973976}"/>
              </a:ext>
            </a:extLst>
          </p:cNvPr>
          <p:cNvGrpSpPr/>
          <p:nvPr/>
        </p:nvGrpSpPr>
        <p:grpSpPr>
          <a:xfrm>
            <a:off x="4191000" y="83375"/>
            <a:ext cx="4919509" cy="4853750"/>
            <a:chOff x="304799" y="104078"/>
            <a:chExt cx="4919509" cy="4853750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79FF3D7F-2E32-784D-12BE-E0B8E6ABE724}"/>
                </a:ext>
              </a:extLst>
            </p:cNvPr>
            <p:cNvGrpSpPr/>
            <p:nvPr/>
          </p:nvGrpSpPr>
          <p:grpSpPr>
            <a:xfrm>
              <a:off x="304800" y="104078"/>
              <a:ext cx="4919508" cy="4853750"/>
              <a:chOff x="212715" y="96011"/>
              <a:chExt cx="4968821" cy="4951478"/>
            </a:xfrm>
          </p:grpSpPr>
          <p:pic>
            <p:nvPicPr>
              <p:cNvPr id="18" name="그림 17" descr="의류, 텍스트, 악기, 사람이(가) 표시된 사진&#10;&#10;자동 생성된 설명">
                <a:extLst>
                  <a:ext uri="{FF2B5EF4-FFF2-40B4-BE49-F238E27FC236}">
                    <a16:creationId xmlns:a16="http://schemas.microsoft.com/office/drawing/2014/main" id="{5CDA9EEA-22E2-5592-1FCD-65E13E7CDE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2715" y="96011"/>
                <a:ext cx="4968821" cy="4951478"/>
              </a:xfrm>
              <a:prstGeom prst="rect">
                <a:avLst/>
              </a:prstGeom>
            </p:spPr>
          </p:pic>
          <p:sp>
            <p:nvSpPr>
              <p:cNvPr id="19" name="직사각형 18">
                <a:extLst>
                  <a:ext uri="{FF2B5EF4-FFF2-40B4-BE49-F238E27FC236}">
                    <a16:creationId xmlns:a16="http://schemas.microsoft.com/office/drawing/2014/main" id="{D7E4F142-43E6-9FDA-F5B2-E8901398E36F}"/>
                  </a:ext>
                </a:extLst>
              </p:cNvPr>
              <p:cNvSpPr/>
              <p:nvPr/>
            </p:nvSpPr>
            <p:spPr>
              <a:xfrm>
                <a:off x="341970" y="296173"/>
                <a:ext cx="4648200" cy="46874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13" name="그림 12" descr="의류, 텍스트, 악기, 사람이(가) 표시된 사진&#10;&#10;자동 생성된 설명">
              <a:extLst>
                <a:ext uri="{FF2B5EF4-FFF2-40B4-BE49-F238E27FC236}">
                  <a16:creationId xmlns:a16="http://schemas.microsoft.com/office/drawing/2014/main" id="{C6F2CD03-157C-EC7D-7CA7-1F60E4DF7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013"/>
            <a:stretch/>
          </p:blipFill>
          <p:spPr>
            <a:xfrm>
              <a:off x="304799" y="1934439"/>
              <a:ext cx="4919509" cy="3010120"/>
            </a:xfrm>
            <a:prstGeom prst="rect">
              <a:avLst/>
            </a:prstGeom>
          </p:spPr>
        </p:pic>
        <p:pic>
          <p:nvPicPr>
            <p:cNvPr id="16" name="그림 15" descr="의류, 텍스트, 악기, 사람이(가) 표시된 사진&#10;&#10;자동 생성된 설명">
              <a:extLst>
                <a:ext uri="{FF2B5EF4-FFF2-40B4-BE49-F238E27FC236}">
                  <a16:creationId xmlns:a16="http://schemas.microsoft.com/office/drawing/2014/main" id="{FDD9F0CD-08DC-42DD-F79B-9E4CCE02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2" t="5373" r="37229" b="68139"/>
            <a:stretch/>
          </p:blipFill>
          <p:spPr>
            <a:xfrm>
              <a:off x="2323511" y="392454"/>
              <a:ext cx="2667000" cy="1180971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55476" y="4303420"/>
            <a:ext cx="392023" cy="318871"/>
          </a:xfrm>
          <a:prstGeom prst="rect">
            <a:avLst/>
          </a:prstGeom>
        </p:spPr>
      </p:pic>
      <p:sp>
        <p:nvSpPr>
          <p:cNvPr id="22" name="object 8">
            <a:extLst>
              <a:ext uri="{FF2B5EF4-FFF2-40B4-BE49-F238E27FC236}">
                <a16:creationId xmlns:a16="http://schemas.microsoft.com/office/drawing/2014/main" id="{0F5FCAB7-3CCA-B70C-53DF-C2838114E3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9480" y="151184"/>
            <a:ext cx="443352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l">
              <a:spcBef>
                <a:spcPts val="95"/>
              </a:spcBef>
            </a:pPr>
            <a:r>
              <a:rPr sz="2800" spc="-185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br>
              <a:rPr lang="en-US" sz="2800" spc="-185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</a:br>
            <a:r>
              <a:rPr lang="ko-KR" altLang="en-US" sz="3000" spc="-395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소상공인지원</a:t>
            </a:r>
            <a:r>
              <a:rPr sz="3000" spc="-18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br>
              <a:rPr lang="en-US" sz="3000" spc="-18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</a:br>
            <a:r>
              <a:rPr sz="3000" spc="-395" dirty="0" err="1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통합</a:t>
            </a:r>
            <a:r>
              <a:rPr sz="3000" spc="-175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r>
              <a:rPr sz="3000" spc="-42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제안서</a:t>
            </a:r>
            <a:endParaRPr sz="3000" dirty="0"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23918DB-77CB-3C23-F24C-5640E7F8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A2033D2A-01A1-92A4-9E20-CE23B3E6B1A5}"/>
              </a:ext>
            </a:extLst>
          </p:cNvPr>
          <p:cNvGrpSpPr/>
          <p:nvPr/>
        </p:nvGrpSpPr>
        <p:grpSpPr>
          <a:xfrm>
            <a:off x="32657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F1CA801D-66A0-2508-1F6B-593324ACCDB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58D90931-1E35-7871-6D3E-957E240BFCD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757AA626-FE4E-7FB8-5A98-58D9F3F484FF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8BAC47AC-53E2-157D-6F2C-7B9896F40E5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74CC2169-D832-89BE-9953-92C2157716A9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05800" y="290494"/>
            <a:ext cx="392023" cy="31887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3786A0E-04D2-2B5C-C370-5197E34C88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293" y="822325"/>
            <a:ext cx="8723414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6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79DB027-287B-EE95-56BD-4C3462335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C81B7520-2230-9FDA-9588-ADDC17D33C93}"/>
              </a:ext>
            </a:extLst>
          </p:cNvPr>
          <p:cNvGrpSpPr/>
          <p:nvPr/>
        </p:nvGrpSpPr>
        <p:grpSpPr>
          <a:xfrm>
            <a:off x="32657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40676DBC-F0CE-5378-0D48-79FD98FDCFA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5EE8B7FB-8344-D76A-E892-9207CF99F7A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7FE6799-E18E-C8C4-0364-94AE92105883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59A9A354-0ECC-171D-8524-45E5091E732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D36C804C-6563-FEE5-BCAD-39413423D0D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79795" y="4469929"/>
            <a:ext cx="392023" cy="31887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98B2778-DFE4-900E-3A43-7570F631EB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90271"/>
            <a:ext cx="2963545" cy="296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74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07E1DAB-9BE4-1EB6-A6A2-D3DE0651F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F36FBB8-4E26-8F0D-4A60-447145AF92BF}"/>
              </a:ext>
            </a:extLst>
          </p:cNvPr>
          <p:cNvGrpSpPr/>
          <p:nvPr/>
        </p:nvGrpSpPr>
        <p:grpSpPr>
          <a:xfrm>
            <a:off x="32657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659F1C27-2CBB-9EE7-8FBB-158FEFF5F78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CF61D783-47B2-3124-0B1D-F522B782F2B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CFC5DF3A-791A-29A2-BA02-F2724F03FCE1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2AF180B8-3FD8-829D-2DD3-8238BE67B2E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8AB4BDE4-43E4-2892-F3A1-85D060AA8A0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79795" y="4469929"/>
            <a:ext cx="392023" cy="31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00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50590" y="-28"/>
            <a:ext cx="5626735" cy="5148580"/>
            <a:chOff x="3450590" y="-28"/>
            <a:chExt cx="5626735" cy="5148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0590" y="-2"/>
              <a:ext cx="3770502" cy="51480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2478" y="-28"/>
              <a:ext cx="3474847" cy="5129911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228600" y="3794125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6115" y="643254"/>
            <a:ext cx="11703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75" dirty="0">
                <a:solidFill>
                  <a:srgbClr val="404040"/>
                </a:solidFill>
              </a:rPr>
              <a:t>Ⅰ.</a:t>
            </a:r>
            <a:r>
              <a:rPr spc="-145" dirty="0">
                <a:solidFill>
                  <a:srgbClr val="404040"/>
                </a:solidFill>
              </a:rPr>
              <a:t> </a:t>
            </a:r>
            <a:r>
              <a:rPr spc="-195" dirty="0">
                <a:solidFill>
                  <a:srgbClr val="404040"/>
                </a:solidFill>
              </a:rPr>
              <a:t>WHAT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70915" y="1302511"/>
            <a:ext cx="25393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27329" algn="l"/>
              </a:tabLst>
            </a:pPr>
            <a:r>
              <a:rPr sz="1200" b="0" spc="-15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KT</a:t>
            </a:r>
            <a:r>
              <a:rPr sz="1200" b="0" spc="7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</a:t>
            </a:r>
            <a:r>
              <a:rPr sz="1200" b="0" spc="-3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종류는</a:t>
            </a:r>
            <a:r>
              <a:rPr sz="1200" b="0" spc="2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무엇이</a:t>
            </a:r>
            <a:r>
              <a:rPr sz="1200" b="0" spc="1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2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있나요?</a:t>
            </a:r>
            <a:endParaRPr sz="1200">
              <a:latin typeface="페이퍼로지 5 Medium"/>
              <a:cs typeface="페이퍼로지 5 Medium"/>
            </a:endParaRPr>
          </a:p>
          <a:p>
            <a:pPr marL="227329" indent="-214629">
              <a:lnSpc>
                <a:spcPct val="100000"/>
              </a:lnSpc>
              <a:spcBef>
                <a:spcPts val="1440"/>
              </a:spcBef>
              <a:buFont typeface="Wingdings"/>
              <a:buChar char=""/>
              <a:tabLst>
                <a:tab pos="227329" algn="l"/>
              </a:tabLst>
            </a:pPr>
            <a:r>
              <a:rPr sz="1200" b="0" spc="-16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KT</a:t>
            </a:r>
            <a:r>
              <a:rPr sz="1200" b="0" spc="6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서빙로봇으로 무엇을</a:t>
            </a:r>
            <a:r>
              <a:rPr sz="1200" b="0" spc="4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할</a:t>
            </a:r>
            <a:r>
              <a:rPr sz="1200" b="0" spc="4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수</a:t>
            </a:r>
            <a:r>
              <a:rPr sz="1200" b="0" spc="5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2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있나요?</a:t>
            </a:r>
            <a:endParaRPr sz="120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2"/>
            <a:ext cx="9144000" cy="5148580"/>
            <a:chOff x="0" y="62"/>
            <a:chExt cx="9144000" cy="5148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"/>
              <a:ext cx="9143492" cy="5148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5676" y="2437967"/>
              <a:ext cx="464718" cy="3780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662CBC5-76FE-261C-5149-245A550CE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0B0875D7-312A-B2CD-FF04-0CFEF84E88D8}"/>
              </a:ext>
            </a:extLst>
          </p:cNvPr>
          <p:cNvGrpSpPr/>
          <p:nvPr/>
        </p:nvGrpSpPr>
        <p:grpSpPr>
          <a:xfrm>
            <a:off x="0" y="-50"/>
            <a:ext cx="9145270" cy="5144135"/>
            <a:chOff x="0" y="-50"/>
            <a:chExt cx="9145270" cy="5144135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7B97D86D-7FF7-2B1B-A52A-C864EE7FCF6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2617" y="106121"/>
              <a:ext cx="2915285" cy="4863846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2EBFF89E-A8BA-4D37-C029-3353846E41F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B8354432-4D4E-0F3E-321D-CD64B379D42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E803EA82-5665-D3F8-2397-5FB3B95C4BF7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0167010F-7B2D-98D8-E7E0-C8573372A06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DE48F9C8-F774-4E75-406B-737962EA07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3280" y="2045284"/>
            <a:ext cx="443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80" dirty="0"/>
              <a:t>KT</a:t>
            </a:r>
            <a:r>
              <a:rPr sz="2800" spc="-185" dirty="0"/>
              <a:t> </a:t>
            </a:r>
            <a:r>
              <a:rPr lang="ko-KR" altLang="en-US" sz="2800" spc="-395" dirty="0"/>
              <a:t>소상공인지원</a:t>
            </a:r>
            <a:r>
              <a:rPr sz="2800" spc="-180" dirty="0"/>
              <a:t> </a:t>
            </a:r>
            <a:r>
              <a:rPr sz="2800" spc="-395" dirty="0"/>
              <a:t>통합</a:t>
            </a:r>
            <a:r>
              <a:rPr sz="2800" spc="-175" dirty="0"/>
              <a:t> </a:t>
            </a:r>
            <a:r>
              <a:rPr sz="2800" spc="-420" dirty="0"/>
              <a:t>제안서</a:t>
            </a:r>
            <a:endParaRPr sz="2800" dirty="0"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5FD125A6-14A2-4966-FD6C-226165E2E2B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79795" y="4469929"/>
            <a:ext cx="392023" cy="31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0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784" y="176783"/>
            <a:ext cx="8790431" cy="479145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802" y="421969"/>
            <a:ext cx="412940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1-</a:t>
            </a:r>
            <a:r>
              <a:rPr sz="2100" spc="-37" baseline="11904" dirty="0"/>
              <a:t>1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0" dirty="0"/>
              <a:t> </a:t>
            </a:r>
            <a:r>
              <a:rPr sz="2000" spc="-290" dirty="0"/>
              <a:t>서빙로봇의</a:t>
            </a:r>
            <a:r>
              <a:rPr sz="2000" spc="-150" dirty="0"/>
              <a:t> </a:t>
            </a:r>
            <a:r>
              <a:rPr sz="2000" spc="-290" dirty="0"/>
              <a:t>종류는</a:t>
            </a:r>
            <a:r>
              <a:rPr sz="2000" spc="-145" dirty="0"/>
              <a:t> </a:t>
            </a:r>
            <a:r>
              <a:rPr sz="2000" spc="-290" dirty="0"/>
              <a:t>무엇이</a:t>
            </a:r>
            <a:r>
              <a:rPr sz="2000" spc="-150" dirty="0"/>
              <a:t> </a:t>
            </a:r>
            <a:r>
              <a:rPr sz="2000" spc="-90" dirty="0"/>
              <a:t>있나요?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707237" y="846785"/>
            <a:ext cx="410908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사장님의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어떤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매장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환경에도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딱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맞는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서빙로봇을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7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KT에서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고를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408049" y="1085099"/>
            <a:ext cx="6324600" cy="3803650"/>
            <a:chOff x="1408049" y="1085099"/>
            <a:chExt cx="6324600" cy="38036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8049" y="1109675"/>
              <a:ext cx="6219062" cy="37785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32065" y="1092084"/>
              <a:ext cx="600710" cy="328295"/>
            </a:xfrm>
            <a:custGeom>
              <a:avLst/>
              <a:gdLst/>
              <a:ahLst/>
              <a:cxnLst/>
              <a:rect l="l" t="t" r="r" b="b"/>
              <a:pathLst>
                <a:path w="600709" h="328294">
                  <a:moveTo>
                    <a:pt x="337320" y="0"/>
                  </a:moveTo>
                  <a:lnTo>
                    <a:pt x="276351" y="5957"/>
                  </a:lnTo>
                  <a:lnTo>
                    <a:pt x="216315" y="18299"/>
                  </a:lnTo>
                  <a:lnTo>
                    <a:pt x="161341" y="36014"/>
                  </a:lnTo>
                  <a:lnTo>
                    <a:pt x="112541" y="58287"/>
                  </a:lnTo>
                  <a:lnTo>
                    <a:pt x="71024" y="84300"/>
                  </a:lnTo>
                  <a:lnTo>
                    <a:pt x="37902" y="113236"/>
                  </a:lnTo>
                  <a:lnTo>
                    <a:pt x="14283" y="144278"/>
                  </a:lnTo>
                  <a:lnTo>
                    <a:pt x="0" y="209411"/>
                  </a:lnTo>
                  <a:lnTo>
                    <a:pt x="10920" y="240375"/>
                  </a:lnTo>
                  <a:lnTo>
                    <a:pt x="64653" y="290129"/>
                  </a:lnTo>
                  <a:lnTo>
                    <a:pt x="104854" y="308011"/>
                  </a:lnTo>
                  <a:lnTo>
                    <a:pt x="152205" y="320624"/>
                  </a:lnTo>
                  <a:lnTo>
                    <a:pt x="205400" y="327515"/>
                  </a:lnTo>
                  <a:lnTo>
                    <a:pt x="263135" y="328230"/>
                  </a:lnTo>
                  <a:lnTo>
                    <a:pt x="324103" y="322314"/>
                  </a:lnTo>
                  <a:lnTo>
                    <a:pt x="384140" y="309967"/>
                  </a:lnTo>
                  <a:lnTo>
                    <a:pt x="439114" y="292237"/>
                  </a:lnTo>
                  <a:lnTo>
                    <a:pt x="487914" y="269944"/>
                  </a:lnTo>
                  <a:lnTo>
                    <a:pt x="529431" y="243907"/>
                  </a:lnTo>
                  <a:lnTo>
                    <a:pt x="562553" y="214948"/>
                  </a:lnTo>
                  <a:lnTo>
                    <a:pt x="586172" y="183886"/>
                  </a:lnTo>
                  <a:lnTo>
                    <a:pt x="600455" y="118733"/>
                  </a:lnTo>
                  <a:lnTo>
                    <a:pt x="589535" y="87769"/>
                  </a:lnTo>
                  <a:lnTo>
                    <a:pt x="535802" y="38022"/>
                  </a:lnTo>
                  <a:lnTo>
                    <a:pt x="495601" y="20149"/>
                  </a:lnTo>
                  <a:lnTo>
                    <a:pt x="448250" y="7551"/>
                  </a:lnTo>
                  <a:lnTo>
                    <a:pt x="395055" y="683"/>
                  </a:lnTo>
                  <a:lnTo>
                    <a:pt x="337320" y="0"/>
                  </a:lnTo>
                  <a:close/>
                </a:path>
              </a:pathLst>
            </a:custGeom>
            <a:solidFill>
              <a:srgbClr val="F17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08520" y="1098791"/>
              <a:ext cx="465569" cy="36196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14691" y="1185798"/>
              <a:ext cx="232409" cy="1315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42634" y="1085099"/>
              <a:ext cx="600710" cy="328295"/>
            </a:xfrm>
            <a:custGeom>
              <a:avLst/>
              <a:gdLst/>
              <a:ahLst/>
              <a:cxnLst/>
              <a:rect l="l" t="t" r="r" b="b"/>
              <a:pathLst>
                <a:path w="600710" h="328294">
                  <a:moveTo>
                    <a:pt x="337357" y="0"/>
                  </a:moveTo>
                  <a:lnTo>
                    <a:pt x="276351" y="5957"/>
                  </a:lnTo>
                  <a:lnTo>
                    <a:pt x="216315" y="18299"/>
                  </a:lnTo>
                  <a:lnTo>
                    <a:pt x="161341" y="36014"/>
                  </a:lnTo>
                  <a:lnTo>
                    <a:pt x="112541" y="58287"/>
                  </a:lnTo>
                  <a:lnTo>
                    <a:pt x="71024" y="84300"/>
                  </a:lnTo>
                  <a:lnTo>
                    <a:pt x="37902" y="113236"/>
                  </a:lnTo>
                  <a:lnTo>
                    <a:pt x="14283" y="144278"/>
                  </a:lnTo>
                  <a:lnTo>
                    <a:pt x="0" y="209411"/>
                  </a:lnTo>
                  <a:lnTo>
                    <a:pt x="10920" y="240375"/>
                  </a:lnTo>
                  <a:lnTo>
                    <a:pt x="64653" y="290129"/>
                  </a:lnTo>
                  <a:lnTo>
                    <a:pt x="104854" y="308011"/>
                  </a:lnTo>
                  <a:lnTo>
                    <a:pt x="152205" y="320624"/>
                  </a:lnTo>
                  <a:lnTo>
                    <a:pt x="205400" y="327515"/>
                  </a:lnTo>
                  <a:lnTo>
                    <a:pt x="263135" y="328230"/>
                  </a:lnTo>
                  <a:lnTo>
                    <a:pt x="324103" y="322314"/>
                  </a:lnTo>
                  <a:lnTo>
                    <a:pt x="384140" y="309967"/>
                  </a:lnTo>
                  <a:lnTo>
                    <a:pt x="439114" y="292237"/>
                  </a:lnTo>
                  <a:lnTo>
                    <a:pt x="487914" y="269944"/>
                  </a:lnTo>
                  <a:lnTo>
                    <a:pt x="529431" y="243907"/>
                  </a:lnTo>
                  <a:lnTo>
                    <a:pt x="562553" y="214948"/>
                  </a:lnTo>
                  <a:lnTo>
                    <a:pt x="586172" y="183886"/>
                  </a:lnTo>
                  <a:lnTo>
                    <a:pt x="600455" y="118733"/>
                  </a:lnTo>
                  <a:lnTo>
                    <a:pt x="589540" y="87769"/>
                  </a:lnTo>
                  <a:lnTo>
                    <a:pt x="535836" y="38022"/>
                  </a:lnTo>
                  <a:lnTo>
                    <a:pt x="495649" y="20149"/>
                  </a:lnTo>
                  <a:lnTo>
                    <a:pt x="448306" y="7551"/>
                  </a:lnTo>
                  <a:lnTo>
                    <a:pt x="395108" y="683"/>
                  </a:lnTo>
                  <a:lnTo>
                    <a:pt x="337357" y="0"/>
                  </a:lnTo>
                  <a:close/>
                </a:path>
              </a:pathLst>
            </a:custGeom>
            <a:solidFill>
              <a:srgbClr val="F17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19215" y="1091183"/>
              <a:ext cx="465569" cy="3634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25261" y="1178813"/>
              <a:ext cx="232537" cy="1315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1-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50" dirty="0"/>
              <a:t> </a:t>
            </a:r>
            <a:r>
              <a:rPr sz="2000" spc="-290" dirty="0"/>
              <a:t>서빙로봇으로</a:t>
            </a:r>
            <a:r>
              <a:rPr sz="2000" spc="-150" dirty="0"/>
              <a:t> </a:t>
            </a:r>
            <a:r>
              <a:rPr sz="2000" spc="-290" dirty="0"/>
              <a:t>무엇을</a:t>
            </a:r>
            <a:r>
              <a:rPr sz="2000" spc="-150" dirty="0"/>
              <a:t> </a:t>
            </a:r>
            <a:r>
              <a:rPr sz="2000" spc="-280" dirty="0"/>
              <a:t>할</a:t>
            </a:r>
            <a:r>
              <a:rPr sz="2000" spc="-155" dirty="0"/>
              <a:t> </a:t>
            </a:r>
            <a:r>
              <a:rPr sz="2000" spc="-280" dirty="0"/>
              <a:t>수</a:t>
            </a:r>
            <a:r>
              <a:rPr sz="2000" spc="-140" dirty="0"/>
              <a:t> </a:t>
            </a:r>
            <a:r>
              <a:rPr sz="2000" spc="-90" dirty="0"/>
              <a:t>있나요?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07237" y="842009"/>
            <a:ext cx="37414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서빙로봇은</a:t>
            </a:r>
            <a:r>
              <a:rPr sz="1100" b="0" spc="-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서빙/순회/퇴식/안내의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방법으로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이용할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4398" y="1179956"/>
            <a:ext cx="6408420" cy="3560445"/>
            <a:chOff x="294398" y="1179956"/>
            <a:chExt cx="6408420" cy="3560445"/>
          </a:xfrm>
        </p:grpSpPr>
        <p:sp>
          <p:nvSpPr>
            <p:cNvPr id="5" name="object 5"/>
            <p:cNvSpPr/>
            <p:nvPr/>
          </p:nvSpPr>
          <p:spPr>
            <a:xfrm>
              <a:off x="300748" y="119011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5" h="3543935">
                  <a:moveTo>
                    <a:pt x="1946262" y="0"/>
                  </a:moveTo>
                  <a:lnTo>
                    <a:pt x="130403" y="0"/>
                  </a:lnTo>
                  <a:lnTo>
                    <a:pt x="79643" y="10253"/>
                  </a:lnTo>
                  <a:lnTo>
                    <a:pt x="38193" y="38211"/>
                  </a:lnTo>
                  <a:lnTo>
                    <a:pt x="10247" y="79670"/>
                  </a:lnTo>
                  <a:lnTo>
                    <a:pt x="0" y="130428"/>
                  </a:lnTo>
                  <a:lnTo>
                    <a:pt x="0" y="3413226"/>
                  </a:lnTo>
                  <a:lnTo>
                    <a:pt x="10247" y="3463993"/>
                  </a:lnTo>
                  <a:lnTo>
                    <a:pt x="38193" y="3505447"/>
                  </a:lnTo>
                  <a:lnTo>
                    <a:pt x="79643" y="3533395"/>
                  </a:lnTo>
                  <a:lnTo>
                    <a:pt x="130403" y="3543642"/>
                  </a:lnTo>
                  <a:lnTo>
                    <a:pt x="1946262" y="3543642"/>
                  </a:lnTo>
                  <a:lnTo>
                    <a:pt x="1997000" y="3533395"/>
                  </a:lnTo>
                  <a:lnTo>
                    <a:pt x="2038416" y="3505447"/>
                  </a:lnTo>
                  <a:lnTo>
                    <a:pt x="2066330" y="3463993"/>
                  </a:lnTo>
                  <a:lnTo>
                    <a:pt x="2076564" y="3413226"/>
                  </a:lnTo>
                  <a:lnTo>
                    <a:pt x="2076564" y="130428"/>
                  </a:lnTo>
                  <a:lnTo>
                    <a:pt x="2066330" y="79670"/>
                  </a:lnTo>
                  <a:lnTo>
                    <a:pt x="2038416" y="38211"/>
                  </a:lnTo>
                  <a:lnTo>
                    <a:pt x="1997000" y="10253"/>
                  </a:lnTo>
                  <a:lnTo>
                    <a:pt x="1946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0748" y="119011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5" h="3543935">
                  <a:moveTo>
                    <a:pt x="0" y="130428"/>
                  </a:moveTo>
                  <a:lnTo>
                    <a:pt x="10247" y="79670"/>
                  </a:lnTo>
                  <a:lnTo>
                    <a:pt x="38193" y="38211"/>
                  </a:lnTo>
                  <a:lnTo>
                    <a:pt x="79643" y="10253"/>
                  </a:lnTo>
                  <a:lnTo>
                    <a:pt x="130403" y="0"/>
                  </a:lnTo>
                  <a:lnTo>
                    <a:pt x="1946262" y="0"/>
                  </a:lnTo>
                  <a:lnTo>
                    <a:pt x="1997000" y="10253"/>
                  </a:lnTo>
                  <a:lnTo>
                    <a:pt x="2038416" y="38211"/>
                  </a:lnTo>
                  <a:lnTo>
                    <a:pt x="2066330" y="79670"/>
                  </a:lnTo>
                  <a:lnTo>
                    <a:pt x="2076564" y="130428"/>
                  </a:lnTo>
                  <a:lnTo>
                    <a:pt x="2076564" y="3413226"/>
                  </a:lnTo>
                  <a:lnTo>
                    <a:pt x="2066330" y="3463993"/>
                  </a:lnTo>
                  <a:lnTo>
                    <a:pt x="2038416" y="3505447"/>
                  </a:lnTo>
                  <a:lnTo>
                    <a:pt x="1997000" y="3533395"/>
                  </a:lnTo>
                  <a:lnTo>
                    <a:pt x="1946262" y="3543642"/>
                  </a:lnTo>
                  <a:lnTo>
                    <a:pt x="130403" y="3543642"/>
                  </a:lnTo>
                  <a:lnTo>
                    <a:pt x="79643" y="3533395"/>
                  </a:lnTo>
                  <a:lnTo>
                    <a:pt x="38193" y="3505447"/>
                  </a:lnTo>
                  <a:lnTo>
                    <a:pt x="10247" y="3463993"/>
                  </a:lnTo>
                  <a:lnTo>
                    <a:pt x="0" y="3413226"/>
                  </a:lnTo>
                  <a:lnTo>
                    <a:pt x="0" y="1304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63673" y="119011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5" h="3543935">
                  <a:moveTo>
                    <a:pt x="1946148" y="0"/>
                  </a:moveTo>
                  <a:lnTo>
                    <a:pt x="130428" y="0"/>
                  </a:lnTo>
                  <a:lnTo>
                    <a:pt x="79617" y="10253"/>
                  </a:lnTo>
                  <a:lnTo>
                    <a:pt x="38163" y="38211"/>
                  </a:lnTo>
                  <a:lnTo>
                    <a:pt x="10235" y="79670"/>
                  </a:lnTo>
                  <a:lnTo>
                    <a:pt x="0" y="130428"/>
                  </a:lnTo>
                  <a:lnTo>
                    <a:pt x="0" y="3413226"/>
                  </a:lnTo>
                  <a:lnTo>
                    <a:pt x="10235" y="3463993"/>
                  </a:lnTo>
                  <a:lnTo>
                    <a:pt x="38163" y="3505447"/>
                  </a:lnTo>
                  <a:lnTo>
                    <a:pt x="79617" y="3533395"/>
                  </a:lnTo>
                  <a:lnTo>
                    <a:pt x="130428" y="3543642"/>
                  </a:lnTo>
                  <a:lnTo>
                    <a:pt x="1946148" y="3543642"/>
                  </a:lnTo>
                  <a:lnTo>
                    <a:pt x="1996906" y="3533395"/>
                  </a:lnTo>
                  <a:lnTo>
                    <a:pt x="2038365" y="3505447"/>
                  </a:lnTo>
                  <a:lnTo>
                    <a:pt x="2066323" y="3463993"/>
                  </a:lnTo>
                  <a:lnTo>
                    <a:pt x="2076577" y="3413226"/>
                  </a:lnTo>
                  <a:lnTo>
                    <a:pt x="2076577" y="130428"/>
                  </a:lnTo>
                  <a:lnTo>
                    <a:pt x="2066323" y="79670"/>
                  </a:lnTo>
                  <a:lnTo>
                    <a:pt x="2038365" y="38211"/>
                  </a:lnTo>
                  <a:lnTo>
                    <a:pt x="1996906" y="10253"/>
                  </a:lnTo>
                  <a:lnTo>
                    <a:pt x="19461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63673" y="119011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5" h="3543935">
                  <a:moveTo>
                    <a:pt x="0" y="130428"/>
                  </a:moveTo>
                  <a:lnTo>
                    <a:pt x="10235" y="79670"/>
                  </a:lnTo>
                  <a:lnTo>
                    <a:pt x="38163" y="38211"/>
                  </a:lnTo>
                  <a:lnTo>
                    <a:pt x="79617" y="10253"/>
                  </a:lnTo>
                  <a:lnTo>
                    <a:pt x="130428" y="0"/>
                  </a:lnTo>
                  <a:lnTo>
                    <a:pt x="1946148" y="0"/>
                  </a:lnTo>
                  <a:lnTo>
                    <a:pt x="1996906" y="10253"/>
                  </a:lnTo>
                  <a:lnTo>
                    <a:pt x="2038365" y="38211"/>
                  </a:lnTo>
                  <a:lnTo>
                    <a:pt x="2066323" y="79670"/>
                  </a:lnTo>
                  <a:lnTo>
                    <a:pt x="2076577" y="130428"/>
                  </a:lnTo>
                  <a:lnTo>
                    <a:pt x="2076577" y="3413226"/>
                  </a:lnTo>
                  <a:lnTo>
                    <a:pt x="2066323" y="3463993"/>
                  </a:lnTo>
                  <a:lnTo>
                    <a:pt x="2038365" y="3505447"/>
                  </a:lnTo>
                  <a:lnTo>
                    <a:pt x="1996906" y="3533395"/>
                  </a:lnTo>
                  <a:lnTo>
                    <a:pt x="1946148" y="3543642"/>
                  </a:lnTo>
                  <a:lnTo>
                    <a:pt x="130428" y="3543642"/>
                  </a:lnTo>
                  <a:lnTo>
                    <a:pt x="79617" y="3533395"/>
                  </a:lnTo>
                  <a:lnTo>
                    <a:pt x="38163" y="3505447"/>
                  </a:lnTo>
                  <a:lnTo>
                    <a:pt x="10235" y="3463993"/>
                  </a:lnTo>
                  <a:lnTo>
                    <a:pt x="0" y="3413226"/>
                  </a:lnTo>
                  <a:lnTo>
                    <a:pt x="0" y="1304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19371" y="118630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4" h="3543935">
                  <a:moveTo>
                    <a:pt x="1946148" y="0"/>
                  </a:moveTo>
                  <a:lnTo>
                    <a:pt x="130428" y="0"/>
                  </a:lnTo>
                  <a:lnTo>
                    <a:pt x="79670" y="10253"/>
                  </a:lnTo>
                  <a:lnTo>
                    <a:pt x="38211" y="38211"/>
                  </a:lnTo>
                  <a:lnTo>
                    <a:pt x="10253" y="79670"/>
                  </a:lnTo>
                  <a:lnTo>
                    <a:pt x="0" y="130428"/>
                  </a:lnTo>
                  <a:lnTo>
                    <a:pt x="0" y="3413175"/>
                  </a:lnTo>
                  <a:lnTo>
                    <a:pt x="10253" y="3463937"/>
                  </a:lnTo>
                  <a:lnTo>
                    <a:pt x="38211" y="3505392"/>
                  </a:lnTo>
                  <a:lnTo>
                    <a:pt x="79670" y="3533342"/>
                  </a:lnTo>
                  <a:lnTo>
                    <a:pt x="130428" y="3543592"/>
                  </a:lnTo>
                  <a:lnTo>
                    <a:pt x="1946148" y="3543592"/>
                  </a:lnTo>
                  <a:lnTo>
                    <a:pt x="1996906" y="3533342"/>
                  </a:lnTo>
                  <a:lnTo>
                    <a:pt x="2038365" y="3505392"/>
                  </a:lnTo>
                  <a:lnTo>
                    <a:pt x="2066323" y="3463937"/>
                  </a:lnTo>
                  <a:lnTo>
                    <a:pt x="2076577" y="3413175"/>
                  </a:lnTo>
                  <a:lnTo>
                    <a:pt x="2076577" y="130428"/>
                  </a:lnTo>
                  <a:lnTo>
                    <a:pt x="2066323" y="79670"/>
                  </a:lnTo>
                  <a:lnTo>
                    <a:pt x="2038365" y="38211"/>
                  </a:lnTo>
                  <a:lnTo>
                    <a:pt x="1996906" y="10253"/>
                  </a:lnTo>
                  <a:lnTo>
                    <a:pt x="19461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19371" y="118630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4" h="3543935">
                  <a:moveTo>
                    <a:pt x="0" y="130428"/>
                  </a:moveTo>
                  <a:lnTo>
                    <a:pt x="10253" y="79670"/>
                  </a:lnTo>
                  <a:lnTo>
                    <a:pt x="38211" y="38211"/>
                  </a:lnTo>
                  <a:lnTo>
                    <a:pt x="79670" y="10253"/>
                  </a:lnTo>
                  <a:lnTo>
                    <a:pt x="130428" y="0"/>
                  </a:lnTo>
                  <a:lnTo>
                    <a:pt x="1946148" y="0"/>
                  </a:lnTo>
                  <a:lnTo>
                    <a:pt x="1996906" y="10253"/>
                  </a:lnTo>
                  <a:lnTo>
                    <a:pt x="2038365" y="38211"/>
                  </a:lnTo>
                  <a:lnTo>
                    <a:pt x="2066323" y="79670"/>
                  </a:lnTo>
                  <a:lnTo>
                    <a:pt x="2076577" y="130428"/>
                  </a:lnTo>
                  <a:lnTo>
                    <a:pt x="2076577" y="3413175"/>
                  </a:lnTo>
                  <a:lnTo>
                    <a:pt x="2066323" y="3463937"/>
                  </a:lnTo>
                  <a:lnTo>
                    <a:pt x="2038365" y="3505392"/>
                  </a:lnTo>
                  <a:lnTo>
                    <a:pt x="1996906" y="3533342"/>
                  </a:lnTo>
                  <a:lnTo>
                    <a:pt x="1946148" y="3543592"/>
                  </a:lnTo>
                  <a:lnTo>
                    <a:pt x="130428" y="3543592"/>
                  </a:lnTo>
                  <a:lnTo>
                    <a:pt x="79670" y="3533342"/>
                  </a:lnTo>
                  <a:lnTo>
                    <a:pt x="38211" y="3505392"/>
                  </a:lnTo>
                  <a:lnTo>
                    <a:pt x="10253" y="3463937"/>
                  </a:lnTo>
                  <a:lnTo>
                    <a:pt x="0" y="3413175"/>
                  </a:lnTo>
                  <a:lnTo>
                    <a:pt x="0" y="1304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261740" y="1340941"/>
            <a:ext cx="46735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순회모드</a:t>
            </a:r>
            <a:endParaRPr sz="1000">
              <a:latin typeface="페이퍼로지 5 Medium"/>
              <a:cs typeface="페이퍼로지 5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3360" y="1340941"/>
            <a:ext cx="46735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서빙모드</a:t>
            </a:r>
            <a:endParaRPr sz="1000">
              <a:latin typeface="페이퍼로지 5 Medium"/>
              <a:cs typeface="페이퍼로지 5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13628" y="1340307"/>
            <a:ext cx="46735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퇴식모드</a:t>
            </a:r>
            <a:endParaRPr sz="1000">
              <a:latin typeface="페이퍼로지 5 Medium"/>
              <a:cs typeface="페이퍼로지 5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34314" y="1167510"/>
            <a:ext cx="8422005" cy="3556635"/>
            <a:chOff x="434314" y="1167510"/>
            <a:chExt cx="8422005" cy="355663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314" y="1793290"/>
              <a:ext cx="1783461" cy="11943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0231" y="1793290"/>
              <a:ext cx="1783460" cy="119438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65928" y="1773808"/>
              <a:ext cx="1783461" cy="119430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773290" y="1173860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4" h="3543935">
                  <a:moveTo>
                    <a:pt x="1946148" y="0"/>
                  </a:moveTo>
                  <a:lnTo>
                    <a:pt x="130428" y="0"/>
                  </a:lnTo>
                  <a:lnTo>
                    <a:pt x="79670" y="10253"/>
                  </a:lnTo>
                  <a:lnTo>
                    <a:pt x="38211" y="38211"/>
                  </a:lnTo>
                  <a:lnTo>
                    <a:pt x="10253" y="79670"/>
                  </a:lnTo>
                  <a:lnTo>
                    <a:pt x="0" y="130428"/>
                  </a:lnTo>
                  <a:lnTo>
                    <a:pt x="0" y="3413163"/>
                  </a:lnTo>
                  <a:lnTo>
                    <a:pt x="10253" y="3463930"/>
                  </a:lnTo>
                  <a:lnTo>
                    <a:pt x="38211" y="3505384"/>
                  </a:lnTo>
                  <a:lnTo>
                    <a:pt x="79670" y="3533331"/>
                  </a:lnTo>
                  <a:lnTo>
                    <a:pt x="130428" y="3543579"/>
                  </a:lnTo>
                  <a:lnTo>
                    <a:pt x="1946148" y="3543579"/>
                  </a:lnTo>
                  <a:lnTo>
                    <a:pt x="1996906" y="3533331"/>
                  </a:lnTo>
                  <a:lnTo>
                    <a:pt x="2038365" y="3505384"/>
                  </a:lnTo>
                  <a:lnTo>
                    <a:pt x="2066323" y="3463930"/>
                  </a:lnTo>
                  <a:lnTo>
                    <a:pt x="2076577" y="3413163"/>
                  </a:lnTo>
                  <a:lnTo>
                    <a:pt x="2076577" y="130428"/>
                  </a:lnTo>
                  <a:lnTo>
                    <a:pt x="2066323" y="79670"/>
                  </a:lnTo>
                  <a:lnTo>
                    <a:pt x="2038365" y="38211"/>
                  </a:lnTo>
                  <a:lnTo>
                    <a:pt x="1996906" y="10253"/>
                  </a:lnTo>
                  <a:lnTo>
                    <a:pt x="19461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3290" y="1173860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4" h="3543935">
                  <a:moveTo>
                    <a:pt x="0" y="130428"/>
                  </a:moveTo>
                  <a:lnTo>
                    <a:pt x="10253" y="79670"/>
                  </a:lnTo>
                  <a:lnTo>
                    <a:pt x="38211" y="38211"/>
                  </a:lnTo>
                  <a:lnTo>
                    <a:pt x="79670" y="10253"/>
                  </a:lnTo>
                  <a:lnTo>
                    <a:pt x="130428" y="0"/>
                  </a:lnTo>
                  <a:lnTo>
                    <a:pt x="1946148" y="0"/>
                  </a:lnTo>
                  <a:lnTo>
                    <a:pt x="1996906" y="10253"/>
                  </a:lnTo>
                  <a:lnTo>
                    <a:pt x="2038365" y="38211"/>
                  </a:lnTo>
                  <a:lnTo>
                    <a:pt x="2066323" y="79670"/>
                  </a:lnTo>
                  <a:lnTo>
                    <a:pt x="2076577" y="130428"/>
                  </a:lnTo>
                  <a:lnTo>
                    <a:pt x="2076577" y="3413163"/>
                  </a:lnTo>
                  <a:lnTo>
                    <a:pt x="2066323" y="3463930"/>
                  </a:lnTo>
                  <a:lnTo>
                    <a:pt x="2038365" y="3505384"/>
                  </a:lnTo>
                  <a:lnTo>
                    <a:pt x="1996906" y="3533331"/>
                  </a:lnTo>
                  <a:lnTo>
                    <a:pt x="1946148" y="3543579"/>
                  </a:lnTo>
                  <a:lnTo>
                    <a:pt x="130428" y="3543579"/>
                  </a:lnTo>
                  <a:lnTo>
                    <a:pt x="79670" y="3533331"/>
                  </a:lnTo>
                  <a:lnTo>
                    <a:pt x="38211" y="3505384"/>
                  </a:lnTo>
                  <a:lnTo>
                    <a:pt x="10253" y="3463930"/>
                  </a:lnTo>
                  <a:lnTo>
                    <a:pt x="0" y="3413163"/>
                  </a:lnTo>
                  <a:lnTo>
                    <a:pt x="0" y="1304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41984" y="3264788"/>
            <a:ext cx="144399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0979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가장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기본적인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기능이에요.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로봇이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주방에서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테이블까지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이동해요.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2003" y="3323970"/>
            <a:ext cx="19304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기능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6095" y="4280712"/>
            <a:ext cx="24193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u="sng" spc="-6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Tips</a:t>
            </a:r>
            <a:r>
              <a:rPr sz="750" b="0" u="sng" spc="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750" b="0" u="sng" spc="-5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!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4585" y="4164583"/>
            <a:ext cx="127952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0" marR="183515" indent="635" algn="ctr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외식업뿐만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아니라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스크린골프장,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도서관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spc="-50" dirty="0">
                <a:latin typeface="Pretendard ExtraLight"/>
                <a:cs typeface="Pretendard ExtraLight"/>
              </a:rPr>
              <a:t>등</a:t>
            </a:r>
            <a:endParaRPr sz="75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</a:pPr>
            <a:r>
              <a:rPr sz="750" b="0" dirty="0">
                <a:latin typeface="Pretendard ExtraLight"/>
                <a:cs typeface="Pretendard ExtraLight"/>
              </a:rPr>
              <a:t>다양한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곳에서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사용되는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모드에요.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2003" y="3802176"/>
            <a:ext cx="19304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용도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9449" y="3717162"/>
            <a:ext cx="116967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73355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조리가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완성된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메뉴를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주방에서 테이블까지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배달해요.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59429" y="3280917"/>
            <a:ext cx="127952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75260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로봇이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매장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내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테이블을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지정된 순서대로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돌면서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서빙해요.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26867" y="3353256"/>
            <a:ext cx="193040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기능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600960" y="4310583"/>
            <a:ext cx="24193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u="sng" spc="-6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Tips</a:t>
            </a:r>
            <a:r>
              <a:rPr sz="750" b="0" u="sng" spc="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750" b="0" u="sng" spc="-5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!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41979" y="4237735"/>
            <a:ext cx="111379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340" marR="5080" indent="-41275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호텔의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경우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다과,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브로슈어를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올려두고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로비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순회를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26867" y="3832047"/>
            <a:ext cx="19304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용도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059683" y="3733291"/>
            <a:ext cx="127952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단무지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등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리필이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잦은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반찬,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냅킨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등을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올려두고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로봇을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순회시켜요.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20132" y="3280917"/>
            <a:ext cx="144399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74320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서빙모드의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반대입니다.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로봇이 테이블에서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주방까지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이동해요.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14696" y="3318509"/>
            <a:ext cx="19304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기능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88789" y="4275530"/>
            <a:ext cx="24193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u="sng" spc="-6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Tips</a:t>
            </a:r>
            <a:r>
              <a:rPr sz="750" b="0" u="sng" spc="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750" b="0" u="sng" spc="-5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!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84394" y="4180128"/>
            <a:ext cx="1316990" cy="370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코로나 </a:t>
            </a:r>
            <a:r>
              <a:rPr sz="750" b="0" spc="-25" dirty="0">
                <a:latin typeface="Pretendard ExtraLight"/>
                <a:cs typeface="Pretendard ExtraLight"/>
              </a:rPr>
              <a:t>시대,</a:t>
            </a:r>
            <a:endParaRPr sz="750">
              <a:latin typeface="Pretendard ExtraLight"/>
              <a:cs typeface="Pretendard ExtraLight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750" b="0" dirty="0">
                <a:latin typeface="Pretendard ExtraLight"/>
                <a:cs typeface="Pretendard ExtraLight"/>
              </a:rPr>
              <a:t>테이블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소독을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더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꼼꼼히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하는</a:t>
            </a:r>
            <a:r>
              <a:rPr sz="750" b="0" spc="3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일에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시간을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할애할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수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있어요!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814696" y="3796994"/>
            <a:ext cx="19304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용도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84394" y="3733291"/>
            <a:ext cx="131508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8275" marR="5080" indent="-156210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고객이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떠난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후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테이블의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빈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그릇을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로봇이 주방까지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가져가요.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78142" y="979677"/>
            <a:ext cx="177228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0" dirty="0">
                <a:latin typeface="이사만루체 Light"/>
                <a:cs typeface="이사만루체 Light"/>
              </a:rPr>
              <a:t>※</a:t>
            </a:r>
            <a:r>
              <a:rPr sz="800" b="0" spc="-25" dirty="0">
                <a:latin typeface="이사만루체 Light"/>
                <a:cs typeface="이사만루체 Light"/>
              </a:rPr>
              <a:t> </a:t>
            </a:r>
            <a:r>
              <a:rPr sz="800" b="0" spc="-45" dirty="0">
                <a:latin typeface="이사만루체 Light"/>
                <a:cs typeface="이사만루체 Light"/>
              </a:rPr>
              <a:t>모델에</a:t>
            </a:r>
            <a:r>
              <a:rPr sz="800" b="0" spc="-5" dirty="0">
                <a:latin typeface="이사만루체 Light"/>
                <a:cs typeface="이사만루체 Light"/>
              </a:rPr>
              <a:t> </a:t>
            </a:r>
            <a:r>
              <a:rPr sz="800" b="0" spc="-45" dirty="0">
                <a:latin typeface="이사만루체 Light"/>
                <a:cs typeface="이사만루체 Light"/>
              </a:rPr>
              <a:t>따라</a:t>
            </a:r>
            <a:r>
              <a:rPr sz="800" b="0" spc="-5" dirty="0">
                <a:latin typeface="이사만루체 Light"/>
                <a:cs typeface="이사만루체 Light"/>
              </a:rPr>
              <a:t> </a:t>
            </a:r>
            <a:r>
              <a:rPr sz="800" b="0" spc="-45" dirty="0">
                <a:latin typeface="이사만루체 Light"/>
                <a:cs typeface="이사만루체 Light"/>
              </a:rPr>
              <a:t>기능</a:t>
            </a:r>
            <a:r>
              <a:rPr sz="800" b="0" spc="-5" dirty="0">
                <a:latin typeface="이사만루체 Light"/>
                <a:cs typeface="이사만루체 Light"/>
              </a:rPr>
              <a:t> </a:t>
            </a:r>
            <a:r>
              <a:rPr sz="800" b="0" spc="-30" dirty="0">
                <a:latin typeface="이사만루체 Light"/>
                <a:cs typeface="이사만루체 Light"/>
              </a:rPr>
              <a:t>제공</a:t>
            </a:r>
            <a:r>
              <a:rPr sz="800" b="0" spc="5" dirty="0">
                <a:latin typeface="이사만루체 Light"/>
                <a:cs typeface="이사만루체 Light"/>
              </a:rPr>
              <a:t> </a:t>
            </a:r>
            <a:r>
              <a:rPr sz="800" b="0" spc="-45" dirty="0">
                <a:latin typeface="이사만루체 Light"/>
                <a:cs typeface="이사만루체 Light"/>
              </a:rPr>
              <a:t>가능여부가</a:t>
            </a:r>
            <a:r>
              <a:rPr sz="800" b="0" spc="-20" dirty="0">
                <a:latin typeface="이사만루체 Light"/>
                <a:cs typeface="이사만루체 Light"/>
              </a:rPr>
              <a:t> </a:t>
            </a:r>
            <a:r>
              <a:rPr sz="800" b="0" spc="-25" dirty="0">
                <a:latin typeface="이사만루체 Light"/>
                <a:cs typeface="이사만루체 Light"/>
              </a:rPr>
              <a:t>상이함</a:t>
            </a:r>
            <a:endParaRPr sz="800">
              <a:latin typeface="이사만루체 Light"/>
              <a:cs typeface="이사만루체 Ligh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567676" y="1328419"/>
            <a:ext cx="4667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안내모드</a:t>
            </a:r>
            <a:endParaRPr sz="1000">
              <a:latin typeface="페이퍼로지 5 Medium"/>
              <a:cs typeface="페이퍼로지 5 Medium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441183" y="3261105"/>
            <a:ext cx="108775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손님을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안내하는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기능이에요.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로봇이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테이블까지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안내해요.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905625" y="3305631"/>
            <a:ext cx="193040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기능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79717" y="4263034"/>
            <a:ext cx="24193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u="sng" spc="-6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Tips</a:t>
            </a:r>
            <a:r>
              <a:rPr sz="750" b="0" u="sng" spc="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750" b="0" u="sng" spc="-5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!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327138" y="4160926"/>
            <a:ext cx="131699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코로나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시대,</a:t>
            </a:r>
            <a:endParaRPr sz="750">
              <a:latin typeface="Pretendard ExtraLight"/>
              <a:cs typeface="Pretendard ExtraLight"/>
            </a:endParaRPr>
          </a:p>
          <a:p>
            <a:pPr marL="12065" marR="5080" algn="ctr">
              <a:lnSpc>
                <a:spcPct val="100000"/>
              </a:lnSpc>
            </a:pPr>
            <a:r>
              <a:rPr sz="750" b="0" dirty="0">
                <a:latin typeface="Pretendard ExtraLight"/>
                <a:cs typeface="Pretendard ExtraLight"/>
              </a:rPr>
              <a:t>테이블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소독을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더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꼼꼼히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하는</a:t>
            </a:r>
            <a:r>
              <a:rPr sz="750" b="0" spc="3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일에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시간을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할애할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수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있어요!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905625" y="3784498"/>
            <a:ext cx="19304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용도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327138" y="3713479"/>
            <a:ext cx="131508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7640" marR="5080" indent="-155575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고객이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떠난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후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테이블의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빈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그릇을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로봇이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주방까지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가져가요.</a:t>
            </a:r>
            <a:endParaRPr sz="750">
              <a:latin typeface="Pretendard ExtraLight"/>
              <a:cs typeface="Pretendard ExtraLight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213727" y="1621916"/>
            <a:ext cx="1234440" cy="1459865"/>
            <a:chOff x="7213727" y="1621916"/>
            <a:chExt cx="1234440" cy="1459865"/>
          </a:xfrm>
        </p:grpSpPr>
        <p:sp>
          <p:nvSpPr>
            <p:cNvPr id="47" name="object 47"/>
            <p:cNvSpPr/>
            <p:nvPr/>
          </p:nvSpPr>
          <p:spPr>
            <a:xfrm>
              <a:off x="7732268" y="1663953"/>
              <a:ext cx="716280" cy="284480"/>
            </a:xfrm>
            <a:custGeom>
              <a:avLst/>
              <a:gdLst/>
              <a:ahLst/>
              <a:cxnLst/>
              <a:rect l="l" t="t" r="r" b="b"/>
              <a:pathLst>
                <a:path w="716279" h="284480">
                  <a:moveTo>
                    <a:pt x="684402" y="0"/>
                  </a:moveTo>
                  <a:lnTo>
                    <a:pt x="31368" y="0"/>
                  </a:lnTo>
                  <a:lnTo>
                    <a:pt x="19176" y="2412"/>
                  </a:lnTo>
                  <a:lnTo>
                    <a:pt x="9271" y="8889"/>
                  </a:lnTo>
                  <a:lnTo>
                    <a:pt x="2539" y="18541"/>
                  </a:lnTo>
                  <a:lnTo>
                    <a:pt x="0" y="30352"/>
                  </a:lnTo>
                  <a:lnTo>
                    <a:pt x="0" y="206501"/>
                  </a:lnTo>
                  <a:lnTo>
                    <a:pt x="2539" y="218312"/>
                  </a:lnTo>
                  <a:lnTo>
                    <a:pt x="9271" y="227964"/>
                  </a:lnTo>
                  <a:lnTo>
                    <a:pt x="19176" y="234441"/>
                  </a:lnTo>
                  <a:lnTo>
                    <a:pt x="31368" y="236854"/>
                  </a:lnTo>
                  <a:lnTo>
                    <a:pt x="321690" y="236854"/>
                  </a:lnTo>
                  <a:lnTo>
                    <a:pt x="350138" y="284098"/>
                  </a:lnTo>
                  <a:lnTo>
                    <a:pt x="378459" y="236854"/>
                  </a:lnTo>
                  <a:lnTo>
                    <a:pt x="684402" y="236854"/>
                  </a:lnTo>
                  <a:lnTo>
                    <a:pt x="696722" y="234441"/>
                  </a:lnTo>
                  <a:lnTo>
                    <a:pt x="706627" y="227964"/>
                  </a:lnTo>
                  <a:lnTo>
                    <a:pt x="713358" y="218312"/>
                  </a:lnTo>
                  <a:lnTo>
                    <a:pt x="715772" y="206501"/>
                  </a:lnTo>
                  <a:lnTo>
                    <a:pt x="715772" y="30352"/>
                  </a:lnTo>
                  <a:lnTo>
                    <a:pt x="713358" y="18541"/>
                  </a:lnTo>
                  <a:lnTo>
                    <a:pt x="706627" y="8889"/>
                  </a:lnTo>
                  <a:lnTo>
                    <a:pt x="696722" y="2412"/>
                  </a:lnTo>
                  <a:lnTo>
                    <a:pt x="6844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679182" y="1621916"/>
              <a:ext cx="721360" cy="292100"/>
            </a:xfrm>
            <a:custGeom>
              <a:avLst/>
              <a:gdLst/>
              <a:ahLst/>
              <a:cxnLst/>
              <a:rect l="l" t="t" r="r" b="b"/>
              <a:pathLst>
                <a:path w="721359" h="292100">
                  <a:moveTo>
                    <a:pt x="721360" y="32893"/>
                  </a:moveTo>
                  <a:lnTo>
                    <a:pt x="718693" y="20066"/>
                  </a:lnTo>
                  <a:lnTo>
                    <a:pt x="715772" y="15938"/>
                  </a:lnTo>
                  <a:lnTo>
                    <a:pt x="715772" y="32893"/>
                  </a:lnTo>
                  <a:lnTo>
                    <a:pt x="715772" y="209042"/>
                  </a:lnTo>
                  <a:lnTo>
                    <a:pt x="713486" y="219849"/>
                  </a:lnTo>
                  <a:lnTo>
                    <a:pt x="707390" y="228612"/>
                  </a:lnTo>
                  <a:lnTo>
                    <a:pt x="698373" y="234569"/>
                  </a:lnTo>
                  <a:lnTo>
                    <a:pt x="687197" y="236728"/>
                  </a:lnTo>
                  <a:lnTo>
                    <a:pt x="379603" y="236728"/>
                  </a:lnTo>
                  <a:lnTo>
                    <a:pt x="352806" y="281432"/>
                  </a:lnTo>
                  <a:lnTo>
                    <a:pt x="326136" y="236728"/>
                  </a:lnTo>
                  <a:lnTo>
                    <a:pt x="34163" y="236728"/>
                  </a:lnTo>
                  <a:lnTo>
                    <a:pt x="22987" y="234569"/>
                  </a:lnTo>
                  <a:lnTo>
                    <a:pt x="13970" y="228612"/>
                  </a:lnTo>
                  <a:lnTo>
                    <a:pt x="7747" y="219849"/>
                  </a:lnTo>
                  <a:lnTo>
                    <a:pt x="5588" y="209042"/>
                  </a:lnTo>
                  <a:lnTo>
                    <a:pt x="5588" y="32893"/>
                  </a:lnTo>
                  <a:lnTo>
                    <a:pt x="7747" y="22098"/>
                  </a:lnTo>
                  <a:lnTo>
                    <a:pt x="13970" y="13335"/>
                  </a:lnTo>
                  <a:lnTo>
                    <a:pt x="22987" y="7493"/>
                  </a:lnTo>
                  <a:lnTo>
                    <a:pt x="34163" y="5334"/>
                  </a:lnTo>
                  <a:lnTo>
                    <a:pt x="687197" y="5334"/>
                  </a:lnTo>
                  <a:lnTo>
                    <a:pt x="698373" y="7493"/>
                  </a:lnTo>
                  <a:lnTo>
                    <a:pt x="707390" y="13335"/>
                  </a:lnTo>
                  <a:lnTo>
                    <a:pt x="713486" y="22098"/>
                  </a:lnTo>
                  <a:lnTo>
                    <a:pt x="715772" y="32893"/>
                  </a:lnTo>
                  <a:lnTo>
                    <a:pt x="715772" y="15938"/>
                  </a:lnTo>
                  <a:lnTo>
                    <a:pt x="711327" y="9652"/>
                  </a:lnTo>
                  <a:lnTo>
                    <a:pt x="704723" y="5334"/>
                  </a:lnTo>
                  <a:lnTo>
                    <a:pt x="700532" y="2540"/>
                  </a:lnTo>
                  <a:lnTo>
                    <a:pt x="687197" y="0"/>
                  </a:lnTo>
                  <a:lnTo>
                    <a:pt x="34163" y="0"/>
                  </a:lnTo>
                  <a:lnTo>
                    <a:pt x="20828" y="2540"/>
                  </a:lnTo>
                  <a:lnTo>
                    <a:pt x="10033" y="9652"/>
                  </a:lnTo>
                  <a:lnTo>
                    <a:pt x="2667" y="20066"/>
                  </a:lnTo>
                  <a:lnTo>
                    <a:pt x="0" y="32893"/>
                  </a:lnTo>
                  <a:lnTo>
                    <a:pt x="0" y="209042"/>
                  </a:lnTo>
                  <a:lnTo>
                    <a:pt x="2667" y="221869"/>
                  </a:lnTo>
                  <a:lnTo>
                    <a:pt x="10033" y="232410"/>
                  </a:lnTo>
                  <a:lnTo>
                    <a:pt x="20828" y="239395"/>
                  </a:lnTo>
                  <a:lnTo>
                    <a:pt x="34163" y="242074"/>
                  </a:lnTo>
                  <a:lnTo>
                    <a:pt x="322834" y="242074"/>
                  </a:lnTo>
                  <a:lnTo>
                    <a:pt x="352806" y="292100"/>
                  </a:lnTo>
                  <a:lnTo>
                    <a:pt x="359156" y="281432"/>
                  </a:lnTo>
                  <a:lnTo>
                    <a:pt x="382778" y="242074"/>
                  </a:lnTo>
                  <a:lnTo>
                    <a:pt x="687197" y="242074"/>
                  </a:lnTo>
                  <a:lnTo>
                    <a:pt x="700532" y="239395"/>
                  </a:lnTo>
                  <a:lnTo>
                    <a:pt x="711327" y="232410"/>
                  </a:lnTo>
                  <a:lnTo>
                    <a:pt x="718693" y="221869"/>
                  </a:lnTo>
                  <a:lnTo>
                    <a:pt x="721360" y="209042"/>
                  </a:lnTo>
                  <a:lnTo>
                    <a:pt x="721360" y="32893"/>
                  </a:lnTo>
                  <a:close/>
                </a:path>
              </a:pathLst>
            </a:custGeom>
            <a:solidFill>
              <a:srgbClr val="C32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540244" y="2321305"/>
              <a:ext cx="46990" cy="63500"/>
            </a:xfrm>
            <a:custGeom>
              <a:avLst/>
              <a:gdLst/>
              <a:ahLst/>
              <a:cxnLst/>
              <a:rect l="l" t="t" r="r" b="b"/>
              <a:pathLst>
                <a:path w="46990" h="63500">
                  <a:moveTo>
                    <a:pt x="46736" y="39497"/>
                  </a:moveTo>
                  <a:lnTo>
                    <a:pt x="43942" y="33655"/>
                  </a:lnTo>
                  <a:lnTo>
                    <a:pt x="39497" y="24765"/>
                  </a:lnTo>
                  <a:lnTo>
                    <a:pt x="21844" y="127"/>
                  </a:lnTo>
                  <a:lnTo>
                    <a:pt x="20574" y="0"/>
                  </a:lnTo>
                  <a:lnTo>
                    <a:pt x="16637" y="381"/>
                  </a:lnTo>
                  <a:lnTo>
                    <a:pt x="10033" y="2159"/>
                  </a:lnTo>
                  <a:lnTo>
                    <a:pt x="381" y="5969"/>
                  </a:lnTo>
                  <a:lnTo>
                    <a:pt x="0" y="14605"/>
                  </a:lnTo>
                  <a:lnTo>
                    <a:pt x="1778" y="28575"/>
                  </a:lnTo>
                  <a:lnTo>
                    <a:pt x="4699" y="41656"/>
                  </a:lnTo>
                  <a:lnTo>
                    <a:pt x="7366" y="47752"/>
                  </a:lnTo>
                  <a:lnTo>
                    <a:pt x="9144" y="48387"/>
                  </a:lnTo>
                  <a:lnTo>
                    <a:pt x="10033" y="33655"/>
                  </a:lnTo>
                  <a:lnTo>
                    <a:pt x="12954" y="39243"/>
                  </a:lnTo>
                  <a:lnTo>
                    <a:pt x="20066" y="51054"/>
                  </a:lnTo>
                  <a:lnTo>
                    <a:pt x="28321" y="61595"/>
                  </a:lnTo>
                  <a:lnTo>
                    <a:pt x="34798" y="63119"/>
                  </a:lnTo>
                  <a:lnTo>
                    <a:pt x="44831" y="50292"/>
                  </a:lnTo>
                  <a:lnTo>
                    <a:pt x="46736" y="39497"/>
                  </a:lnTo>
                  <a:close/>
                </a:path>
              </a:pathLst>
            </a:custGeom>
            <a:solidFill>
              <a:srgbClr val="E496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438263" y="1935860"/>
              <a:ext cx="128270" cy="400050"/>
            </a:xfrm>
            <a:custGeom>
              <a:avLst/>
              <a:gdLst/>
              <a:ahLst/>
              <a:cxnLst/>
              <a:rect l="l" t="t" r="r" b="b"/>
              <a:pathLst>
                <a:path w="128270" h="400050">
                  <a:moveTo>
                    <a:pt x="47625" y="0"/>
                  </a:moveTo>
                  <a:lnTo>
                    <a:pt x="24002" y="3683"/>
                  </a:lnTo>
                  <a:lnTo>
                    <a:pt x="8381" y="17906"/>
                  </a:lnTo>
                  <a:lnTo>
                    <a:pt x="1396" y="39878"/>
                  </a:lnTo>
                  <a:lnTo>
                    <a:pt x="0" y="62611"/>
                  </a:lnTo>
                  <a:lnTo>
                    <a:pt x="1396" y="79375"/>
                  </a:lnTo>
                  <a:lnTo>
                    <a:pt x="11302" y="144906"/>
                  </a:lnTo>
                  <a:lnTo>
                    <a:pt x="19176" y="190373"/>
                  </a:lnTo>
                  <a:lnTo>
                    <a:pt x="43179" y="269240"/>
                  </a:lnTo>
                  <a:lnTo>
                    <a:pt x="67309" y="326898"/>
                  </a:lnTo>
                  <a:lnTo>
                    <a:pt x="99186" y="399542"/>
                  </a:lnTo>
                  <a:lnTo>
                    <a:pt x="127761" y="387223"/>
                  </a:lnTo>
                  <a:lnTo>
                    <a:pt x="87629" y="223519"/>
                  </a:lnTo>
                  <a:lnTo>
                    <a:pt x="76961" y="77343"/>
                  </a:lnTo>
                  <a:lnTo>
                    <a:pt x="72643" y="39369"/>
                  </a:lnTo>
                  <a:lnTo>
                    <a:pt x="61721" y="8381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E9E0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257796" y="1935987"/>
              <a:ext cx="309880" cy="916940"/>
            </a:xfrm>
            <a:custGeom>
              <a:avLst/>
              <a:gdLst/>
              <a:ahLst/>
              <a:cxnLst/>
              <a:rect l="l" t="t" r="r" b="b"/>
              <a:pathLst>
                <a:path w="309879" h="916939">
                  <a:moveTo>
                    <a:pt x="228726" y="0"/>
                  </a:moveTo>
                  <a:lnTo>
                    <a:pt x="204470" y="3556"/>
                  </a:lnTo>
                  <a:lnTo>
                    <a:pt x="188849" y="17779"/>
                  </a:lnTo>
                  <a:lnTo>
                    <a:pt x="181863" y="39750"/>
                  </a:lnTo>
                  <a:lnTo>
                    <a:pt x="180467" y="62483"/>
                  </a:lnTo>
                  <a:lnTo>
                    <a:pt x="181863" y="79247"/>
                  </a:lnTo>
                  <a:lnTo>
                    <a:pt x="191770" y="144779"/>
                  </a:lnTo>
                  <a:lnTo>
                    <a:pt x="199644" y="190245"/>
                  </a:lnTo>
                  <a:lnTo>
                    <a:pt x="208279" y="227837"/>
                  </a:lnTo>
                  <a:lnTo>
                    <a:pt x="130301" y="240410"/>
                  </a:lnTo>
                  <a:lnTo>
                    <a:pt x="135508" y="401700"/>
                  </a:lnTo>
                  <a:lnTo>
                    <a:pt x="132714" y="630682"/>
                  </a:lnTo>
                  <a:lnTo>
                    <a:pt x="0" y="879728"/>
                  </a:lnTo>
                  <a:lnTo>
                    <a:pt x="38988" y="916939"/>
                  </a:lnTo>
                  <a:lnTo>
                    <a:pt x="65785" y="885189"/>
                  </a:lnTo>
                  <a:lnTo>
                    <a:pt x="126237" y="811276"/>
                  </a:lnTo>
                  <a:lnTo>
                    <a:pt x="190626" y="727201"/>
                  </a:lnTo>
                  <a:lnTo>
                    <a:pt x="228980" y="664717"/>
                  </a:lnTo>
                  <a:lnTo>
                    <a:pt x="244348" y="600328"/>
                  </a:lnTo>
                  <a:lnTo>
                    <a:pt x="251459" y="555878"/>
                  </a:lnTo>
                  <a:lnTo>
                    <a:pt x="257682" y="508381"/>
                  </a:lnTo>
                  <a:lnTo>
                    <a:pt x="262508" y="461390"/>
                  </a:lnTo>
                  <a:lnTo>
                    <a:pt x="265683" y="418845"/>
                  </a:lnTo>
                  <a:lnTo>
                    <a:pt x="266573" y="384175"/>
                  </a:lnTo>
                  <a:lnTo>
                    <a:pt x="266064" y="376427"/>
                  </a:lnTo>
                  <a:lnTo>
                    <a:pt x="272923" y="393064"/>
                  </a:lnTo>
                  <a:lnTo>
                    <a:pt x="309625" y="376300"/>
                  </a:lnTo>
                  <a:lnTo>
                    <a:pt x="271272" y="220979"/>
                  </a:lnTo>
                  <a:lnTo>
                    <a:pt x="260984" y="77850"/>
                  </a:lnTo>
                  <a:lnTo>
                    <a:pt x="256667" y="40385"/>
                  </a:lnTo>
                  <a:lnTo>
                    <a:pt x="244094" y="8762"/>
                  </a:lnTo>
                  <a:lnTo>
                    <a:pt x="228726" y="0"/>
                  </a:lnTo>
                  <a:close/>
                </a:path>
              </a:pathLst>
            </a:custGeom>
            <a:solidFill>
              <a:srgbClr val="292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99325" y="2165222"/>
              <a:ext cx="224154" cy="724535"/>
            </a:xfrm>
            <a:custGeom>
              <a:avLst/>
              <a:gdLst/>
              <a:ahLst/>
              <a:cxnLst/>
              <a:rect l="l" t="t" r="r" b="b"/>
              <a:pathLst>
                <a:path w="224154" h="724535">
                  <a:moveTo>
                    <a:pt x="179704" y="0"/>
                  </a:moveTo>
                  <a:lnTo>
                    <a:pt x="30479" y="3175"/>
                  </a:lnTo>
                  <a:lnTo>
                    <a:pt x="15875" y="35687"/>
                  </a:lnTo>
                  <a:lnTo>
                    <a:pt x="3428" y="90678"/>
                  </a:lnTo>
                  <a:lnTo>
                    <a:pt x="0" y="138684"/>
                  </a:lnTo>
                  <a:lnTo>
                    <a:pt x="18160" y="238379"/>
                  </a:lnTo>
                  <a:lnTo>
                    <a:pt x="59181" y="438023"/>
                  </a:lnTo>
                  <a:lnTo>
                    <a:pt x="100456" y="633857"/>
                  </a:lnTo>
                  <a:lnTo>
                    <a:pt x="119379" y="722249"/>
                  </a:lnTo>
                  <a:lnTo>
                    <a:pt x="178434" y="724281"/>
                  </a:lnTo>
                  <a:lnTo>
                    <a:pt x="132079" y="177926"/>
                  </a:lnTo>
                  <a:lnTo>
                    <a:pt x="223900" y="135128"/>
                  </a:lnTo>
                  <a:lnTo>
                    <a:pt x="217677" y="101346"/>
                  </a:lnTo>
                  <a:lnTo>
                    <a:pt x="207899" y="69342"/>
                  </a:lnTo>
                  <a:lnTo>
                    <a:pt x="194945" y="36449"/>
                  </a:lnTo>
                  <a:lnTo>
                    <a:pt x="179704" y="0"/>
                  </a:lnTo>
                  <a:close/>
                </a:path>
              </a:pathLst>
            </a:custGeom>
            <a:solidFill>
              <a:srgbClr val="3C38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275830" y="1904491"/>
              <a:ext cx="236854" cy="331470"/>
            </a:xfrm>
            <a:custGeom>
              <a:avLst/>
              <a:gdLst/>
              <a:ahLst/>
              <a:cxnLst/>
              <a:rect l="l" t="t" r="r" b="b"/>
              <a:pathLst>
                <a:path w="236854" h="331469">
                  <a:moveTo>
                    <a:pt x="90677" y="0"/>
                  </a:moveTo>
                  <a:lnTo>
                    <a:pt x="48005" y="15367"/>
                  </a:lnTo>
                  <a:lnTo>
                    <a:pt x="12826" y="39116"/>
                  </a:lnTo>
                  <a:lnTo>
                    <a:pt x="0" y="86106"/>
                  </a:lnTo>
                  <a:lnTo>
                    <a:pt x="4445" y="119634"/>
                  </a:lnTo>
                  <a:lnTo>
                    <a:pt x="21081" y="190246"/>
                  </a:lnTo>
                  <a:lnTo>
                    <a:pt x="28575" y="239522"/>
                  </a:lnTo>
                  <a:lnTo>
                    <a:pt x="31496" y="276352"/>
                  </a:lnTo>
                  <a:lnTo>
                    <a:pt x="32639" y="300228"/>
                  </a:lnTo>
                  <a:lnTo>
                    <a:pt x="34925" y="310388"/>
                  </a:lnTo>
                  <a:lnTo>
                    <a:pt x="45466" y="317119"/>
                  </a:lnTo>
                  <a:lnTo>
                    <a:pt x="62992" y="323850"/>
                  </a:lnTo>
                  <a:lnTo>
                    <a:pt x="90043" y="328930"/>
                  </a:lnTo>
                  <a:lnTo>
                    <a:pt x="129031" y="330962"/>
                  </a:lnTo>
                  <a:lnTo>
                    <a:pt x="168910" y="329438"/>
                  </a:lnTo>
                  <a:lnTo>
                    <a:pt x="223900" y="315213"/>
                  </a:lnTo>
                  <a:lnTo>
                    <a:pt x="230250" y="263652"/>
                  </a:lnTo>
                  <a:lnTo>
                    <a:pt x="233045" y="217805"/>
                  </a:lnTo>
                  <a:lnTo>
                    <a:pt x="235330" y="169672"/>
                  </a:lnTo>
                  <a:lnTo>
                    <a:pt x="236600" y="127635"/>
                  </a:lnTo>
                  <a:lnTo>
                    <a:pt x="235585" y="100837"/>
                  </a:lnTo>
                  <a:lnTo>
                    <a:pt x="232410" y="73406"/>
                  </a:lnTo>
                  <a:lnTo>
                    <a:pt x="223012" y="38607"/>
                  </a:lnTo>
                  <a:lnTo>
                    <a:pt x="197230" y="20955"/>
                  </a:lnTo>
                  <a:lnTo>
                    <a:pt x="176149" y="8509"/>
                  </a:lnTo>
                  <a:lnTo>
                    <a:pt x="90677" y="0"/>
                  </a:lnTo>
                  <a:close/>
                </a:path>
              </a:pathLst>
            </a:custGeom>
            <a:solidFill>
              <a:srgbClr val="E9E0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9762" y="2814509"/>
              <a:ext cx="63872" cy="97346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7418705" y="2887471"/>
              <a:ext cx="104775" cy="34925"/>
            </a:xfrm>
            <a:custGeom>
              <a:avLst/>
              <a:gdLst/>
              <a:ahLst/>
              <a:cxnLst/>
              <a:rect l="l" t="t" r="r" b="b"/>
              <a:pathLst>
                <a:path w="104775" h="34925">
                  <a:moveTo>
                    <a:pt x="0" y="0"/>
                  </a:moveTo>
                  <a:lnTo>
                    <a:pt x="0" y="23241"/>
                  </a:lnTo>
                  <a:lnTo>
                    <a:pt x="57785" y="31114"/>
                  </a:lnTo>
                  <a:lnTo>
                    <a:pt x="87884" y="34670"/>
                  </a:lnTo>
                  <a:lnTo>
                    <a:pt x="100329" y="34543"/>
                  </a:lnTo>
                  <a:lnTo>
                    <a:pt x="104648" y="31750"/>
                  </a:lnTo>
                  <a:lnTo>
                    <a:pt x="99568" y="24764"/>
                  </a:lnTo>
                  <a:lnTo>
                    <a:pt x="83693" y="14858"/>
                  </a:lnTo>
                  <a:lnTo>
                    <a:pt x="59054" y="20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53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65619" y="1736813"/>
              <a:ext cx="133184" cy="215938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7408672" y="1937511"/>
              <a:ext cx="70485" cy="283845"/>
            </a:xfrm>
            <a:custGeom>
              <a:avLst/>
              <a:gdLst/>
              <a:ahLst/>
              <a:cxnLst/>
              <a:rect l="l" t="t" r="r" b="b"/>
              <a:pathLst>
                <a:path w="70484" h="283844">
                  <a:moveTo>
                    <a:pt x="14477" y="0"/>
                  </a:moveTo>
                  <a:lnTo>
                    <a:pt x="0" y="17780"/>
                  </a:lnTo>
                  <a:lnTo>
                    <a:pt x="14477" y="37973"/>
                  </a:lnTo>
                  <a:lnTo>
                    <a:pt x="21844" y="253746"/>
                  </a:lnTo>
                  <a:lnTo>
                    <a:pt x="54609" y="283464"/>
                  </a:lnTo>
                  <a:lnTo>
                    <a:pt x="70357" y="250062"/>
                  </a:lnTo>
                  <a:lnTo>
                    <a:pt x="26543" y="35941"/>
                  </a:lnTo>
                  <a:lnTo>
                    <a:pt x="31750" y="17780"/>
                  </a:lnTo>
                  <a:lnTo>
                    <a:pt x="14477" y="0"/>
                  </a:lnTo>
                  <a:close/>
                </a:path>
              </a:pathLst>
            </a:custGeom>
            <a:solidFill>
              <a:srgbClr val="D292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1014" y="1885377"/>
              <a:ext cx="116733" cy="7562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7414895" y="1947036"/>
              <a:ext cx="59055" cy="250825"/>
            </a:xfrm>
            <a:custGeom>
              <a:avLst/>
              <a:gdLst/>
              <a:ahLst/>
              <a:cxnLst/>
              <a:rect l="l" t="t" r="r" b="b"/>
              <a:pathLst>
                <a:path w="59054" h="250825">
                  <a:moveTo>
                    <a:pt x="19050" y="1524"/>
                  </a:moveTo>
                  <a:lnTo>
                    <a:pt x="17526" y="0"/>
                  </a:lnTo>
                  <a:lnTo>
                    <a:pt x="0" y="16891"/>
                  </a:lnTo>
                  <a:lnTo>
                    <a:pt x="1270" y="18669"/>
                  </a:lnTo>
                  <a:lnTo>
                    <a:pt x="19050" y="1524"/>
                  </a:lnTo>
                  <a:close/>
                </a:path>
                <a:path w="59054" h="250825">
                  <a:moveTo>
                    <a:pt x="20828" y="28956"/>
                  </a:moveTo>
                  <a:lnTo>
                    <a:pt x="20320" y="26416"/>
                  </a:lnTo>
                  <a:lnTo>
                    <a:pt x="8636" y="37719"/>
                  </a:lnTo>
                  <a:lnTo>
                    <a:pt x="8763" y="40513"/>
                  </a:lnTo>
                  <a:lnTo>
                    <a:pt x="20828" y="28956"/>
                  </a:lnTo>
                  <a:close/>
                </a:path>
                <a:path w="59054" h="250825">
                  <a:moveTo>
                    <a:pt x="25527" y="51943"/>
                  </a:moveTo>
                  <a:lnTo>
                    <a:pt x="25019" y="49403"/>
                  </a:lnTo>
                  <a:lnTo>
                    <a:pt x="9525" y="64389"/>
                  </a:lnTo>
                  <a:lnTo>
                    <a:pt x="9652" y="67310"/>
                  </a:lnTo>
                  <a:lnTo>
                    <a:pt x="25527" y="51943"/>
                  </a:lnTo>
                  <a:close/>
                </a:path>
                <a:path w="59054" h="250825">
                  <a:moveTo>
                    <a:pt x="30734" y="77597"/>
                  </a:moveTo>
                  <a:lnTo>
                    <a:pt x="30226" y="75184"/>
                  </a:lnTo>
                  <a:lnTo>
                    <a:pt x="10541" y="94234"/>
                  </a:lnTo>
                  <a:lnTo>
                    <a:pt x="10668" y="97155"/>
                  </a:lnTo>
                  <a:lnTo>
                    <a:pt x="30734" y="77597"/>
                  </a:lnTo>
                  <a:close/>
                </a:path>
                <a:path w="59054" h="250825">
                  <a:moveTo>
                    <a:pt x="35433" y="100711"/>
                  </a:moveTo>
                  <a:lnTo>
                    <a:pt x="35052" y="98171"/>
                  </a:lnTo>
                  <a:lnTo>
                    <a:pt x="11430" y="120904"/>
                  </a:lnTo>
                  <a:lnTo>
                    <a:pt x="11557" y="123825"/>
                  </a:lnTo>
                  <a:lnTo>
                    <a:pt x="35433" y="100711"/>
                  </a:lnTo>
                  <a:close/>
                </a:path>
                <a:path w="59054" h="250825">
                  <a:moveTo>
                    <a:pt x="40259" y="123698"/>
                  </a:moveTo>
                  <a:lnTo>
                    <a:pt x="39751" y="121158"/>
                  </a:lnTo>
                  <a:lnTo>
                    <a:pt x="12319" y="147574"/>
                  </a:lnTo>
                  <a:lnTo>
                    <a:pt x="12446" y="150495"/>
                  </a:lnTo>
                  <a:lnTo>
                    <a:pt x="40259" y="123698"/>
                  </a:lnTo>
                  <a:close/>
                </a:path>
                <a:path w="59054" h="250825">
                  <a:moveTo>
                    <a:pt x="44958" y="146685"/>
                  </a:moveTo>
                  <a:lnTo>
                    <a:pt x="44450" y="144145"/>
                  </a:lnTo>
                  <a:lnTo>
                    <a:pt x="13208" y="174244"/>
                  </a:lnTo>
                  <a:lnTo>
                    <a:pt x="13335" y="177165"/>
                  </a:lnTo>
                  <a:lnTo>
                    <a:pt x="44958" y="146685"/>
                  </a:lnTo>
                  <a:close/>
                </a:path>
                <a:path w="59054" h="250825">
                  <a:moveTo>
                    <a:pt x="49657" y="169672"/>
                  </a:moveTo>
                  <a:lnTo>
                    <a:pt x="49149" y="167132"/>
                  </a:lnTo>
                  <a:lnTo>
                    <a:pt x="14097" y="200914"/>
                  </a:lnTo>
                  <a:lnTo>
                    <a:pt x="14224" y="203835"/>
                  </a:lnTo>
                  <a:lnTo>
                    <a:pt x="49657" y="169672"/>
                  </a:lnTo>
                  <a:close/>
                </a:path>
                <a:path w="59054" h="250825">
                  <a:moveTo>
                    <a:pt x="54356" y="192659"/>
                  </a:moveTo>
                  <a:lnTo>
                    <a:pt x="53848" y="190246"/>
                  </a:lnTo>
                  <a:lnTo>
                    <a:pt x="15113" y="227584"/>
                  </a:lnTo>
                  <a:lnTo>
                    <a:pt x="15113" y="230505"/>
                  </a:lnTo>
                  <a:lnTo>
                    <a:pt x="54356" y="192659"/>
                  </a:lnTo>
                  <a:close/>
                </a:path>
                <a:path w="59054" h="250825">
                  <a:moveTo>
                    <a:pt x="59055" y="215646"/>
                  </a:moveTo>
                  <a:lnTo>
                    <a:pt x="58547" y="213233"/>
                  </a:lnTo>
                  <a:lnTo>
                    <a:pt x="21209" y="249301"/>
                  </a:lnTo>
                  <a:lnTo>
                    <a:pt x="22733" y="250698"/>
                  </a:lnTo>
                  <a:lnTo>
                    <a:pt x="59055" y="215646"/>
                  </a:lnTo>
                  <a:close/>
                </a:path>
              </a:pathLst>
            </a:custGeom>
            <a:solidFill>
              <a:srgbClr val="9FA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274560" y="1890267"/>
              <a:ext cx="256540" cy="464184"/>
            </a:xfrm>
            <a:custGeom>
              <a:avLst/>
              <a:gdLst/>
              <a:ahLst/>
              <a:cxnLst/>
              <a:rect l="l" t="t" r="r" b="b"/>
              <a:pathLst>
                <a:path w="256540" h="464185">
                  <a:moveTo>
                    <a:pt x="91059" y="0"/>
                  </a:moveTo>
                  <a:lnTo>
                    <a:pt x="66675" y="23748"/>
                  </a:lnTo>
                  <a:lnTo>
                    <a:pt x="66801" y="24764"/>
                  </a:lnTo>
                  <a:lnTo>
                    <a:pt x="37338" y="37464"/>
                  </a:lnTo>
                  <a:lnTo>
                    <a:pt x="16383" y="47878"/>
                  </a:lnTo>
                  <a:lnTo>
                    <a:pt x="6731" y="56133"/>
                  </a:lnTo>
                  <a:lnTo>
                    <a:pt x="1143" y="66674"/>
                  </a:lnTo>
                  <a:lnTo>
                    <a:pt x="0" y="89280"/>
                  </a:lnTo>
                  <a:lnTo>
                    <a:pt x="5588" y="125602"/>
                  </a:lnTo>
                  <a:lnTo>
                    <a:pt x="22351" y="204469"/>
                  </a:lnTo>
                  <a:lnTo>
                    <a:pt x="25019" y="241299"/>
                  </a:lnTo>
                  <a:lnTo>
                    <a:pt x="24257" y="288162"/>
                  </a:lnTo>
                  <a:lnTo>
                    <a:pt x="22225" y="328167"/>
                  </a:lnTo>
                  <a:lnTo>
                    <a:pt x="20955" y="345185"/>
                  </a:lnTo>
                  <a:lnTo>
                    <a:pt x="7366" y="443102"/>
                  </a:lnTo>
                  <a:lnTo>
                    <a:pt x="46228" y="455167"/>
                  </a:lnTo>
                  <a:lnTo>
                    <a:pt x="72390" y="461390"/>
                  </a:lnTo>
                  <a:lnTo>
                    <a:pt x="97663" y="463676"/>
                  </a:lnTo>
                  <a:lnTo>
                    <a:pt x="134112" y="463930"/>
                  </a:lnTo>
                  <a:lnTo>
                    <a:pt x="178943" y="459993"/>
                  </a:lnTo>
                  <a:lnTo>
                    <a:pt x="218059" y="451357"/>
                  </a:lnTo>
                  <a:lnTo>
                    <a:pt x="245745" y="442721"/>
                  </a:lnTo>
                  <a:lnTo>
                    <a:pt x="256159" y="438784"/>
                  </a:lnTo>
                  <a:lnTo>
                    <a:pt x="245999" y="302640"/>
                  </a:lnTo>
                  <a:lnTo>
                    <a:pt x="241046" y="226567"/>
                  </a:lnTo>
                  <a:lnTo>
                    <a:pt x="239522" y="183006"/>
                  </a:lnTo>
                  <a:lnTo>
                    <a:pt x="240030" y="144398"/>
                  </a:lnTo>
                  <a:lnTo>
                    <a:pt x="239268" y="117728"/>
                  </a:lnTo>
                  <a:lnTo>
                    <a:pt x="232791" y="67817"/>
                  </a:lnTo>
                  <a:lnTo>
                    <a:pt x="208407" y="41147"/>
                  </a:lnTo>
                  <a:lnTo>
                    <a:pt x="193167" y="32003"/>
                  </a:lnTo>
                  <a:lnTo>
                    <a:pt x="170942" y="215772"/>
                  </a:lnTo>
                  <a:lnTo>
                    <a:pt x="91059" y="0"/>
                  </a:lnTo>
                  <a:close/>
                </a:path>
              </a:pathLst>
            </a:custGeom>
            <a:solidFill>
              <a:srgbClr val="3C38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40092" y="1910841"/>
              <a:ext cx="147700" cy="19583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7269734" y="2321686"/>
              <a:ext cx="45720" cy="65405"/>
            </a:xfrm>
            <a:custGeom>
              <a:avLst/>
              <a:gdLst/>
              <a:ahLst/>
              <a:cxnLst/>
              <a:rect l="l" t="t" r="r" b="b"/>
              <a:pathLst>
                <a:path w="45720" h="65405">
                  <a:moveTo>
                    <a:pt x="45593" y="24511"/>
                  </a:moveTo>
                  <a:lnTo>
                    <a:pt x="44323" y="22733"/>
                  </a:lnTo>
                  <a:lnTo>
                    <a:pt x="42418" y="19939"/>
                  </a:lnTo>
                  <a:lnTo>
                    <a:pt x="33401" y="12192"/>
                  </a:lnTo>
                  <a:lnTo>
                    <a:pt x="23114" y="4445"/>
                  </a:lnTo>
                  <a:lnTo>
                    <a:pt x="15748" y="0"/>
                  </a:lnTo>
                  <a:lnTo>
                    <a:pt x="0" y="4318"/>
                  </a:lnTo>
                  <a:lnTo>
                    <a:pt x="9017" y="55245"/>
                  </a:lnTo>
                  <a:lnTo>
                    <a:pt x="34290" y="65151"/>
                  </a:lnTo>
                  <a:lnTo>
                    <a:pt x="38227" y="60325"/>
                  </a:lnTo>
                  <a:lnTo>
                    <a:pt x="37338" y="47879"/>
                  </a:lnTo>
                  <a:lnTo>
                    <a:pt x="34163" y="33528"/>
                  </a:lnTo>
                  <a:lnTo>
                    <a:pt x="31115" y="22733"/>
                  </a:lnTo>
                  <a:lnTo>
                    <a:pt x="36957" y="24384"/>
                  </a:lnTo>
                  <a:lnTo>
                    <a:pt x="44704" y="26162"/>
                  </a:lnTo>
                  <a:lnTo>
                    <a:pt x="45593" y="24511"/>
                  </a:lnTo>
                  <a:close/>
                </a:path>
              </a:pathLst>
            </a:custGeom>
            <a:solidFill>
              <a:srgbClr val="E496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217029" y="1935733"/>
              <a:ext cx="127000" cy="398145"/>
            </a:xfrm>
            <a:custGeom>
              <a:avLst/>
              <a:gdLst/>
              <a:ahLst/>
              <a:cxnLst/>
              <a:rect l="l" t="t" r="r" b="b"/>
              <a:pathLst>
                <a:path w="127000" h="398144">
                  <a:moveTo>
                    <a:pt x="107188" y="0"/>
                  </a:moveTo>
                  <a:lnTo>
                    <a:pt x="67182" y="16890"/>
                  </a:lnTo>
                  <a:lnTo>
                    <a:pt x="43561" y="49149"/>
                  </a:lnTo>
                  <a:lnTo>
                    <a:pt x="23875" y="109981"/>
                  </a:lnTo>
                  <a:lnTo>
                    <a:pt x="11429" y="156718"/>
                  </a:lnTo>
                  <a:lnTo>
                    <a:pt x="2286" y="199389"/>
                  </a:lnTo>
                  <a:lnTo>
                    <a:pt x="0" y="226821"/>
                  </a:lnTo>
                  <a:lnTo>
                    <a:pt x="9271" y="265556"/>
                  </a:lnTo>
                  <a:lnTo>
                    <a:pt x="25273" y="322961"/>
                  </a:lnTo>
                  <a:lnTo>
                    <a:pt x="47244" y="397637"/>
                  </a:lnTo>
                  <a:lnTo>
                    <a:pt x="77089" y="389381"/>
                  </a:lnTo>
                  <a:lnTo>
                    <a:pt x="55245" y="220725"/>
                  </a:lnTo>
                  <a:lnTo>
                    <a:pt x="94742" y="122555"/>
                  </a:lnTo>
                  <a:lnTo>
                    <a:pt x="102235" y="105156"/>
                  </a:lnTo>
                  <a:lnTo>
                    <a:pt x="108203" y="92963"/>
                  </a:lnTo>
                  <a:lnTo>
                    <a:pt x="117728" y="72136"/>
                  </a:lnTo>
                  <a:lnTo>
                    <a:pt x="126619" y="43180"/>
                  </a:lnTo>
                  <a:lnTo>
                    <a:pt x="126111" y="15875"/>
                  </a:lnTo>
                  <a:lnTo>
                    <a:pt x="107188" y="0"/>
                  </a:lnTo>
                  <a:close/>
                </a:path>
              </a:pathLst>
            </a:custGeom>
            <a:solidFill>
              <a:srgbClr val="E9E0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13727" y="1933828"/>
              <a:ext cx="132080" cy="394335"/>
            </a:xfrm>
            <a:custGeom>
              <a:avLst/>
              <a:gdLst/>
              <a:ahLst/>
              <a:cxnLst/>
              <a:rect l="l" t="t" r="r" b="b"/>
              <a:pathLst>
                <a:path w="132079" h="394335">
                  <a:moveTo>
                    <a:pt x="111759" y="0"/>
                  </a:moveTo>
                  <a:lnTo>
                    <a:pt x="71120" y="12954"/>
                  </a:lnTo>
                  <a:lnTo>
                    <a:pt x="46863" y="51688"/>
                  </a:lnTo>
                  <a:lnTo>
                    <a:pt x="27431" y="113030"/>
                  </a:lnTo>
                  <a:lnTo>
                    <a:pt x="13462" y="159638"/>
                  </a:lnTo>
                  <a:lnTo>
                    <a:pt x="2794" y="202184"/>
                  </a:lnTo>
                  <a:lnTo>
                    <a:pt x="0" y="229616"/>
                  </a:lnTo>
                  <a:lnTo>
                    <a:pt x="8000" y="267335"/>
                  </a:lnTo>
                  <a:lnTo>
                    <a:pt x="21463" y="322580"/>
                  </a:lnTo>
                  <a:lnTo>
                    <a:pt x="39497" y="394081"/>
                  </a:lnTo>
                  <a:lnTo>
                    <a:pt x="80264" y="382397"/>
                  </a:lnTo>
                  <a:lnTo>
                    <a:pt x="61975" y="223900"/>
                  </a:lnTo>
                  <a:lnTo>
                    <a:pt x="110108" y="111125"/>
                  </a:lnTo>
                  <a:lnTo>
                    <a:pt x="115189" y="98551"/>
                  </a:lnTo>
                  <a:lnTo>
                    <a:pt x="124078" y="75437"/>
                  </a:lnTo>
                  <a:lnTo>
                    <a:pt x="132079" y="44831"/>
                  </a:lnTo>
                  <a:lnTo>
                    <a:pt x="130809" y="16382"/>
                  </a:lnTo>
                  <a:lnTo>
                    <a:pt x="111759" y="0"/>
                  </a:lnTo>
                  <a:close/>
                </a:path>
              </a:pathLst>
            </a:custGeom>
            <a:solidFill>
              <a:srgbClr val="3C38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438644" y="212216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589" y="75184"/>
                  </a:moveTo>
                  <a:lnTo>
                    <a:pt x="10541" y="72263"/>
                  </a:lnTo>
                  <a:lnTo>
                    <a:pt x="3048" y="72263"/>
                  </a:lnTo>
                  <a:lnTo>
                    <a:pt x="0" y="75184"/>
                  </a:lnTo>
                  <a:lnTo>
                    <a:pt x="0" y="82423"/>
                  </a:lnTo>
                  <a:lnTo>
                    <a:pt x="3048" y="85344"/>
                  </a:lnTo>
                  <a:lnTo>
                    <a:pt x="10541" y="85344"/>
                  </a:lnTo>
                  <a:lnTo>
                    <a:pt x="13589" y="82423"/>
                  </a:lnTo>
                  <a:lnTo>
                    <a:pt x="13589" y="75184"/>
                  </a:lnTo>
                  <a:close/>
                </a:path>
                <a:path w="13970" h="85725">
                  <a:moveTo>
                    <a:pt x="13589" y="3048"/>
                  </a:moveTo>
                  <a:lnTo>
                    <a:pt x="10541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10287"/>
                  </a:lnTo>
                  <a:lnTo>
                    <a:pt x="3048" y="13208"/>
                  </a:lnTo>
                  <a:lnTo>
                    <a:pt x="10541" y="13208"/>
                  </a:lnTo>
                  <a:lnTo>
                    <a:pt x="13589" y="10287"/>
                  </a:lnTo>
                  <a:lnTo>
                    <a:pt x="13589" y="3048"/>
                  </a:lnTo>
                  <a:close/>
                </a:path>
              </a:pathLst>
            </a:custGeom>
            <a:solidFill>
              <a:srgbClr val="292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76287" y="1743330"/>
              <a:ext cx="102836" cy="4927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80757" y="1885365"/>
              <a:ext cx="828713" cy="1196162"/>
            </a:xfrm>
            <a:prstGeom prst="rect">
              <a:avLst/>
            </a:prstGeom>
          </p:spPr>
        </p:pic>
      </p:grpSp>
      <p:sp>
        <p:nvSpPr>
          <p:cNvPr id="68" name="object 68"/>
          <p:cNvSpPr txBox="1"/>
          <p:nvPr/>
        </p:nvSpPr>
        <p:spPr>
          <a:xfrm>
            <a:off x="7765795" y="1637607"/>
            <a:ext cx="481330" cy="216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655" marR="5080" indent="-21590">
              <a:lnSpc>
                <a:spcPct val="103299"/>
              </a:lnSpc>
              <a:spcBef>
                <a:spcPts val="105"/>
              </a:spcBef>
            </a:pPr>
            <a:r>
              <a:rPr sz="600" i="1" dirty="0">
                <a:latin typeface="Lucida Sans"/>
                <a:cs typeface="Lucida Sans"/>
              </a:rPr>
              <a:t>5</a:t>
            </a:r>
            <a:r>
              <a:rPr sz="600" i="1" dirty="0">
                <a:latin typeface="맑은 고딕"/>
                <a:cs typeface="맑은 고딕"/>
              </a:rPr>
              <a:t>번</a:t>
            </a:r>
            <a:r>
              <a:rPr sz="600" i="1" spc="-10" dirty="0">
                <a:latin typeface="맑은 고딕"/>
                <a:cs typeface="맑은 고딕"/>
              </a:rPr>
              <a:t> </a:t>
            </a:r>
            <a:r>
              <a:rPr sz="600" i="1" spc="-20" dirty="0">
                <a:latin typeface="맑은 고딕"/>
                <a:cs typeface="맑은 고딕"/>
              </a:rPr>
              <a:t>테이블로</a:t>
            </a:r>
            <a:r>
              <a:rPr sz="600" i="1" spc="-10" dirty="0">
                <a:latin typeface="맑은 고딕"/>
                <a:cs typeface="맑은 고딕"/>
              </a:rPr>
              <a:t> 안내합니다</a:t>
            </a:r>
            <a:r>
              <a:rPr sz="600" i="1" spc="-10" dirty="0">
                <a:latin typeface="Lucida Sans"/>
                <a:cs typeface="Lucida Sans"/>
              </a:rPr>
              <a:t>!</a:t>
            </a:r>
            <a:endParaRPr sz="6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1-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50" dirty="0"/>
              <a:t> </a:t>
            </a:r>
            <a:r>
              <a:rPr sz="2000" spc="-290" dirty="0"/>
              <a:t>서빙로봇으로</a:t>
            </a:r>
            <a:r>
              <a:rPr sz="2000" spc="-150" dirty="0"/>
              <a:t> </a:t>
            </a:r>
            <a:r>
              <a:rPr sz="2000" spc="-290" dirty="0"/>
              <a:t>무엇을</a:t>
            </a:r>
            <a:r>
              <a:rPr sz="2000" spc="-150" dirty="0"/>
              <a:t> </a:t>
            </a:r>
            <a:r>
              <a:rPr sz="2000" spc="-280" dirty="0"/>
              <a:t>할</a:t>
            </a:r>
            <a:r>
              <a:rPr sz="2000" spc="-155" dirty="0"/>
              <a:t> </a:t>
            </a:r>
            <a:r>
              <a:rPr sz="2000" spc="-280" dirty="0"/>
              <a:t>수</a:t>
            </a:r>
            <a:r>
              <a:rPr sz="2000" spc="-140" dirty="0"/>
              <a:t> </a:t>
            </a:r>
            <a:r>
              <a:rPr sz="2000" spc="-90" dirty="0"/>
              <a:t>있나요?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07237" y="757275"/>
            <a:ext cx="5928360" cy="53149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서빙로봇은</a:t>
            </a:r>
            <a:r>
              <a:rPr sz="1100" b="0" spc="-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다양한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매장</a:t>
            </a:r>
            <a:r>
              <a:rPr sz="1100" b="0" spc="4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솔루션과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연동하여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사용할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하이오더(주문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솔루션)와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함께</a:t>
            </a:r>
            <a:r>
              <a:rPr sz="1100" b="0" spc="4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사용하면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</a:t>
            </a:r>
            <a:r>
              <a:rPr sz="1100" b="0" spc="4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업무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뿐</a:t>
            </a:r>
            <a:r>
              <a:rPr sz="1100" b="0" spc="4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아니라,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주문과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결제까지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무인으로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해결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가능합니다.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00050" y="1403349"/>
            <a:ext cx="8379459" cy="3251200"/>
            <a:chOff x="400050" y="1403349"/>
            <a:chExt cx="8379459" cy="32512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050" y="1403349"/>
              <a:ext cx="8378952" cy="32506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" y="3275075"/>
              <a:ext cx="2118360" cy="11231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9612" y="3301148"/>
              <a:ext cx="2016633" cy="10216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8544" y="3285743"/>
              <a:ext cx="1950720" cy="11186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54579" y="3312642"/>
              <a:ext cx="1848358" cy="10165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00545" y="2269997"/>
              <a:ext cx="1694179" cy="47637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07021" y="3081908"/>
              <a:ext cx="1695703" cy="3084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4819" y="1719071"/>
              <a:ext cx="6382511" cy="15438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1617" y="1745487"/>
              <a:ext cx="6279388" cy="144233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31950" y="1799564"/>
              <a:ext cx="5470563" cy="7652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0783" y="1799564"/>
              <a:ext cx="614895" cy="74170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44748" y="2205215"/>
              <a:ext cx="393204" cy="30836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31238" y="2172957"/>
              <a:ext cx="415163" cy="3196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9329" y="2132329"/>
              <a:ext cx="98971" cy="762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36234" y="2198014"/>
              <a:ext cx="540638" cy="29994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9381" y="2193873"/>
              <a:ext cx="407720" cy="29062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25467" y="2202344"/>
              <a:ext cx="415175" cy="32457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48097" y="2200643"/>
              <a:ext cx="393204" cy="30836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84680" y="2140584"/>
              <a:ext cx="354025" cy="37299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63564" y="2186292"/>
              <a:ext cx="460921" cy="33694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61233" y="2189467"/>
              <a:ext cx="393204" cy="30836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798318" y="2551302"/>
              <a:ext cx="3054350" cy="221615"/>
            </a:xfrm>
            <a:custGeom>
              <a:avLst/>
              <a:gdLst/>
              <a:ahLst/>
              <a:cxnLst/>
              <a:rect l="l" t="t" r="r" b="b"/>
              <a:pathLst>
                <a:path w="3054350" h="221614">
                  <a:moveTo>
                    <a:pt x="278638" y="59563"/>
                  </a:moveTo>
                  <a:lnTo>
                    <a:pt x="139319" y="0"/>
                  </a:lnTo>
                  <a:lnTo>
                    <a:pt x="0" y="59563"/>
                  </a:lnTo>
                  <a:lnTo>
                    <a:pt x="69723" y="59563"/>
                  </a:lnTo>
                  <a:lnTo>
                    <a:pt x="69723" y="221361"/>
                  </a:lnTo>
                  <a:lnTo>
                    <a:pt x="209042" y="221361"/>
                  </a:lnTo>
                  <a:lnTo>
                    <a:pt x="209042" y="59563"/>
                  </a:lnTo>
                  <a:lnTo>
                    <a:pt x="278638" y="59563"/>
                  </a:lnTo>
                  <a:close/>
                </a:path>
                <a:path w="3054350" h="221614">
                  <a:moveTo>
                    <a:pt x="982980" y="59563"/>
                  </a:moveTo>
                  <a:lnTo>
                    <a:pt x="843661" y="0"/>
                  </a:lnTo>
                  <a:lnTo>
                    <a:pt x="704342" y="59563"/>
                  </a:lnTo>
                  <a:lnTo>
                    <a:pt x="774065" y="59563"/>
                  </a:lnTo>
                  <a:lnTo>
                    <a:pt x="774065" y="221361"/>
                  </a:lnTo>
                  <a:lnTo>
                    <a:pt x="913257" y="221361"/>
                  </a:lnTo>
                  <a:lnTo>
                    <a:pt x="913257" y="59563"/>
                  </a:lnTo>
                  <a:lnTo>
                    <a:pt x="982980" y="59563"/>
                  </a:lnTo>
                  <a:close/>
                </a:path>
                <a:path w="3054350" h="221614">
                  <a:moveTo>
                    <a:pt x="2347849" y="59563"/>
                  </a:moveTo>
                  <a:lnTo>
                    <a:pt x="2208530" y="0"/>
                  </a:lnTo>
                  <a:lnTo>
                    <a:pt x="2069211" y="59563"/>
                  </a:lnTo>
                  <a:lnTo>
                    <a:pt x="2138934" y="59563"/>
                  </a:lnTo>
                  <a:lnTo>
                    <a:pt x="2138934" y="221361"/>
                  </a:lnTo>
                  <a:lnTo>
                    <a:pt x="2278253" y="221361"/>
                  </a:lnTo>
                  <a:lnTo>
                    <a:pt x="2278253" y="59563"/>
                  </a:lnTo>
                  <a:lnTo>
                    <a:pt x="2347849" y="59563"/>
                  </a:lnTo>
                  <a:close/>
                </a:path>
                <a:path w="3054350" h="221614">
                  <a:moveTo>
                    <a:pt x="3053842" y="59563"/>
                  </a:moveTo>
                  <a:lnTo>
                    <a:pt x="2914523" y="0"/>
                  </a:lnTo>
                  <a:lnTo>
                    <a:pt x="2775204" y="59563"/>
                  </a:lnTo>
                  <a:lnTo>
                    <a:pt x="2844927" y="59563"/>
                  </a:lnTo>
                  <a:lnTo>
                    <a:pt x="2844927" y="221361"/>
                  </a:lnTo>
                  <a:lnTo>
                    <a:pt x="2984119" y="221361"/>
                  </a:lnTo>
                  <a:lnTo>
                    <a:pt x="2984119" y="59563"/>
                  </a:lnTo>
                  <a:lnTo>
                    <a:pt x="3053842" y="59563"/>
                  </a:lnTo>
                  <a:close/>
                </a:path>
              </a:pathLst>
            </a:custGeom>
            <a:solidFill>
              <a:srgbClr val="AF11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30677" y="2636418"/>
              <a:ext cx="614083" cy="48600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630677" y="2636418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80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00C0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46501" y="2827908"/>
              <a:ext cx="177673" cy="10566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324225" y="2636418"/>
              <a:ext cx="614083" cy="48600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324225" y="2636418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79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00C0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40176" y="2827908"/>
              <a:ext cx="177546" cy="10566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708652" y="2636418"/>
              <a:ext cx="614083" cy="48600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708652" y="2636418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79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00C0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824476" y="2827908"/>
              <a:ext cx="177673" cy="10566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398642" y="2636418"/>
              <a:ext cx="614083" cy="48600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398642" y="2636418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79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00C0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490083" y="2827908"/>
              <a:ext cx="177673" cy="10566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004057" y="2667380"/>
              <a:ext cx="208280" cy="44195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679952" y="2671444"/>
              <a:ext cx="208279" cy="44195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87620" y="2665221"/>
              <a:ext cx="208279" cy="44196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783071" y="2657474"/>
              <a:ext cx="208279" cy="44196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465821" y="2758566"/>
              <a:ext cx="499872" cy="29718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397888" y="2545079"/>
              <a:ext cx="278765" cy="221615"/>
            </a:xfrm>
            <a:custGeom>
              <a:avLst/>
              <a:gdLst/>
              <a:ahLst/>
              <a:cxnLst/>
              <a:rect l="l" t="t" r="r" b="b"/>
              <a:pathLst>
                <a:path w="278764" h="221614">
                  <a:moveTo>
                    <a:pt x="139319" y="0"/>
                  </a:moveTo>
                  <a:lnTo>
                    <a:pt x="0" y="59562"/>
                  </a:lnTo>
                  <a:lnTo>
                    <a:pt x="69723" y="59562"/>
                  </a:lnTo>
                  <a:lnTo>
                    <a:pt x="69723" y="221361"/>
                  </a:lnTo>
                  <a:lnTo>
                    <a:pt x="209042" y="221361"/>
                  </a:lnTo>
                  <a:lnTo>
                    <a:pt x="209042" y="59562"/>
                  </a:lnTo>
                  <a:lnTo>
                    <a:pt x="278638" y="59562"/>
                  </a:lnTo>
                  <a:lnTo>
                    <a:pt x="13931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23848" y="2623845"/>
              <a:ext cx="626783" cy="49870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2094483" y="2545079"/>
              <a:ext cx="278765" cy="221615"/>
            </a:xfrm>
            <a:custGeom>
              <a:avLst/>
              <a:gdLst/>
              <a:ahLst/>
              <a:cxnLst/>
              <a:rect l="l" t="t" r="r" b="b"/>
              <a:pathLst>
                <a:path w="278764" h="221614">
                  <a:moveTo>
                    <a:pt x="139319" y="0"/>
                  </a:moveTo>
                  <a:lnTo>
                    <a:pt x="0" y="59562"/>
                  </a:lnTo>
                  <a:lnTo>
                    <a:pt x="69596" y="59562"/>
                  </a:lnTo>
                  <a:lnTo>
                    <a:pt x="69596" y="221361"/>
                  </a:lnTo>
                  <a:lnTo>
                    <a:pt x="208915" y="221361"/>
                  </a:lnTo>
                  <a:lnTo>
                    <a:pt x="208915" y="59562"/>
                  </a:lnTo>
                  <a:lnTo>
                    <a:pt x="278638" y="59562"/>
                  </a:lnTo>
                  <a:lnTo>
                    <a:pt x="13931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926716" y="2630195"/>
              <a:ext cx="614083" cy="486003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926716" y="2630195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80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023236" y="2828797"/>
              <a:ext cx="158496" cy="8521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184522" y="2549905"/>
              <a:ext cx="278765" cy="221615"/>
            </a:xfrm>
            <a:custGeom>
              <a:avLst/>
              <a:gdLst/>
              <a:ahLst/>
              <a:cxnLst/>
              <a:rect l="l" t="t" r="r" b="b"/>
              <a:pathLst>
                <a:path w="278764" h="221614">
                  <a:moveTo>
                    <a:pt x="139318" y="0"/>
                  </a:moveTo>
                  <a:lnTo>
                    <a:pt x="0" y="59563"/>
                  </a:lnTo>
                  <a:lnTo>
                    <a:pt x="69596" y="59563"/>
                  </a:lnTo>
                  <a:lnTo>
                    <a:pt x="69596" y="221361"/>
                  </a:lnTo>
                  <a:lnTo>
                    <a:pt x="208914" y="221361"/>
                  </a:lnTo>
                  <a:lnTo>
                    <a:pt x="208914" y="59563"/>
                  </a:lnTo>
                  <a:lnTo>
                    <a:pt x="278638" y="59563"/>
                  </a:lnTo>
                  <a:lnTo>
                    <a:pt x="13931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010405" y="2628671"/>
              <a:ext cx="626783" cy="49870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221857" y="3163745"/>
              <a:ext cx="136080" cy="12390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6221857" y="3163745"/>
              <a:ext cx="136525" cy="124460"/>
            </a:xfrm>
            <a:custGeom>
              <a:avLst/>
              <a:gdLst/>
              <a:ahLst/>
              <a:cxnLst/>
              <a:rect l="l" t="t" r="r" b="b"/>
              <a:pathLst>
                <a:path w="136525" h="124460">
                  <a:moveTo>
                    <a:pt x="0" y="123903"/>
                  </a:moveTo>
                  <a:lnTo>
                    <a:pt x="136080" y="123903"/>
                  </a:lnTo>
                  <a:lnTo>
                    <a:pt x="136080" y="0"/>
                  </a:lnTo>
                  <a:lnTo>
                    <a:pt x="0" y="0"/>
                  </a:lnTo>
                  <a:lnTo>
                    <a:pt x="0" y="123903"/>
                  </a:lnTo>
                  <a:close/>
                </a:path>
              </a:pathLst>
            </a:custGeom>
            <a:ln w="1269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832347" y="3158919"/>
              <a:ext cx="136080" cy="12390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832347" y="3158919"/>
              <a:ext cx="136525" cy="124460"/>
            </a:xfrm>
            <a:custGeom>
              <a:avLst/>
              <a:gdLst/>
              <a:ahLst/>
              <a:cxnLst/>
              <a:rect l="l" t="t" r="r" b="b"/>
              <a:pathLst>
                <a:path w="136525" h="124460">
                  <a:moveTo>
                    <a:pt x="0" y="123903"/>
                  </a:moveTo>
                  <a:lnTo>
                    <a:pt x="136080" y="123903"/>
                  </a:lnTo>
                  <a:lnTo>
                    <a:pt x="136080" y="0"/>
                  </a:lnTo>
                  <a:lnTo>
                    <a:pt x="0" y="0"/>
                  </a:lnTo>
                  <a:lnTo>
                    <a:pt x="0" y="123903"/>
                  </a:lnTo>
                  <a:close/>
                </a:path>
              </a:pathLst>
            </a:custGeom>
            <a:ln w="12699">
              <a:solidFill>
                <a:srgbClr val="2F69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491616" y="1745487"/>
            <a:ext cx="6279515" cy="1542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endParaRPr sz="750">
              <a:latin typeface="Times New Roman"/>
              <a:cs typeface="Times New Roman"/>
            </a:endParaRPr>
          </a:p>
          <a:p>
            <a:pPr marR="57150" algn="r">
              <a:lnSpc>
                <a:spcPct val="100000"/>
              </a:lnSpc>
              <a:tabLst>
                <a:tab pos="389255" algn="l"/>
              </a:tabLst>
            </a:pPr>
            <a:r>
              <a:rPr sz="750" b="0" spc="-25" dirty="0">
                <a:latin typeface="이사만루체 Light"/>
                <a:cs typeface="이사만루체 Light"/>
              </a:rPr>
              <a:t>로봇</a:t>
            </a:r>
            <a:r>
              <a:rPr sz="750" b="0" dirty="0">
                <a:latin typeface="이사만루체 Light"/>
                <a:cs typeface="이사만루체 Light"/>
              </a:rPr>
              <a:t>	</a:t>
            </a:r>
            <a:r>
              <a:rPr sz="750" b="0" spc="-20" dirty="0">
                <a:latin typeface="이사만루체 Light"/>
                <a:cs typeface="이사만루체 Light"/>
              </a:rPr>
              <a:t>하이오더</a:t>
            </a:r>
            <a:endParaRPr sz="750">
              <a:latin typeface="이사만루체 Light"/>
              <a:cs typeface="이사만루체 Light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809332" y="1901951"/>
            <a:ext cx="7817484" cy="2621280"/>
            <a:chOff x="809332" y="1901951"/>
            <a:chExt cx="7817484" cy="2621280"/>
          </a:xfrm>
        </p:grpSpPr>
        <p:pic>
          <p:nvPicPr>
            <p:cNvPr id="58" name="object 5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903338" y="3803268"/>
              <a:ext cx="1723009" cy="30891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465821" y="3440048"/>
              <a:ext cx="499872" cy="29718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922769" y="1901951"/>
              <a:ext cx="1624076" cy="22796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09332" y="4385538"/>
              <a:ext cx="1374432" cy="11852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185921" y="4393755"/>
              <a:ext cx="1159002" cy="11692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132958" y="4404588"/>
              <a:ext cx="1366139" cy="11818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294758" y="2895193"/>
              <a:ext cx="336664" cy="208559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498092" y="2893923"/>
              <a:ext cx="336664" cy="208559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979162" y="3310838"/>
              <a:ext cx="1674494" cy="103736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203323" y="2905835"/>
              <a:ext cx="317296" cy="1913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500" y="2379"/>
            <a:ext cx="5143500" cy="51435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238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6115" y="643254"/>
            <a:ext cx="10128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75" dirty="0">
                <a:solidFill>
                  <a:srgbClr val="404040"/>
                </a:solidFill>
              </a:rPr>
              <a:t>Ⅱ.</a:t>
            </a:r>
            <a:r>
              <a:rPr spc="-145" dirty="0">
                <a:solidFill>
                  <a:srgbClr val="404040"/>
                </a:solidFill>
              </a:rPr>
              <a:t> </a:t>
            </a:r>
            <a:r>
              <a:rPr spc="-170" dirty="0">
                <a:solidFill>
                  <a:srgbClr val="404040"/>
                </a:solidFill>
              </a:rPr>
              <a:t>WHY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0915" y="1302511"/>
            <a:ext cx="211518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27329" algn="l"/>
              </a:tabLst>
            </a:pP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왜</a:t>
            </a:r>
            <a:r>
              <a:rPr sz="1200" b="0" spc="1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서빙로봇이</a:t>
            </a:r>
            <a:r>
              <a:rPr sz="1200" b="0" spc="-1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필요한가요?</a:t>
            </a:r>
            <a:endParaRPr sz="1200">
              <a:latin typeface="페이퍼로지 5 Medium"/>
              <a:cs typeface="페이퍼로지 5 Medium"/>
            </a:endParaRPr>
          </a:p>
          <a:p>
            <a:pPr marL="227329" indent="-214629">
              <a:lnSpc>
                <a:spcPct val="100000"/>
              </a:lnSpc>
              <a:spcBef>
                <a:spcPts val="1440"/>
              </a:spcBef>
              <a:buFont typeface="Wingdings"/>
              <a:buChar char=""/>
              <a:tabLst>
                <a:tab pos="227329" algn="l"/>
              </a:tabLst>
            </a:pPr>
            <a:r>
              <a:rPr sz="1200" b="0" spc="-16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KT</a:t>
            </a:r>
            <a:r>
              <a:rPr sz="1200" b="0" spc="6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서빙로봇이어야만</a:t>
            </a:r>
            <a:r>
              <a:rPr sz="1200" b="0" spc="-3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하는</a:t>
            </a:r>
            <a:r>
              <a:rPr sz="1200" b="0" spc="3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2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이유</a:t>
            </a:r>
            <a:endParaRPr sz="1200">
              <a:latin typeface="페이퍼로지 5 Medium"/>
              <a:cs typeface="페이퍼로지 5 Medium"/>
            </a:endParaRPr>
          </a:p>
          <a:p>
            <a:pPr marL="227329" indent="-214629">
              <a:lnSpc>
                <a:spcPct val="100000"/>
              </a:lnSpc>
              <a:spcBef>
                <a:spcPts val="1440"/>
              </a:spcBef>
              <a:buFont typeface="Wingdings"/>
              <a:buChar char=""/>
              <a:tabLst>
                <a:tab pos="227329" algn="l"/>
              </a:tabLst>
            </a:pPr>
            <a:r>
              <a:rPr sz="1200" b="0" spc="-15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KT</a:t>
            </a:r>
            <a:r>
              <a:rPr sz="1200" b="0" spc="7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</a:t>
            </a:r>
            <a:r>
              <a:rPr sz="1200" b="0" spc="-1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Reference</a:t>
            </a:r>
            <a:endParaRPr sz="120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1</a:t>
            </a:r>
            <a:r>
              <a:rPr sz="2100" spc="-240" baseline="11904" dirty="0"/>
              <a:t> </a:t>
            </a:r>
            <a:r>
              <a:rPr sz="2000" spc="-280" dirty="0"/>
              <a:t>왜</a:t>
            </a:r>
            <a:r>
              <a:rPr sz="2000" spc="-145" dirty="0"/>
              <a:t> </a:t>
            </a:r>
            <a:r>
              <a:rPr sz="2000" spc="-290" dirty="0"/>
              <a:t>서빙로봇이</a:t>
            </a:r>
            <a:r>
              <a:rPr sz="2000" spc="-160" dirty="0"/>
              <a:t> </a:t>
            </a:r>
            <a:r>
              <a:rPr sz="2000" spc="-175" dirty="0"/>
              <a:t>필요한가요?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393700" y="1221993"/>
            <a:ext cx="8340725" cy="3382010"/>
            <a:chOff x="393700" y="1221993"/>
            <a:chExt cx="8340725" cy="3382010"/>
          </a:xfrm>
        </p:grpSpPr>
        <p:sp>
          <p:nvSpPr>
            <p:cNvPr id="4" name="object 4"/>
            <p:cNvSpPr/>
            <p:nvPr/>
          </p:nvSpPr>
          <p:spPr>
            <a:xfrm>
              <a:off x="400050" y="1228343"/>
              <a:ext cx="8328025" cy="3369310"/>
            </a:xfrm>
            <a:custGeom>
              <a:avLst/>
              <a:gdLst/>
              <a:ahLst/>
              <a:cxnLst/>
              <a:rect l="l" t="t" r="r" b="b"/>
              <a:pathLst>
                <a:path w="8328025" h="3369310">
                  <a:moveTo>
                    <a:pt x="8159877" y="0"/>
                  </a:moveTo>
                  <a:lnTo>
                    <a:pt x="167944" y="0"/>
                  </a:lnTo>
                  <a:lnTo>
                    <a:pt x="123300" y="5998"/>
                  </a:lnTo>
                  <a:lnTo>
                    <a:pt x="83182" y="22925"/>
                  </a:lnTo>
                  <a:lnTo>
                    <a:pt x="49191" y="49180"/>
                  </a:lnTo>
                  <a:lnTo>
                    <a:pt x="22930" y="83161"/>
                  </a:lnTo>
                  <a:lnTo>
                    <a:pt x="5999" y="123266"/>
                  </a:lnTo>
                  <a:lnTo>
                    <a:pt x="0" y="167893"/>
                  </a:lnTo>
                  <a:lnTo>
                    <a:pt x="0" y="3201111"/>
                  </a:lnTo>
                  <a:lnTo>
                    <a:pt x="5999" y="3245755"/>
                  </a:lnTo>
                  <a:lnTo>
                    <a:pt x="22930" y="3285873"/>
                  </a:lnTo>
                  <a:lnTo>
                    <a:pt x="49191" y="3319864"/>
                  </a:lnTo>
                  <a:lnTo>
                    <a:pt x="83182" y="3346125"/>
                  </a:lnTo>
                  <a:lnTo>
                    <a:pt x="123300" y="3363056"/>
                  </a:lnTo>
                  <a:lnTo>
                    <a:pt x="167944" y="3369055"/>
                  </a:lnTo>
                  <a:lnTo>
                    <a:pt x="8159877" y="3369055"/>
                  </a:lnTo>
                  <a:lnTo>
                    <a:pt x="8204504" y="3363056"/>
                  </a:lnTo>
                  <a:lnTo>
                    <a:pt x="8244609" y="3346125"/>
                  </a:lnTo>
                  <a:lnTo>
                    <a:pt x="8278590" y="3319864"/>
                  </a:lnTo>
                  <a:lnTo>
                    <a:pt x="8304845" y="3285873"/>
                  </a:lnTo>
                  <a:lnTo>
                    <a:pt x="8321772" y="3245755"/>
                  </a:lnTo>
                  <a:lnTo>
                    <a:pt x="8327771" y="3201111"/>
                  </a:lnTo>
                  <a:lnTo>
                    <a:pt x="8327771" y="167893"/>
                  </a:lnTo>
                  <a:lnTo>
                    <a:pt x="8321772" y="123266"/>
                  </a:lnTo>
                  <a:lnTo>
                    <a:pt x="8304845" y="83161"/>
                  </a:lnTo>
                  <a:lnTo>
                    <a:pt x="8278590" y="49180"/>
                  </a:lnTo>
                  <a:lnTo>
                    <a:pt x="8244609" y="22925"/>
                  </a:lnTo>
                  <a:lnTo>
                    <a:pt x="8204504" y="5998"/>
                  </a:lnTo>
                  <a:lnTo>
                    <a:pt x="81598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0050" y="1228343"/>
              <a:ext cx="8328025" cy="3369310"/>
            </a:xfrm>
            <a:custGeom>
              <a:avLst/>
              <a:gdLst/>
              <a:ahLst/>
              <a:cxnLst/>
              <a:rect l="l" t="t" r="r" b="b"/>
              <a:pathLst>
                <a:path w="8328025" h="3369310">
                  <a:moveTo>
                    <a:pt x="0" y="167893"/>
                  </a:moveTo>
                  <a:lnTo>
                    <a:pt x="5999" y="123266"/>
                  </a:lnTo>
                  <a:lnTo>
                    <a:pt x="22930" y="83161"/>
                  </a:lnTo>
                  <a:lnTo>
                    <a:pt x="49191" y="49180"/>
                  </a:lnTo>
                  <a:lnTo>
                    <a:pt x="83182" y="22925"/>
                  </a:lnTo>
                  <a:lnTo>
                    <a:pt x="123300" y="5998"/>
                  </a:lnTo>
                  <a:lnTo>
                    <a:pt x="167944" y="0"/>
                  </a:lnTo>
                  <a:lnTo>
                    <a:pt x="8159877" y="0"/>
                  </a:lnTo>
                  <a:lnTo>
                    <a:pt x="8204504" y="5998"/>
                  </a:lnTo>
                  <a:lnTo>
                    <a:pt x="8244609" y="22925"/>
                  </a:lnTo>
                  <a:lnTo>
                    <a:pt x="8278590" y="49180"/>
                  </a:lnTo>
                  <a:lnTo>
                    <a:pt x="8304845" y="83161"/>
                  </a:lnTo>
                  <a:lnTo>
                    <a:pt x="8321772" y="123266"/>
                  </a:lnTo>
                  <a:lnTo>
                    <a:pt x="8327771" y="167893"/>
                  </a:lnTo>
                  <a:lnTo>
                    <a:pt x="8327771" y="3201111"/>
                  </a:lnTo>
                  <a:lnTo>
                    <a:pt x="8321772" y="3245755"/>
                  </a:lnTo>
                  <a:lnTo>
                    <a:pt x="8304845" y="3285873"/>
                  </a:lnTo>
                  <a:lnTo>
                    <a:pt x="8278590" y="3319864"/>
                  </a:lnTo>
                  <a:lnTo>
                    <a:pt x="8244609" y="3346125"/>
                  </a:lnTo>
                  <a:lnTo>
                    <a:pt x="8204504" y="3363056"/>
                  </a:lnTo>
                  <a:lnTo>
                    <a:pt x="8159877" y="3369055"/>
                  </a:lnTo>
                  <a:lnTo>
                    <a:pt x="167944" y="3369055"/>
                  </a:lnTo>
                  <a:lnTo>
                    <a:pt x="123300" y="3363056"/>
                  </a:lnTo>
                  <a:lnTo>
                    <a:pt x="83182" y="3346125"/>
                  </a:lnTo>
                  <a:lnTo>
                    <a:pt x="49191" y="3319864"/>
                  </a:lnTo>
                  <a:lnTo>
                    <a:pt x="22930" y="3285873"/>
                  </a:lnTo>
                  <a:lnTo>
                    <a:pt x="5999" y="3245755"/>
                  </a:lnTo>
                  <a:lnTo>
                    <a:pt x="0" y="3201111"/>
                  </a:lnTo>
                  <a:lnTo>
                    <a:pt x="0" y="167893"/>
                  </a:lnTo>
                  <a:close/>
                </a:path>
              </a:pathLst>
            </a:custGeom>
            <a:ln w="1269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46912" y="857249"/>
            <a:ext cx="6478270" cy="632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3355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로봇은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힘든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업무를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견디는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직원들에게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최고의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복지입니다!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사용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시,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평소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업무량의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36%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절감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효과가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  <a:p>
            <a:pPr>
              <a:lnSpc>
                <a:spcPct val="100000"/>
              </a:lnSpc>
              <a:spcBef>
                <a:spcPts val="505"/>
              </a:spcBef>
            </a:pPr>
            <a:endParaRPr sz="1100">
              <a:latin typeface="페이퍼로지 5 Medium"/>
              <a:cs typeface="페이퍼로지 5 Medium"/>
            </a:endParaRPr>
          </a:p>
          <a:p>
            <a:pPr marL="165100" indent="-152400">
              <a:lnSpc>
                <a:spcPct val="100000"/>
              </a:lnSpc>
              <a:buChar char="■"/>
              <a:tabLst>
                <a:tab pos="165100" algn="l"/>
              </a:tabLst>
            </a:pPr>
            <a:r>
              <a:rPr sz="1050" b="0" dirty="0">
                <a:latin typeface="페이퍼로지 5 Medium"/>
                <a:cs typeface="페이퍼로지 5 Medium"/>
              </a:rPr>
              <a:t>하루</a:t>
            </a:r>
            <a:r>
              <a:rPr sz="1050" b="0" spc="2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일할</a:t>
            </a:r>
            <a:r>
              <a:rPr sz="1050" b="0" spc="2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때</a:t>
            </a:r>
            <a:r>
              <a:rPr sz="1050" b="0" spc="2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직원은</a:t>
            </a:r>
            <a:r>
              <a:rPr sz="1050" b="0" spc="2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총</a:t>
            </a:r>
            <a:r>
              <a:rPr sz="1050" b="0" spc="2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몇</a:t>
            </a:r>
            <a:r>
              <a:rPr sz="1050" b="0" spc="2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걸음이나</a:t>
            </a:r>
            <a:r>
              <a:rPr sz="1050" b="0" spc="2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걸어야</a:t>
            </a:r>
            <a:r>
              <a:rPr sz="1050" b="0" spc="25" dirty="0">
                <a:latin typeface="페이퍼로지 5 Medium"/>
                <a:cs typeface="페이퍼로지 5 Medium"/>
              </a:rPr>
              <a:t> </a:t>
            </a:r>
            <a:r>
              <a:rPr sz="1050" b="0" spc="-25" dirty="0">
                <a:latin typeface="페이퍼로지 5 Medium"/>
                <a:cs typeface="페이퍼로지 5 Medium"/>
              </a:rPr>
              <a:t>할까?</a:t>
            </a:r>
            <a:endParaRPr sz="1050">
              <a:latin typeface="페이퍼로지 5 Medium"/>
              <a:cs typeface="페이퍼로지 5 Medium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17105" y="1566354"/>
          <a:ext cx="7272655" cy="608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2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3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33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40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구분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45" dirty="0">
                          <a:latin typeface="이사만루체 Light"/>
                          <a:cs typeface="이사만루체 Light"/>
                        </a:rPr>
                        <a:t>직원</a:t>
                      </a:r>
                      <a:r>
                        <a:rPr sz="700" b="0" spc="1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274955" marR="266700" indent="8826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00" b="0" spc="-45" dirty="0">
                          <a:latin typeface="이사만루체 Light"/>
                          <a:cs typeface="이사만루체 Light"/>
                        </a:rPr>
                        <a:t>주방에서</a:t>
                      </a:r>
                      <a:r>
                        <a:rPr sz="700" b="0" spc="-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5" dirty="0">
                          <a:latin typeface="이사만루체 Light"/>
                          <a:cs typeface="이사만루체 Light"/>
                        </a:rPr>
                        <a:t>가장</a:t>
                      </a:r>
                      <a:r>
                        <a:rPr sz="700" b="0" spc="1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먼</a:t>
                      </a:r>
                      <a:r>
                        <a:rPr sz="700" b="0" spc="50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테이블</a:t>
                      </a:r>
                      <a:r>
                        <a:rPr sz="700" b="0" spc="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까지의</a:t>
                      </a:r>
                      <a:r>
                        <a:rPr sz="700" b="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45" dirty="0">
                          <a:latin typeface="이사만루체 Light"/>
                          <a:cs typeface="이사만루체 Light"/>
                        </a:rPr>
                        <a:t>걸음</a:t>
                      </a:r>
                      <a:r>
                        <a:rPr sz="700" b="0" spc="2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3302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dirty="0">
                          <a:latin typeface="이사만루체 Light"/>
                          <a:cs typeface="이사만루체 Light"/>
                        </a:rPr>
                        <a:t>총</a:t>
                      </a:r>
                      <a:r>
                        <a:rPr sz="700" b="0" spc="-1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테이블</a:t>
                      </a:r>
                      <a:r>
                        <a:rPr sz="700" b="0" spc="-1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45" dirty="0">
                          <a:latin typeface="이사만루체 Light"/>
                          <a:cs typeface="이사만루체 Light"/>
                        </a:rPr>
                        <a:t>하루</a:t>
                      </a:r>
                      <a:r>
                        <a:rPr sz="700" b="0" spc="1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테이블</a:t>
                      </a:r>
                      <a:r>
                        <a:rPr sz="700" b="0" spc="-1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45" dirty="0">
                          <a:latin typeface="이사만루체 Light"/>
                          <a:cs typeface="이사만루체 Light"/>
                        </a:rPr>
                        <a:t>회전</a:t>
                      </a:r>
                      <a:r>
                        <a:rPr sz="700" b="0" spc="2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dirty="0">
                          <a:latin typeface="이사만루체 Light"/>
                          <a:cs typeface="이사만루체 Light"/>
                        </a:rPr>
                        <a:t>한</a:t>
                      </a:r>
                      <a:r>
                        <a:rPr sz="700" b="0" spc="-2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5" dirty="0">
                          <a:latin typeface="이사만루체 Light"/>
                          <a:cs typeface="이사만루체 Light"/>
                        </a:rPr>
                        <a:t>테이블</a:t>
                      </a:r>
                      <a:r>
                        <a:rPr sz="700" b="0" spc="-1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dirty="0">
                          <a:latin typeface="이사만루체 Light"/>
                          <a:cs typeface="이사만루체 Light"/>
                        </a:rPr>
                        <a:t>당 </a:t>
                      </a:r>
                      <a:r>
                        <a:rPr sz="700" b="0" spc="-45" dirty="0">
                          <a:latin typeface="이사만루체 Light"/>
                          <a:cs typeface="이사만루체 Light"/>
                        </a:rPr>
                        <a:t>서빙</a:t>
                      </a:r>
                      <a:r>
                        <a:rPr sz="700" b="0" spc="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횟수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합계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1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60" dirty="0">
                          <a:latin typeface="이사만루체 Light"/>
                          <a:cs typeface="이사만루체 Light"/>
                        </a:rPr>
                        <a:t>시뮬레이션</a:t>
                      </a:r>
                      <a:r>
                        <a:rPr sz="700" b="0" spc="4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가정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2명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0" dirty="0">
                          <a:latin typeface="이사만루체 Light"/>
                          <a:cs typeface="이사만루체 Light"/>
                        </a:rPr>
                        <a:t>20걸음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20개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4회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7회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700" b="0" spc="-10" dirty="0">
                          <a:latin typeface="이사만루체 Light"/>
                          <a:cs typeface="이사만루체 Light"/>
                        </a:rPr>
                        <a:t>28,000보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700" b="0" spc="-10" dirty="0">
                          <a:latin typeface="이사만루체 Light"/>
                          <a:cs typeface="이사만루체 Light"/>
                        </a:rPr>
                        <a:t>(14,000보/인)*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33655" marB="0">
                    <a:lnL w="3175">
                      <a:solidFill>
                        <a:srgbClr val="031B4A"/>
                      </a:solidFill>
                      <a:prstDash val="dot"/>
                    </a:lnL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7040118" y="2167254"/>
            <a:ext cx="1638300" cy="227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15" algn="r">
              <a:lnSpc>
                <a:spcPts val="800"/>
              </a:lnSpc>
              <a:spcBef>
                <a:spcPts val="95"/>
              </a:spcBef>
            </a:pPr>
            <a:r>
              <a:rPr sz="700" b="0" spc="254" dirty="0">
                <a:latin typeface="Pretendard ExtraLight"/>
                <a:cs typeface="Pretendard ExtraLight"/>
              </a:rPr>
              <a:t>※</a:t>
            </a:r>
            <a:r>
              <a:rPr sz="700" b="0" spc="35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모든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값은</a:t>
            </a:r>
            <a:r>
              <a:rPr sz="700" b="0" spc="30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가정과</a:t>
            </a:r>
            <a:r>
              <a:rPr sz="700" b="0" spc="30" dirty="0">
                <a:latin typeface="Pretendard ExtraLight"/>
                <a:cs typeface="Pretendard ExtraLight"/>
              </a:rPr>
              <a:t> </a:t>
            </a:r>
            <a:r>
              <a:rPr sz="700" b="0" spc="-20" dirty="0">
                <a:latin typeface="Pretendard ExtraLight"/>
                <a:cs typeface="Pretendard ExtraLight"/>
              </a:rPr>
              <a:t>추정치임.</a:t>
            </a:r>
            <a:endParaRPr sz="700">
              <a:latin typeface="Pretendard ExtraLight"/>
              <a:cs typeface="Pretendard ExtraLight"/>
            </a:endParaRPr>
          </a:p>
          <a:p>
            <a:pPr marR="5080" algn="r">
              <a:lnSpc>
                <a:spcPts val="800"/>
              </a:lnSpc>
            </a:pPr>
            <a:r>
              <a:rPr sz="700" b="0" spc="254" dirty="0">
                <a:latin typeface="Pretendard ExtraLight"/>
                <a:cs typeface="Pretendard ExtraLight"/>
              </a:rPr>
              <a:t>※</a:t>
            </a:r>
            <a:r>
              <a:rPr sz="700" b="0" spc="25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‘테이블</a:t>
            </a:r>
            <a:r>
              <a:rPr sz="700" b="0" spc="15" dirty="0">
                <a:latin typeface="Pretendard ExtraLight"/>
                <a:cs typeface="Pretendard ExtraLight"/>
              </a:rPr>
              <a:t> </a:t>
            </a:r>
            <a:r>
              <a:rPr sz="700" b="0" spc="-25" dirty="0">
                <a:latin typeface="Pretendard ExtraLight"/>
                <a:cs typeface="Pretendard ExtraLight"/>
              </a:rPr>
              <a:t>수*거리*왕복*회전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수*</a:t>
            </a:r>
            <a:r>
              <a:rPr sz="700" b="0" spc="30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서빙</a:t>
            </a:r>
            <a:r>
              <a:rPr sz="700" b="0" spc="15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수’의</a:t>
            </a:r>
            <a:r>
              <a:rPr sz="700" b="0" spc="15" dirty="0">
                <a:latin typeface="Pretendard ExtraLight"/>
                <a:cs typeface="Pretendard ExtraLight"/>
              </a:rPr>
              <a:t> </a:t>
            </a:r>
            <a:r>
              <a:rPr sz="700" b="0" spc="-50" dirty="0">
                <a:latin typeface="Pretendard ExtraLight"/>
                <a:cs typeface="Pretendard ExtraLight"/>
              </a:rPr>
              <a:t>합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912" y="2581147"/>
            <a:ext cx="28276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5"/>
              </a:spcBef>
              <a:buChar char="■"/>
              <a:tabLst>
                <a:tab pos="165100" algn="l"/>
              </a:tabLst>
            </a:pPr>
            <a:r>
              <a:rPr sz="1050" b="0" dirty="0">
                <a:latin typeface="페이퍼로지 5 Medium"/>
                <a:cs typeface="페이퍼로지 5 Medium"/>
              </a:rPr>
              <a:t>한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번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손님이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올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떄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직원은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몇</a:t>
            </a:r>
            <a:r>
              <a:rPr sz="1050" b="0" spc="4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번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서빙을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해야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spc="-25" dirty="0">
                <a:latin typeface="페이퍼로지 5 Medium"/>
                <a:cs typeface="페이퍼로지 5 Medium"/>
              </a:rPr>
              <a:t>할까?</a:t>
            </a:r>
            <a:endParaRPr sz="1050">
              <a:latin typeface="페이퍼로지 5 Medium"/>
              <a:cs typeface="페이퍼로지 5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848611" y="2901670"/>
            <a:ext cx="2315210" cy="431800"/>
            <a:chOff x="1848611" y="2901670"/>
            <a:chExt cx="2315210" cy="43180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8611" y="2901670"/>
              <a:ext cx="722401" cy="4313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8527" y="2987039"/>
              <a:ext cx="539534" cy="28803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75408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4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45663" y="2901670"/>
              <a:ext cx="720826" cy="4313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7479" y="2987039"/>
              <a:ext cx="615708" cy="28803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671317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41191" y="2901670"/>
              <a:ext cx="722401" cy="43131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1107" y="2987039"/>
              <a:ext cx="539534" cy="28803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467353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598926" y="3016122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주문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접수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236720" y="2901670"/>
            <a:ext cx="722630" cy="431800"/>
            <a:chOff x="4236720" y="2901670"/>
            <a:chExt cx="722630" cy="43180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6720" y="2901670"/>
              <a:ext cx="722401" cy="43131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6636" y="2987039"/>
              <a:ext cx="539534" cy="28803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263390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394961" y="3016122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반찬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세팅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033771" y="2901670"/>
            <a:ext cx="721360" cy="431800"/>
            <a:chOff x="5033771" y="2901670"/>
            <a:chExt cx="721360" cy="431800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3771" y="2901670"/>
              <a:ext cx="720826" cy="43131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687" y="2987039"/>
              <a:ext cx="539534" cy="28803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059425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191125" y="3016122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메인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서빙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829300" y="2901670"/>
            <a:ext cx="722630" cy="431800"/>
            <a:chOff x="5829300" y="2901670"/>
            <a:chExt cx="722630" cy="431800"/>
          </a:xfrm>
        </p:grpSpPr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9300" y="2901670"/>
              <a:ext cx="722401" cy="43131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19215" y="2933661"/>
              <a:ext cx="539534" cy="39475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855461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987288" y="2962782"/>
            <a:ext cx="356235" cy="239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리필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서빙</a:t>
            </a:r>
            <a:endParaRPr sz="700">
              <a:latin typeface="페이퍼로지 5 Medium"/>
              <a:cs typeface="페이퍼로지 5 Medium"/>
            </a:endParaRPr>
          </a:p>
          <a:p>
            <a:pPr marL="1270" algn="ctr">
              <a:lnSpc>
                <a:spcPct val="100000"/>
              </a:lnSpc>
            </a:pPr>
            <a:r>
              <a:rPr sz="700" i="1" spc="-25" dirty="0">
                <a:latin typeface="페이퍼로지 5 Medium"/>
                <a:cs typeface="페이퍼로지 5 Medium"/>
              </a:rPr>
              <a:t>+a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624828" y="2901670"/>
            <a:ext cx="722630" cy="431800"/>
            <a:chOff x="6624828" y="2901670"/>
            <a:chExt cx="722630" cy="431800"/>
          </a:xfrm>
        </p:grpSpPr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4828" y="2901670"/>
              <a:ext cx="722401" cy="43131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11696" y="2987039"/>
              <a:ext cx="545579" cy="28803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651498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651497" y="2928505"/>
            <a:ext cx="620395" cy="32956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40970">
              <a:lnSpc>
                <a:spcPct val="100000"/>
              </a:lnSpc>
              <a:spcBef>
                <a:spcPts val="785"/>
              </a:spcBef>
            </a:pPr>
            <a:r>
              <a:rPr sz="700" b="0" spc="-10" dirty="0">
                <a:latin typeface="페이퍼로지 5 Medium"/>
                <a:cs typeface="페이퍼로지 5 Medium"/>
              </a:rPr>
              <a:t>퇴식/소독</a:t>
            </a:r>
            <a:endParaRPr sz="700">
              <a:latin typeface="페이퍼로지 5 Medium"/>
              <a:cs typeface="페이퍼로지 5 Medium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13003" y="2876524"/>
            <a:ext cx="725170" cy="3911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평상 시</a:t>
            </a:r>
            <a:r>
              <a:rPr sz="800" b="0" spc="30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이동</a:t>
            </a:r>
            <a:r>
              <a:rPr sz="800" b="0" spc="30" dirty="0">
                <a:latin typeface="페이퍼로지 5 Medium"/>
                <a:cs typeface="페이퍼로지 5 Medium"/>
              </a:rPr>
              <a:t> </a:t>
            </a:r>
            <a:r>
              <a:rPr sz="800" b="0" spc="-25" dirty="0">
                <a:latin typeface="페이퍼로지 5 Medium"/>
                <a:cs typeface="페이퍼로지 5 Medium"/>
              </a:rPr>
              <a:t>횟수</a:t>
            </a:r>
            <a:endParaRPr sz="800">
              <a:latin typeface="페이퍼로지 5 Medium"/>
              <a:cs typeface="페이퍼로지 5 Medium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:</a:t>
            </a:r>
            <a:r>
              <a:rPr sz="800" b="0" spc="20" dirty="0">
                <a:latin typeface="페이퍼로지 5 Medium"/>
                <a:cs typeface="페이퍼로지 5 Medium"/>
              </a:rPr>
              <a:t> </a:t>
            </a:r>
            <a:r>
              <a:rPr sz="8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최소</a:t>
            </a:r>
            <a:r>
              <a:rPr sz="800" b="0" u="sng" spc="3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800" b="0" u="sng" spc="-25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7회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921764" y="2811779"/>
            <a:ext cx="4842510" cy="191770"/>
            <a:chOff x="1921764" y="2811779"/>
            <a:chExt cx="4842510" cy="191770"/>
          </a:xfrm>
        </p:grpSpPr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21764" y="2819399"/>
              <a:ext cx="90639" cy="18059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933321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51308" y="0"/>
                  </a:moveTo>
                  <a:lnTo>
                    <a:pt x="42418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143" y="29210"/>
                  </a:lnTo>
                  <a:lnTo>
                    <a:pt x="4572" y="29210"/>
                  </a:lnTo>
                  <a:lnTo>
                    <a:pt x="32258" y="22733"/>
                  </a:lnTo>
                  <a:lnTo>
                    <a:pt x="32258" y="143383"/>
                  </a:lnTo>
                  <a:lnTo>
                    <a:pt x="51181" y="143383"/>
                  </a:lnTo>
                  <a:lnTo>
                    <a:pt x="52705" y="141731"/>
                  </a:lnTo>
                  <a:lnTo>
                    <a:pt x="52705" y="1778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33321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42418" y="0"/>
                  </a:moveTo>
                  <a:lnTo>
                    <a:pt x="48514" y="0"/>
                  </a:lnTo>
                  <a:lnTo>
                    <a:pt x="51308" y="0"/>
                  </a:lnTo>
                  <a:lnTo>
                    <a:pt x="52705" y="1778"/>
                  </a:lnTo>
                  <a:lnTo>
                    <a:pt x="52705" y="5080"/>
                  </a:lnTo>
                  <a:lnTo>
                    <a:pt x="52705" y="138303"/>
                  </a:lnTo>
                  <a:lnTo>
                    <a:pt x="52705" y="141731"/>
                  </a:lnTo>
                  <a:lnTo>
                    <a:pt x="51181" y="143383"/>
                  </a:lnTo>
                  <a:lnTo>
                    <a:pt x="48133" y="143383"/>
                  </a:lnTo>
                  <a:lnTo>
                    <a:pt x="32258" y="143383"/>
                  </a:lnTo>
                  <a:lnTo>
                    <a:pt x="32258" y="22733"/>
                  </a:lnTo>
                  <a:lnTo>
                    <a:pt x="4953" y="29083"/>
                  </a:lnTo>
                  <a:lnTo>
                    <a:pt x="4572" y="29210"/>
                  </a:lnTo>
                  <a:lnTo>
                    <a:pt x="3937" y="29210"/>
                  </a:lnTo>
                  <a:lnTo>
                    <a:pt x="3302" y="29210"/>
                  </a:lnTo>
                  <a:lnTo>
                    <a:pt x="1143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418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32532" y="2819399"/>
              <a:ext cx="89154" cy="18059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743073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51307" y="0"/>
                  </a:moveTo>
                  <a:lnTo>
                    <a:pt x="42418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143" y="29210"/>
                  </a:lnTo>
                  <a:lnTo>
                    <a:pt x="3937" y="29210"/>
                  </a:lnTo>
                  <a:lnTo>
                    <a:pt x="32257" y="22733"/>
                  </a:lnTo>
                  <a:lnTo>
                    <a:pt x="32257" y="143383"/>
                  </a:lnTo>
                  <a:lnTo>
                    <a:pt x="51181" y="143383"/>
                  </a:lnTo>
                  <a:lnTo>
                    <a:pt x="52704" y="141731"/>
                  </a:lnTo>
                  <a:lnTo>
                    <a:pt x="52704" y="1778"/>
                  </a:lnTo>
                  <a:lnTo>
                    <a:pt x="513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743073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42418" y="0"/>
                  </a:moveTo>
                  <a:lnTo>
                    <a:pt x="48513" y="0"/>
                  </a:lnTo>
                  <a:lnTo>
                    <a:pt x="51307" y="0"/>
                  </a:lnTo>
                  <a:lnTo>
                    <a:pt x="52704" y="1778"/>
                  </a:lnTo>
                  <a:lnTo>
                    <a:pt x="52704" y="5080"/>
                  </a:lnTo>
                  <a:lnTo>
                    <a:pt x="52704" y="138303"/>
                  </a:lnTo>
                  <a:lnTo>
                    <a:pt x="52704" y="141731"/>
                  </a:lnTo>
                  <a:lnTo>
                    <a:pt x="51181" y="143383"/>
                  </a:lnTo>
                  <a:lnTo>
                    <a:pt x="48006" y="143383"/>
                  </a:lnTo>
                  <a:lnTo>
                    <a:pt x="32257" y="143383"/>
                  </a:lnTo>
                  <a:lnTo>
                    <a:pt x="32257" y="22733"/>
                  </a:lnTo>
                  <a:lnTo>
                    <a:pt x="4825" y="29083"/>
                  </a:lnTo>
                  <a:lnTo>
                    <a:pt x="4444" y="29210"/>
                  </a:lnTo>
                  <a:lnTo>
                    <a:pt x="3937" y="29210"/>
                  </a:lnTo>
                  <a:lnTo>
                    <a:pt x="3301" y="29210"/>
                  </a:lnTo>
                  <a:lnTo>
                    <a:pt x="1143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418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28060" y="2811779"/>
              <a:ext cx="90639" cy="180594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539617" y="2822574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308" y="0"/>
                  </a:moveTo>
                  <a:lnTo>
                    <a:pt x="42418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143" y="29210"/>
                  </a:lnTo>
                  <a:lnTo>
                    <a:pt x="3937" y="29210"/>
                  </a:lnTo>
                  <a:lnTo>
                    <a:pt x="32258" y="22733"/>
                  </a:lnTo>
                  <a:lnTo>
                    <a:pt x="32258" y="143383"/>
                  </a:lnTo>
                  <a:lnTo>
                    <a:pt x="51181" y="143383"/>
                  </a:lnTo>
                  <a:lnTo>
                    <a:pt x="52705" y="141732"/>
                  </a:lnTo>
                  <a:lnTo>
                    <a:pt x="52705" y="1778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39617" y="2822574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418" y="0"/>
                  </a:moveTo>
                  <a:lnTo>
                    <a:pt x="48387" y="0"/>
                  </a:lnTo>
                  <a:lnTo>
                    <a:pt x="51308" y="0"/>
                  </a:lnTo>
                  <a:lnTo>
                    <a:pt x="52705" y="1778"/>
                  </a:lnTo>
                  <a:lnTo>
                    <a:pt x="52705" y="5080"/>
                  </a:lnTo>
                  <a:lnTo>
                    <a:pt x="52705" y="138303"/>
                  </a:lnTo>
                  <a:lnTo>
                    <a:pt x="52705" y="141732"/>
                  </a:lnTo>
                  <a:lnTo>
                    <a:pt x="51181" y="143383"/>
                  </a:lnTo>
                  <a:lnTo>
                    <a:pt x="48006" y="143383"/>
                  </a:lnTo>
                  <a:lnTo>
                    <a:pt x="32258" y="143383"/>
                  </a:lnTo>
                  <a:lnTo>
                    <a:pt x="32258" y="22733"/>
                  </a:lnTo>
                  <a:lnTo>
                    <a:pt x="4825" y="29083"/>
                  </a:lnTo>
                  <a:lnTo>
                    <a:pt x="4445" y="29210"/>
                  </a:lnTo>
                  <a:lnTo>
                    <a:pt x="3937" y="29210"/>
                  </a:lnTo>
                  <a:lnTo>
                    <a:pt x="3302" y="29210"/>
                  </a:lnTo>
                  <a:lnTo>
                    <a:pt x="1143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418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09872" y="2811779"/>
              <a:ext cx="89153" cy="180594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320667" y="2822574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308" y="0"/>
                  </a:moveTo>
                  <a:lnTo>
                    <a:pt x="42418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016" y="29210"/>
                  </a:lnTo>
                  <a:lnTo>
                    <a:pt x="3937" y="29210"/>
                  </a:lnTo>
                  <a:lnTo>
                    <a:pt x="32258" y="22733"/>
                  </a:lnTo>
                  <a:lnTo>
                    <a:pt x="32258" y="143383"/>
                  </a:lnTo>
                  <a:lnTo>
                    <a:pt x="51181" y="143383"/>
                  </a:lnTo>
                  <a:lnTo>
                    <a:pt x="52705" y="141732"/>
                  </a:lnTo>
                  <a:lnTo>
                    <a:pt x="52705" y="1778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20667" y="2822574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418" y="0"/>
                  </a:moveTo>
                  <a:lnTo>
                    <a:pt x="48387" y="0"/>
                  </a:lnTo>
                  <a:lnTo>
                    <a:pt x="51308" y="0"/>
                  </a:lnTo>
                  <a:lnTo>
                    <a:pt x="52705" y="1778"/>
                  </a:lnTo>
                  <a:lnTo>
                    <a:pt x="52705" y="5080"/>
                  </a:lnTo>
                  <a:lnTo>
                    <a:pt x="52705" y="138303"/>
                  </a:lnTo>
                  <a:lnTo>
                    <a:pt x="52705" y="141732"/>
                  </a:lnTo>
                  <a:lnTo>
                    <a:pt x="51181" y="143383"/>
                  </a:lnTo>
                  <a:lnTo>
                    <a:pt x="48006" y="143383"/>
                  </a:lnTo>
                  <a:lnTo>
                    <a:pt x="32258" y="143383"/>
                  </a:lnTo>
                  <a:lnTo>
                    <a:pt x="32258" y="22733"/>
                  </a:lnTo>
                  <a:lnTo>
                    <a:pt x="4825" y="29083"/>
                  </a:lnTo>
                  <a:lnTo>
                    <a:pt x="4445" y="29210"/>
                  </a:lnTo>
                  <a:lnTo>
                    <a:pt x="3937" y="29210"/>
                  </a:lnTo>
                  <a:lnTo>
                    <a:pt x="3175" y="29210"/>
                  </a:lnTo>
                  <a:lnTo>
                    <a:pt x="1016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418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90160" y="2811779"/>
              <a:ext cx="90639" cy="180594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5101717" y="2823082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308" y="0"/>
                  </a:moveTo>
                  <a:lnTo>
                    <a:pt x="42291" y="0"/>
                  </a:lnTo>
                  <a:lnTo>
                    <a:pt x="0" y="13462"/>
                  </a:lnTo>
                  <a:lnTo>
                    <a:pt x="0" y="27812"/>
                  </a:lnTo>
                  <a:lnTo>
                    <a:pt x="1016" y="29082"/>
                  </a:lnTo>
                  <a:lnTo>
                    <a:pt x="3937" y="29082"/>
                  </a:lnTo>
                  <a:lnTo>
                    <a:pt x="32258" y="22606"/>
                  </a:lnTo>
                  <a:lnTo>
                    <a:pt x="32258" y="143256"/>
                  </a:lnTo>
                  <a:lnTo>
                    <a:pt x="51181" y="143256"/>
                  </a:lnTo>
                  <a:lnTo>
                    <a:pt x="52705" y="141605"/>
                  </a:lnTo>
                  <a:lnTo>
                    <a:pt x="52705" y="1650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101717" y="2823082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291" y="0"/>
                  </a:moveTo>
                  <a:lnTo>
                    <a:pt x="48387" y="0"/>
                  </a:lnTo>
                  <a:lnTo>
                    <a:pt x="51308" y="0"/>
                  </a:lnTo>
                  <a:lnTo>
                    <a:pt x="52705" y="1650"/>
                  </a:lnTo>
                  <a:lnTo>
                    <a:pt x="52705" y="4952"/>
                  </a:lnTo>
                  <a:lnTo>
                    <a:pt x="52705" y="138175"/>
                  </a:lnTo>
                  <a:lnTo>
                    <a:pt x="52705" y="141605"/>
                  </a:lnTo>
                  <a:lnTo>
                    <a:pt x="51181" y="143256"/>
                  </a:lnTo>
                  <a:lnTo>
                    <a:pt x="48006" y="143256"/>
                  </a:lnTo>
                  <a:lnTo>
                    <a:pt x="32258" y="143256"/>
                  </a:lnTo>
                  <a:lnTo>
                    <a:pt x="32258" y="22606"/>
                  </a:lnTo>
                  <a:lnTo>
                    <a:pt x="4825" y="28956"/>
                  </a:lnTo>
                  <a:lnTo>
                    <a:pt x="4445" y="29082"/>
                  </a:lnTo>
                  <a:lnTo>
                    <a:pt x="3937" y="29082"/>
                  </a:lnTo>
                  <a:lnTo>
                    <a:pt x="3175" y="29082"/>
                  </a:lnTo>
                  <a:lnTo>
                    <a:pt x="1016" y="29082"/>
                  </a:lnTo>
                  <a:lnTo>
                    <a:pt x="0" y="27812"/>
                  </a:lnTo>
                  <a:lnTo>
                    <a:pt x="0" y="25018"/>
                  </a:lnTo>
                  <a:lnTo>
                    <a:pt x="0" y="13462"/>
                  </a:lnTo>
                  <a:lnTo>
                    <a:pt x="42291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90260" y="2819399"/>
              <a:ext cx="89153" cy="180594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900673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180" y="0"/>
                  </a:moveTo>
                  <a:lnTo>
                    <a:pt x="42290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015" y="29210"/>
                  </a:lnTo>
                  <a:lnTo>
                    <a:pt x="4445" y="29210"/>
                  </a:lnTo>
                  <a:lnTo>
                    <a:pt x="32130" y="22733"/>
                  </a:lnTo>
                  <a:lnTo>
                    <a:pt x="32130" y="143383"/>
                  </a:lnTo>
                  <a:lnTo>
                    <a:pt x="51053" y="143383"/>
                  </a:lnTo>
                  <a:lnTo>
                    <a:pt x="52704" y="141731"/>
                  </a:lnTo>
                  <a:lnTo>
                    <a:pt x="52704" y="1778"/>
                  </a:lnTo>
                  <a:lnTo>
                    <a:pt x="511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900673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290" y="0"/>
                  </a:moveTo>
                  <a:lnTo>
                    <a:pt x="48387" y="0"/>
                  </a:lnTo>
                  <a:lnTo>
                    <a:pt x="51180" y="0"/>
                  </a:lnTo>
                  <a:lnTo>
                    <a:pt x="52704" y="1778"/>
                  </a:lnTo>
                  <a:lnTo>
                    <a:pt x="52704" y="5080"/>
                  </a:lnTo>
                  <a:lnTo>
                    <a:pt x="52704" y="138303"/>
                  </a:lnTo>
                  <a:lnTo>
                    <a:pt x="52704" y="141731"/>
                  </a:lnTo>
                  <a:lnTo>
                    <a:pt x="51053" y="143383"/>
                  </a:lnTo>
                  <a:lnTo>
                    <a:pt x="48005" y="143383"/>
                  </a:lnTo>
                  <a:lnTo>
                    <a:pt x="32130" y="143383"/>
                  </a:lnTo>
                  <a:lnTo>
                    <a:pt x="32130" y="22733"/>
                  </a:lnTo>
                  <a:lnTo>
                    <a:pt x="4825" y="29083"/>
                  </a:lnTo>
                  <a:lnTo>
                    <a:pt x="4445" y="29210"/>
                  </a:lnTo>
                  <a:lnTo>
                    <a:pt x="3810" y="29210"/>
                  </a:lnTo>
                  <a:lnTo>
                    <a:pt x="3175" y="29210"/>
                  </a:lnTo>
                  <a:lnTo>
                    <a:pt x="1015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290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73596" y="2822447"/>
              <a:ext cx="90639" cy="18059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6685279" y="2833496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180" y="0"/>
                  </a:moveTo>
                  <a:lnTo>
                    <a:pt x="42291" y="0"/>
                  </a:lnTo>
                  <a:lnTo>
                    <a:pt x="0" y="13588"/>
                  </a:lnTo>
                  <a:lnTo>
                    <a:pt x="0" y="27812"/>
                  </a:lnTo>
                  <a:lnTo>
                    <a:pt x="1016" y="29210"/>
                  </a:lnTo>
                  <a:lnTo>
                    <a:pt x="3810" y="29210"/>
                  </a:lnTo>
                  <a:lnTo>
                    <a:pt x="32130" y="22732"/>
                  </a:lnTo>
                  <a:lnTo>
                    <a:pt x="32130" y="143382"/>
                  </a:lnTo>
                  <a:lnTo>
                    <a:pt x="51053" y="143382"/>
                  </a:lnTo>
                  <a:lnTo>
                    <a:pt x="52704" y="141605"/>
                  </a:lnTo>
                  <a:lnTo>
                    <a:pt x="52704" y="1650"/>
                  </a:lnTo>
                  <a:lnTo>
                    <a:pt x="511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685279" y="2833496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291" y="0"/>
                  </a:moveTo>
                  <a:lnTo>
                    <a:pt x="48387" y="0"/>
                  </a:lnTo>
                  <a:lnTo>
                    <a:pt x="51180" y="0"/>
                  </a:lnTo>
                  <a:lnTo>
                    <a:pt x="52704" y="1650"/>
                  </a:lnTo>
                  <a:lnTo>
                    <a:pt x="52704" y="5080"/>
                  </a:lnTo>
                  <a:lnTo>
                    <a:pt x="52704" y="138302"/>
                  </a:lnTo>
                  <a:lnTo>
                    <a:pt x="52704" y="141605"/>
                  </a:lnTo>
                  <a:lnTo>
                    <a:pt x="51053" y="143382"/>
                  </a:lnTo>
                  <a:lnTo>
                    <a:pt x="48005" y="143382"/>
                  </a:lnTo>
                  <a:lnTo>
                    <a:pt x="32130" y="143382"/>
                  </a:lnTo>
                  <a:lnTo>
                    <a:pt x="32130" y="22732"/>
                  </a:lnTo>
                  <a:lnTo>
                    <a:pt x="4825" y="28956"/>
                  </a:lnTo>
                  <a:lnTo>
                    <a:pt x="4445" y="29082"/>
                  </a:lnTo>
                  <a:lnTo>
                    <a:pt x="3810" y="29210"/>
                  </a:lnTo>
                  <a:lnTo>
                    <a:pt x="3175" y="29210"/>
                  </a:lnTo>
                  <a:lnTo>
                    <a:pt x="1016" y="29210"/>
                  </a:lnTo>
                  <a:lnTo>
                    <a:pt x="0" y="27812"/>
                  </a:lnTo>
                  <a:lnTo>
                    <a:pt x="0" y="25145"/>
                  </a:lnTo>
                  <a:lnTo>
                    <a:pt x="0" y="13588"/>
                  </a:lnTo>
                  <a:lnTo>
                    <a:pt x="4229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7489063" y="2876524"/>
            <a:ext cx="839469" cy="3911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평상</a:t>
            </a:r>
            <a:r>
              <a:rPr sz="800" b="0" spc="10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시</a:t>
            </a:r>
            <a:r>
              <a:rPr sz="800" b="0" spc="30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필요</a:t>
            </a:r>
            <a:r>
              <a:rPr sz="800" b="0" spc="25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힘의</a:t>
            </a:r>
            <a:r>
              <a:rPr sz="800" b="0" spc="15" dirty="0">
                <a:latin typeface="페이퍼로지 5 Medium"/>
                <a:cs typeface="페이퍼로지 5 Medium"/>
              </a:rPr>
              <a:t> </a:t>
            </a:r>
            <a:r>
              <a:rPr sz="800" b="0" spc="-60" dirty="0">
                <a:latin typeface="페이퍼로지 5 Medium"/>
                <a:cs typeface="페이퍼로지 5 Medium"/>
              </a:rPr>
              <a:t>양</a:t>
            </a:r>
            <a:endParaRPr sz="800">
              <a:latin typeface="페이퍼로지 5 Medium"/>
              <a:cs typeface="페이퍼로지 5 Medium"/>
            </a:endParaRPr>
          </a:p>
          <a:p>
            <a:pPr marL="1270" algn="ctr">
              <a:lnSpc>
                <a:spcPct val="100000"/>
              </a:lnSpc>
              <a:spcBef>
                <a:spcPts val="480"/>
              </a:spcBef>
            </a:pPr>
            <a:r>
              <a:rPr sz="8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:</a:t>
            </a:r>
            <a:r>
              <a:rPr sz="800" b="0" u="sng" spc="25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800" b="0" u="sng" spc="-5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7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8106156" y="2726423"/>
            <a:ext cx="504190" cy="403225"/>
            <a:chOff x="8106156" y="2726423"/>
            <a:chExt cx="504190" cy="403225"/>
          </a:xfrm>
        </p:grpSpPr>
        <p:pic>
          <p:nvPicPr>
            <p:cNvPr id="66" name="object 6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06156" y="2726423"/>
              <a:ext cx="503694" cy="40311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8241538" y="2822574"/>
              <a:ext cx="255270" cy="169545"/>
            </a:xfrm>
            <a:custGeom>
              <a:avLst/>
              <a:gdLst/>
              <a:ahLst/>
              <a:cxnLst/>
              <a:rect l="l" t="t" r="r" b="b"/>
              <a:pathLst>
                <a:path w="255270" h="169544">
                  <a:moveTo>
                    <a:pt x="11048" y="0"/>
                  </a:moveTo>
                  <a:lnTo>
                    <a:pt x="8635" y="5969"/>
                  </a:lnTo>
                  <a:lnTo>
                    <a:pt x="8000" y="7366"/>
                  </a:lnTo>
                  <a:lnTo>
                    <a:pt x="8254" y="8382"/>
                  </a:lnTo>
                  <a:lnTo>
                    <a:pt x="10286" y="9017"/>
                  </a:lnTo>
                  <a:lnTo>
                    <a:pt x="25907" y="11684"/>
                  </a:lnTo>
                  <a:lnTo>
                    <a:pt x="0" y="74549"/>
                  </a:lnTo>
                  <a:lnTo>
                    <a:pt x="8458" y="78105"/>
                  </a:lnTo>
                  <a:lnTo>
                    <a:pt x="9778" y="78613"/>
                  </a:lnTo>
                  <a:lnTo>
                    <a:pt x="10921" y="78105"/>
                  </a:lnTo>
                  <a:lnTo>
                    <a:pt x="11683" y="76327"/>
                  </a:lnTo>
                  <a:lnTo>
                    <a:pt x="40385" y="6858"/>
                  </a:lnTo>
                  <a:lnTo>
                    <a:pt x="41147" y="5080"/>
                  </a:lnTo>
                  <a:lnTo>
                    <a:pt x="40766" y="3937"/>
                  </a:lnTo>
                  <a:lnTo>
                    <a:pt x="39242" y="3302"/>
                  </a:lnTo>
                  <a:lnTo>
                    <a:pt x="36067" y="2032"/>
                  </a:lnTo>
                  <a:lnTo>
                    <a:pt x="11048" y="0"/>
                  </a:lnTo>
                  <a:close/>
                </a:path>
                <a:path w="255270" h="169544">
                  <a:moveTo>
                    <a:pt x="225932" y="124460"/>
                  </a:moveTo>
                  <a:lnTo>
                    <a:pt x="220852" y="124460"/>
                  </a:lnTo>
                  <a:lnTo>
                    <a:pt x="216168" y="126873"/>
                  </a:lnTo>
                  <a:lnTo>
                    <a:pt x="211850" y="129159"/>
                  </a:lnTo>
                  <a:lnTo>
                    <a:pt x="211985" y="129159"/>
                  </a:lnTo>
                  <a:lnTo>
                    <a:pt x="208533" y="133350"/>
                  </a:lnTo>
                  <a:lnTo>
                    <a:pt x="205993" y="139573"/>
                  </a:lnTo>
                  <a:lnTo>
                    <a:pt x="203326" y="145796"/>
                  </a:lnTo>
                  <a:lnTo>
                    <a:pt x="203232" y="146812"/>
                  </a:lnTo>
                  <a:lnTo>
                    <a:pt x="203149" y="147701"/>
                  </a:lnTo>
                  <a:lnTo>
                    <a:pt x="203031" y="148971"/>
                  </a:lnTo>
                  <a:lnTo>
                    <a:pt x="202984" y="149479"/>
                  </a:lnTo>
                  <a:lnTo>
                    <a:pt x="202860" y="151384"/>
                  </a:lnTo>
                  <a:lnTo>
                    <a:pt x="204342" y="155956"/>
                  </a:lnTo>
                  <a:lnTo>
                    <a:pt x="205866" y="160782"/>
                  </a:lnTo>
                  <a:lnTo>
                    <a:pt x="209549" y="164465"/>
                  </a:lnTo>
                  <a:lnTo>
                    <a:pt x="209740" y="164465"/>
                  </a:lnTo>
                  <a:lnTo>
                    <a:pt x="215137" y="166624"/>
                  </a:lnTo>
                  <a:lnTo>
                    <a:pt x="220852" y="169037"/>
                  </a:lnTo>
                  <a:lnTo>
                    <a:pt x="225932" y="169037"/>
                  </a:lnTo>
                  <a:lnTo>
                    <a:pt x="234568" y="164465"/>
                  </a:lnTo>
                  <a:lnTo>
                    <a:pt x="237079" y="161417"/>
                  </a:lnTo>
                  <a:lnTo>
                    <a:pt x="224027" y="161417"/>
                  </a:lnTo>
                  <a:lnTo>
                    <a:pt x="212470" y="156591"/>
                  </a:lnTo>
                  <a:lnTo>
                    <a:pt x="211327" y="151384"/>
                  </a:lnTo>
                  <a:lnTo>
                    <a:pt x="214756" y="143256"/>
                  </a:lnTo>
                  <a:lnTo>
                    <a:pt x="218058" y="135001"/>
                  </a:lnTo>
                  <a:lnTo>
                    <a:pt x="222757" y="132080"/>
                  </a:lnTo>
                  <a:lnTo>
                    <a:pt x="240283" y="132080"/>
                  </a:lnTo>
                  <a:lnTo>
                    <a:pt x="237362" y="129159"/>
                  </a:lnTo>
                  <a:lnTo>
                    <a:pt x="231647" y="126873"/>
                  </a:lnTo>
                  <a:lnTo>
                    <a:pt x="225932" y="124460"/>
                  </a:lnTo>
                  <a:close/>
                </a:path>
                <a:path w="255270" h="169544">
                  <a:moveTo>
                    <a:pt x="240283" y="132080"/>
                  </a:moveTo>
                  <a:lnTo>
                    <a:pt x="222757" y="132080"/>
                  </a:lnTo>
                  <a:lnTo>
                    <a:pt x="228472" y="134366"/>
                  </a:lnTo>
                  <a:lnTo>
                    <a:pt x="234187" y="136779"/>
                  </a:lnTo>
                  <a:lnTo>
                    <a:pt x="234786" y="139573"/>
                  </a:lnTo>
                  <a:lnTo>
                    <a:pt x="235278" y="142240"/>
                  </a:lnTo>
                  <a:lnTo>
                    <a:pt x="231901" y="150368"/>
                  </a:lnTo>
                  <a:lnTo>
                    <a:pt x="228600" y="158496"/>
                  </a:lnTo>
                  <a:lnTo>
                    <a:pt x="224027" y="161417"/>
                  </a:lnTo>
                  <a:lnTo>
                    <a:pt x="237079" y="161417"/>
                  </a:lnTo>
                  <a:lnTo>
                    <a:pt x="238125" y="160147"/>
                  </a:lnTo>
                  <a:lnTo>
                    <a:pt x="240664" y="153924"/>
                  </a:lnTo>
                  <a:lnTo>
                    <a:pt x="243331" y="147701"/>
                  </a:lnTo>
                  <a:lnTo>
                    <a:pt x="243745" y="143256"/>
                  </a:lnTo>
                  <a:lnTo>
                    <a:pt x="243839" y="142240"/>
                  </a:lnTo>
                  <a:lnTo>
                    <a:pt x="242442" y="137414"/>
                  </a:lnTo>
                  <a:lnTo>
                    <a:pt x="240918" y="132715"/>
                  </a:lnTo>
                  <a:lnTo>
                    <a:pt x="240283" y="132080"/>
                  </a:lnTo>
                  <a:close/>
                </a:path>
                <a:path w="255270" h="169544">
                  <a:moveTo>
                    <a:pt x="244855" y="86106"/>
                  </a:moveTo>
                  <a:lnTo>
                    <a:pt x="242506" y="86106"/>
                  </a:lnTo>
                  <a:lnTo>
                    <a:pt x="242061" y="86233"/>
                  </a:lnTo>
                  <a:lnTo>
                    <a:pt x="241045" y="86741"/>
                  </a:lnTo>
                  <a:lnTo>
                    <a:pt x="239775" y="87630"/>
                  </a:lnTo>
                  <a:lnTo>
                    <a:pt x="161035" y="146812"/>
                  </a:lnTo>
                  <a:lnTo>
                    <a:pt x="167512" y="149479"/>
                  </a:lnTo>
                  <a:lnTo>
                    <a:pt x="169468" y="150368"/>
                  </a:lnTo>
                  <a:lnTo>
                    <a:pt x="171450" y="150368"/>
                  </a:lnTo>
                  <a:lnTo>
                    <a:pt x="172719" y="149733"/>
                  </a:lnTo>
                  <a:lnTo>
                    <a:pt x="173862" y="148971"/>
                  </a:lnTo>
                  <a:lnTo>
                    <a:pt x="246118" y="94589"/>
                  </a:lnTo>
                  <a:lnTo>
                    <a:pt x="249554" y="91948"/>
                  </a:lnTo>
                  <a:lnTo>
                    <a:pt x="252475" y="90551"/>
                  </a:lnTo>
                  <a:lnTo>
                    <a:pt x="254888" y="90170"/>
                  </a:lnTo>
                  <a:lnTo>
                    <a:pt x="244855" y="86106"/>
                  </a:lnTo>
                  <a:close/>
                </a:path>
                <a:path w="255270" h="169544">
                  <a:moveTo>
                    <a:pt x="139826" y="43942"/>
                  </a:moveTo>
                  <a:lnTo>
                    <a:pt x="107441" y="75311"/>
                  </a:lnTo>
                  <a:lnTo>
                    <a:pt x="102025" y="92710"/>
                  </a:lnTo>
                  <a:lnTo>
                    <a:pt x="101949" y="93011"/>
                  </a:lnTo>
                  <a:lnTo>
                    <a:pt x="101584" y="96266"/>
                  </a:lnTo>
                  <a:lnTo>
                    <a:pt x="101600" y="106807"/>
                  </a:lnTo>
                  <a:lnTo>
                    <a:pt x="103099" y="114681"/>
                  </a:lnTo>
                  <a:lnTo>
                    <a:pt x="103123" y="114808"/>
                  </a:lnTo>
                  <a:lnTo>
                    <a:pt x="108203" y="120523"/>
                  </a:lnTo>
                  <a:lnTo>
                    <a:pt x="125602" y="127762"/>
                  </a:lnTo>
                  <a:lnTo>
                    <a:pt x="133222" y="127254"/>
                  </a:lnTo>
                  <a:lnTo>
                    <a:pt x="139826" y="122682"/>
                  </a:lnTo>
                  <a:lnTo>
                    <a:pt x="144736" y="118465"/>
                  </a:lnTo>
                  <a:lnTo>
                    <a:pt x="145936" y="116967"/>
                  </a:lnTo>
                  <a:lnTo>
                    <a:pt x="126110" y="116967"/>
                  </a:lnTo>
                  <a:lnTo>
                    <a:pt x="120776" y="114681"/>
                  </a:lnTo>
                  <a:lnTo>
                    <a:pt x="115442" y="112522"/>
                  </a:lnTo>
                  <a:lnTo>
                    <a:pt x="112775" y="108712"/>
                  </a:lnTo>
                  <a:lnTo>
                    <a:pt x="112646" y="106807"/>
                  </a:lnTo>
                  <a:lnTo>
                    <a:pt x="112541" y="105269"/>
                  </a:lnTo>
                  <a:lnTo>
                    <a:pt x="112446" y="103886"/>
                  </a:lnTo>
                  <a:lnTo>
                    <a:pt x="112335" y="101854"/>
                  </a:lnTo>
                  <a:lnTo>
                    <a:pt x="112259" y="100203"/>
                  </a:lnTo>
                  <a:lnTo>
                    <a:pt x="112140" y="97663"/>
                  </a:lnTo>
                  <a:lnTo>
                    <a:pt x="113796" y="90932"/>
                  </a:lnTo>
                  <a:lnTo>
                    <a:pt x="113889" y="90551"/>
                  </a:lnTo>
                  <a:lnTo>
                    <a:pt x="114014" y="90043"/>
                  </a:lnTo>
                  <a:lnTo>
                    <a:pt x="118184" y="79883"/>
                  </a:lnTo>
                  <a:lnTo>
                    <a:pt x="122427" y="69723"/>
                  </a:lnTo>
                  <a:lnTo>
                    <a:pt x="126501" y="63057"/>
                  </a:lnTo>
                  <a:lnTo>
                    <a:pt x="126618" y="62865"/>
                  </a:lnTo>
                  <a:lnTo>
                    <a:pt x="130682" y="59182"/>
                  </a:lnTo>
                  <a:lnTo>
                    <a:pt x="134746" y="55372"/>
                  </a:lnTo>
                  <a:lnTo>
                    <a:pt x="138956" y="54689"/>
                  </a:lnTo>
                  <a:lnTo>
                    <a:pt x="160344" y="54689"/>
                  </a:lnTo>
                  <a:lnTo>
                    <a:pt x="157225" y="51181"/>
                  </a:lnTo>
                  <a:lnTo>
                    <a:pt x="148589" y="47498"/>
                  </a:lnTo>
                  <a:lnTo>
                    <a:pt x="139826" y="43942"/>
                  </a:lnTo>
                  <a:close/>
                </a:path>
                <a:path w="255270" h="169544">
                  <a:moveTo>
                    <a:pt x="160344" y="54689"/>
                  </a:moveTo>
                  <a:lnTo>
                    <a:pt x="139626" y="54689"/>
                  </a:lnTo>
                  <a:lnTo>
                    <a:pt x="144652" y="56896"/>
                  </a:lnTo>
                  <a:lnTo>
                    <a:pt x="149986" y="59055"/>
                  </a:lnTo>
                  <a:lnTo>
                    <a:pt x="152780" y="62865"/>
                  </a:lnTo>
                  <a:lnTo>
                    <a:pt x="152868" y="64770"/>
                  </a:lnTo>
                  <a:lnTo>
                    <a:pt x="152967" y="66929"/>
                  </a:lnTo>
                  <a:lnTo>
                    <a:pt x="153072" y="69215"/>
                  </a:lnTo>
                  <a:lnTo>
                    <a:pt x="138937" y="108712"/>
                  </a:lnTo>
                  <a:lnTo>
                    <a:pt x="126110" y="116967"/>
                  </a:lnTo>
                  <a:lnTo>
                    <a:pt x="145936" y="116967"/>
                  </a:lnTo>
                  <a:lnTo>
                    <a:pt x="163528" y="78565"/>
                  </a:lnTo>
                  <a:lnTo>
                    <a:pt x="164196" y="72390"/>
                  </a:lnTo>
                  <a:lnTo>
                    <a:pt x="164076" y="67945"/>
                  </a:lnTo>
                  <a:lnTo>
                    <a:pt x="163997" y="66929"/>
                  </a:lnTo>
                  <a:lnTo>
                    <a:pt x="163928" y="66040"/>
                  </a:lnTo>
                  <a:lnTo>
                    <a:pt x="163829" y="64770"/>
                  </a:lnTo>
                  <a:lnTo>
                    <a:pt x="162305" y="56896"/>
                  </a:lnTo>
                  <a:lnTo>
                    <a:pt x="160344" y="54689"/>
                  </a:lnTo>
                  <a:close/>
                </a:path>
                <a:path w="255270" h="169544">
                  <a:moveTo>
                    <a:pt x="193166" y="66929"/>
                  </a:moveTo>
                  <a:lnTo>
                    <a:pt x="187980" y="66929"/>
                  </a:lnTo>
                  <a:lnTo>
                    <a:pt x="183768" y="69215"/>
                  </a:lnTo>
                  <a:lnTo>
                    <a:pt x="179211" y="71628"/>
                  </a:lnTo>
                  <a:lnTo>
                    <a:pt x="179343" y="71628"/>
                  </a:lnTo>
                  <a:lnTo>
                    <a:pt x="175894" y="75692"/>
                  </a:lnTo>
                  <a:lnTo>
                    <a:pt x="173568" y="81393"/>
                  </a:lnTo>
                  <a:lnTo>
                    <a:pt x="170814" y="88265"/>
                  </a:lnTo>
                  <a:lnTo>
                    <a:pt x="170608" y="90043"/>
                  </a:lnTo>
                  <a:lnTo>
                    <a:pt x="170504" y="90932"/>
                  </a:lnTo>
                  <a:lnTo>
                    <a:pt x="170386" y="91948"/>
                  </a:lnTo>
                  <a:lnTo>
                    <a:pt x="170298" y="92710"/>
                  </a:lnTo>
                  <a:lnTo>
                    <a:pt x="170179" y="93726"/>
                  </a:lnTo>
                  <a:lnTo>
                    <a:pt x="171703" y="98425"/>
                  </a:lnTo>
                  <a:lnTo>
                    <a:pt x="173100" y="103124"/>
                  </a:lnTo>
                  <a:lnTo>
                    <a:pt x="176783" y="106680"/>
                  </a:lnTo>
                  <a:lnTo>
                    <a:pt x="188213" y="111506"/>
                  </a:lnTo>
                  <a:lnTo>
                    <a:pt x="193293" y="111506"/>
                  </a:lnTo>
                  <a:lnTo>
                    <a:pt x="197611" y="109220"/>
                  </a:lnTo>
                  <a:lnTo>
                    <a:pt x="201929" y="106807"/>
                  </a:lnTo>
                  <a:lnTo>
                    <a:pt x="204335" y="103886"/>
                  </a:lnTo>
                  <a:lnTo>
                    <a:pt x="191388" y="103886"/>
                  </a:lnTo>
                  <a:lnTo>
                    <a:pt x="179831" y="99060"/>
                  </a:lnTo>
                  <a:lnTo>
                    <a:pt x="178688" y="93726"/>
                  </a:lnTo>
                  <a:lnTo>
                    <a:pt x="182258" y="84836"/>
                  </a:lnTo>
                  <a:lnTo>
                    <a:pt x="185419" y="77343"/>
                  </a:lnTo>
                  <a:lnTo>
                    <a:pt x="189991" y="74422"/>
                  </a:lnTo>
                  <a:lnTo>
                    <a:pt x="207517" y="74422"/>
                  </a:lnTo>
                  <a:lnTo>
                    <a:pt x="204723" y="71628"/>
                  </a:lnTo>
                  <a:lnTo>
                    <a:pt x="198881" y="69215"/>
                  </a:lnTo>
                  <a:lnTo>
                    <a:pt x="193166" y="66929"/>
                  </a:lnTo>
                  <a:close/>
                </a:path>
                <a:path w="255270" h="169544">
                  <a:moveTo>
                    <a:pt x="82041" y="20066"/>
                  </a:moveTo>
                  <a:lnTo>
                    <a:pt x="49900" y="51181"/>
                  </a:lnTo>
                  <a:lnTo>
                    <a:pt x="43740" y="73787"/>
                  </a:lnTo>
                  <a:lnTo>
                    <a:pt x="43822" y="81393"/>
                  </a:lnTo>
                  <a:lnTo>
                    <a:pt x="43941" y="82931"/>
                  </a:lnTo>
                  <a:lnTo>
                    <a:pt x="45183" y="90043"/>
                  </a:lnTo>
                  <a:lnTo>
                    <a:pt x="45272" y="90551"/>
                  </a:lnTo>
                  <a:lnTo>
                    <a:pt x="45338" y="90932"/>
                  </a:lnTo>
                  <a:lnTo>
                    <a:pt x="50545" y="96647"/>
                  </a:lnTo>
                  <a:lnTo>
                    <a:pt x="59181" y="100203"/>
                  </a:lnTo>
                  <a:lnTo>
                    <a:pt x="67817" y="103886"/>
                  </a:lnTo>
                  <a:lnTo>
                    <a:pt x="75437" y="103378"/>
                  </a:lnTo>
                  <a:lnTo>
                    <a:pt x="82168" y="98806"/>
                  </a:lnTo>
                  <a:lnTo>
                    <a:pt x="87022" y="94589"/>
                  </a:lnTo>
                  <a:lnTo>
                    <a:pt x="88284" y="93011"/>
                  </a:lnTo>
                  <a:lnTo>
                    <a:pt x="68443" y="93011"/>
                  </a:lnTo>
                  <a:lnTo>
                    <a:pt x="57784" y="88646"/>
                  </a:lnTo>
                  <a:lnTo>
                    <a:pt x="54990" y="84836"/>
                  </a:lnTo>
                  <a:lnTo>
                    <a:pt x="54903" y="82931"/>
                  </a:lnTo>
                  <a:lnTo>
                    <a:pt x="54832" y="81393"/>
                  </a:lnTo>
                  <a:lnTo>
                    <a:pt x="54734" y="79248"/>
                  </a:lnTo>
                  <a:lnTo>
                    <a:pt x="54608" y="76527"/>
                  </a:lnTo>
                  <a:lnTo>
                    <a:pt x="54482" y="73787"/>
                  </a:lnTo>
                  <a:lnTo>
                    <a:pt x="56322" y="66307"/>
                  </a:lnTo>
                  <a:lnTo>
                    <a:pt x="56387" y="66040"/>
                  </a:lnTo>
                  <a:lnTo>
                    <a:pt x="60578" y="55880"/>
                  </a:lnTo>
                  <a:lnTo>
                    <a:pt x="64642" y="45847"/>
                  </a:lnTo>
                  <a:lnTo>
                    <a:pt x="68833" y="38989"/>
                  </a:lnTo>
                  <a:lnTo>
                    <a:pt x="72897" y="35306"/>
                  </a:lnTo>
                  <a:lnTo>
                    <a:pt x="76961" y="31496"/>
                  </a:lnTo>
                  <a:lnTo>
                    <a:pt x="81660" y="30734"/>
                  </a:lnTo>
                  <a:lnTo>
                    <a:pt x="102488" y="30734"/>
                  </a:lnTo>
                  <a:lnTo>
                    <a:pt x="99440" y="27305"/>
                  </a:lnTo>
                  <a:lnTo>
                    <a:pt x="90804" y="23622"/>
                  </a:lnTo>
                  <a:lnTo>
                    <a:pt x="82041" y="20066"/>
                  </a:lnTo>
                  <a:close/>
                </a:path>
                <a:path w="255270" h="169544">
                  <a:moveTo>
                    <a:pt x="207517" y="74422"/>
                  </a:moveTo>
                  <a:lnTo>
                    <a:pt x="189991" y="74422"/>
                  </a:lnTo>
                  <a:lnTo>
                    <a:pt x="201548" y="79248"/>
                  </a:lnTo>
                  <a:lnTo>
                    <a:pt x="202338" y="82931"/>
                  </a:lnTo>
                  <a:lnTo>
                    <a:pt x="202667" y="84643"/>
                  </a:lnTo>
                  <a:lnTo>
                    <a:pt x="199389" y="92710"/>
                  </a:lnTo>
                  <a:lnTo>
                    <a:pt x="195960" y="100965"/>
                  </a:lnTo>
                  <a:lnTo>
                    <a:pt x="191388" y="103886"/>
                  </a:lnTo>
                  <a:lnTo>
                    <a:pt x="204335" y="103886"/>
                  </a:lnTo>
                  <a:lnTo>
                    <a:pt x="205485" y="102489"/>
                  </a:lnTo>
                  <a:lnTo>
                    <a:pt x="210514" y="90170"/>
                  </a:lnTo>
                  <a:lnTo>
                    <a:pt x="210565" y="90043"/>
                  </a:lnTo>
                  <a:lnTo>
                    <a:pt x="210711" y="88788"/>
                  </a:lnTo>
                  <a:lnTo>
                    <a:pt x="210772" y="88265"/>
                  </a:lnTo>
                  <a:lnTo>
                    <a:pt x="210846" y="87630"/>
                  </a:lnTo>
                  <a:lnTo>
                    <a:pt x="210949" y="86741"/>
                  </a:lnTo>
                  <a:lnTo>
                    <a:pt x="211023" y="86106"/>
                  </a:lnTo>
                  <a:lnTo>
                    <a:pt x="211097" y="85471"/>
                  </a:lnTo>
                  <a:lnTo>
                    <a:pt x="211193" y="84643"/>
                  </a:lnTo>
                  <a:lnTo>
                    <a:pt x="209803" y="79883"/>
                  </a:lnTo>
                  <a:lnTo>
                    <a:pt x="208444" y="75692"/>
                  </a:lnTo>
                  <a:lnTo>
                    <a:pt x="208321" y="75311"/>
                  </a:lnTo>
                  <a:lnTo>
                    <a:pt x="207517" y="74422"/>
                  </a:lnTo>
                  <a:close/>
                </a:path>
                <a:path w="255270" h="169544">
                  <a:moveTo>
                    <a:pt x="102488" y="30734"/>
                  </a:moveTo>
                  <a:lnTo>
                    <a:pt x="81660" y="30734"/>
                  </a:lnTo>
                  <a:lnTo>
                    <a:pt x="86994" y="33020"/>
                  </a:lnTo>
                  <a:lnTo>
                    <a:pt x="92508" y="35306"/>
                  </a:lnTo>
                  <a:lnTo>
                    <a:pt x="92295" y="35306"/>
                  </a:lnTo>
                  <a:lnTo>
                    <a:pt x="94995" y="38989"/>
                  </a:lnTo>
                  <a:lnTo>
                    <a:pt x="95084" y="40894"/>
                  </a:lnTo>
                  <a:lnTo>
                    <a:pt x="95156" y="42431"/>
                  </a:lnTo>
                  <a:lnTo>
                    <a:pt x="95226" y="43942"/>
                  </a:lnTo>
                  <a:lnTo>
                    <a:pt x="95345" y="45847"/>
                  </a:lnTo>
                  <a:lnTo>
                    <a:pt x="95444" y="47297"/>
                  </a:lnTo>
                  <a:lnTo>
                    <a:pt x="95553" y="48895"/>
                  </a:lnTo>
                  <a:lnTo>
                    <a:pt x="95630" y="50038"/>
                  </a:lnTo>
                  <a:lnTo>
                    <a:pt x="93598" y="57785"/>
                  </a:lnTo>
                  <a:lnTo>
                    <a:pt x="89534" y="67945"/>
                  </a:lnTo>
                  <a:lnTo>
                    <a:pt x="85343" y="77978"/>
                  </a:lnTo>
                  <a:lnTo>
                    <a:pt x="81270" y="84643"/>
                  </a:lnTo>
                  <a:lnTo>
                    <a:pt x="81152" y="84836"/>
                  </a:lnTo>
                  <a:lnTo>
                    <a:pt x="73025" y="92202"/>
                  </a:lnTo>
                  <a:lnTo>
                    <a:pt x="68032" y="93011"/>
                  </a:lnTo>
                  <a:lnTo>
                    <a:pt x="88284" y="93011"/>
                  </a:lnTo>
                  <a:lnTo>
                    <a:pt x="105743" y="54689"/>
                  </a:lnTo>
                  <a:lnTo>
                    <a:pt x="106521" y="47498"/>
                  </a:lnTo>
                  <a:lnTo>
                    <a:pt x="106430" y="45847"/>
                  </a:lnTo>
                  <a:lnTo>
                    <a:pt x="106321" y="44450"/>
                  </a:lnTo>
                  <a:lnTo>
                    <a:pt x="106282" y="43942"/>
                  </a:lnTo>
                  <a:lnTo>
                    <a:pt x="106164" y="42431"/>
                  </a:lnTo>
                  <a:lnTo>
                    <a:pt x="106044" y="40894"/>
                  </a:lnTo>
                  <a:lnTo>
                    <a:pt x="104520" y="33020"/>
                  </a:lnTo>
                  <a:lnTo>
                    <a:pt x="102488" y="3073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1863089" y="3016122"/>
            <a:ext cx="1650364" cy="377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6210">
              <a:lnSpc>
                <a:spcPct val="100000"/>
              </a:lnSpc>
              <a:spcBef>
                <a:spcPts val="95"/>
              </a:spcBef>
              <a:tabLst>
                <a:tab pos="913765" algn="l"/>
              </a:tabLst>
            </a:pPr>
            <a:r>
              <a:rPr sz="700" b="0" dirty="0">
                <a:latin typeface="페이퍼로지 5 Medium"/>
                <a:cs typeface="페이퍼로지 5 Medium"/>
              </a:rPr>
              <a:t>좌석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안내</a:t>
            </a:r>
            <a:r>
              <a:rPr sz="700" b="0" dirty="0">
                <a:latin typeface="페이퍼로지 5 Medium"/>
                <a:cs typeface="페이퍼로지 5 Medium"/>
              </a:rPr>
              <a:t>	식기류</a:t>
            </a:r>
            <a:r>
              <a:rPr sz="700" b="0" spc="-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세팅</a:t>
            </a:r>
            <a:endParaRPr sz="700">
              <a:latin typeface="페이퍼로지 5 Medium"/>
              <a:cs typeface="페이퍼로지 5 Medium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>
              <a:latin typeface="페이퍼로지 5 Medium"/>
              <a:cs typeface="페이퍼로지 5 Medium"/>
            </a:endParaRPr>
          </a:p>
          <a:p>
            <a:pPr marL="12700">
              <a:lnSpc>
                <a:spcPct val="100000"/>
              </a:lnSpc>
            </a:pPr>
            <a:r>
              <a:rPr sz="700" b="0" spc="-155" dirty="0">
                <a:latin typeface="페이퍼로지 5 Medium"/>
                <a:cs typeface="페이퍼로지 5 Medium"/>
              </a:rPr>
              <a:t>※</a:t>
            </a:r>
            <a:r>
              <a:rPr sz="700" b="0" spc="45" dirty="0">
                <a:latin typeface="페이퍼로지 5 Medium"/>
                <a:cs typeface="페이퍼로지 5 Medium"/>
              </a:rPr>
              <a:t> </a:t>
            </a:r>
            <a:r>
              <a:rPr sz="700" b="0" dirty="0">
                <a:latin typeface="페이퍼로지 5 Medium"/>
                <a:cs typeface="페이퍼로지 5 Medium"/>
              </a:rPr>
              <a:t>한</a:t>
            </a:r>
            <a:r>
              <a:rPr sz="700" b="0" spc="-25" dirty="0">
                <a:latin typeface="페이퍼로지 5 Medium"/>
                <a:cs typeface="페이퍼로지 5 Medium"/>
              </a:rPr>
              <a:t> </a:t>
            </a:r>
            <a:r>
              <a:rPr sz="700" b="0" dirty="0">
                <a:latin typeface="페이퍼로지 5 Medium"/>
                <a:cs typeface="페이퍼로지 5 Medium"/>
              </a:rPr>
              <a:t>번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dirty="0">
                <a:latin typeface="페이퍼로지 5 Medium"/>
                <a:cs typeface="페이퍼로지 5 Medium"/>
              </a:rPr>
              <a:t>서빙하는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dirty="0">
                <a:latin typeface="페이퍼로지 5 Medium"/>
                <a:cs typeface="페이퍼로지 5 Medium"/>
              </a:rPr>
              <a:t>데</a:t>
            </a:r>
            <a:r>
              <a:rPr sz="700" b="0" spc="5" dirty="0">
                <a:latin typeface="페이퍼로지 5 Medium"/>
                <a:cs typeface="페이퍼로지 5 Medium"/>
              </a:rPr>
              <a:t> </a:t>
            </a:r>
            <a:r>
              <a:rPr sz="700" b="0" dirty="0">
                <a:latin typeface="페이퍼로지 5 Medium"/>
                <a:cs typeface="페이퍼로지 5 Medium"/>
              </a:rPr>
              <a:t>소요되는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dirty="0">
                <a:latin typeface="페이퍼로지 5 Medium"/>
                <a:cs typeface="페이퍼로지 5 Medium"/>
              </a:rPr>
              <a:t>힘이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0" dirty="0">
                <a:latin typeface="페이퍼로지 5 Medium"/>
                <a:cs typeface="페이퍼로지 5 Medium"/>
              </a:rPr>
              <a:t>1이라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가정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1859279" y="3511295"/>
            <a:ext cx="722630" cy="431800"/>
            <a:chOff x="1859279" y="3511295"/>
            <a:chExt cx="722630" cy="431800"/>
          </a:xfrm>
        </p:grpSpPr>
        <p:pic>
          <p:nvPicPr>
            <p:cNvPr id="70" name="object 7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9279" y="3511295"/>
              <a:ext cx="722401" cy="431317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49195" y="3595115"/>
              <a:ext cx="539534" cy="289534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885441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4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2016632" y="3625087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좌석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안내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2648711" y="3505200"/>
            <a:ext cx="734695" cy="443865"/>
            <a:chOff x="2648711" y="3505200"/>
            <a:chExt cx="734695" cy="443865"/>
          </a:xfrm>
        </p:grpSpPr>
        <p:pic>
          <p:nvPicPr>
            <p:cNvPr id="75" name="object 7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48711" y="3505200"/>
              <a:ext cx="734580" cy="443484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06623" y="3595115"/>
              <a:ext cx="615708" cy="289534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2681477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681477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2774695" y="3625087"/>
            <a:ext cx="432434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식기류</a:t>
            </a:r>
            <a:r>
              <a:rPr sz="700" b="0" spc="-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세팅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3450335" y="3511295"/>
            <a:ext cx="722630" cy="431800"/>
            <a:chOff x="3450335" y="3511295"/>
            <a:chExt cx="722630" cy="431800"/>
          </a:xfrm>
        </p:grpSpPr>
        <p:pic>
          <p:nvPicPr>
            <p:cNvPr id="81" name="object 8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50335" y="3511295"/>
              <a:ext cx="722401" cy="43131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41775" y="3595115"/>
              <a:ext cx="539534" cy="289534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3477513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3608959" y="3625087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주문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접수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4241291" y="3505200"/>
            <a:ext cx="734695" cy="443865"/>
            <a:chOff x="4241291" y="3505200"/>
            <a:chExt cx="734695" cy="443865"/>
          </a:xfrm>
        </p:grpSpPr>
        <p:pic>
          <p:nvPicPr>
            <p:cNvPr id="86" name="object 8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41291" y="3505200"/>
              <a:ext cx="734580" cy="443484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337303" y="3595115"/>
              <a:ext cx="539534" cy="289534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4273549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273549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4405121" y="3625087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반찬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세팅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5036820" y="3505200"/>
            <a:ext cx="734695" cy="443865"/>
            <a:chOff x="5036820" y="3505200"/>
            <a:chExt cx="734695" cy="443865"/>
          </a:xfrm>
        </p:grpSpPr>
        <p:pic>
          <p:nvPicPr>
            <p:cNvPr id="92" name="object 9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36820" y="3505200"/>
              <a:ext cx="734580" cy="443484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132832" y="3595115"/>
              <a:ext cx="539534" cy="289534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5069459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069459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5201158" y="3625087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메인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서빙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5832347" y="3505200"/>
            <a:ext cx="734695" cy="443865"/>
            <a:chOff x="5832347" y="3505200"/>
            <a:chExt cx="734695" cy="443865"/>
          </a:xfrm>
        </p:grpSpPr>
        <p:pic>
          <p:nvPicPr>
            <p:cNvPr id="98" name="object 9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832347" y="3505200"/>
              <a:ext cx="734580" cy="443484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929883" y="3541776"/>
              <a:ext cx="539534" cy="396252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5865494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865494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 txBox="1"/>
          <p:nvPr/>
        </p:nvSpPr>
        <p:spPr>
          <a:xfrm>
            <a:off x="5997321" y="3571747"/>
            <a:ext cx="356235" cy="239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리필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서빙</a:t>
            </a:r>
            <a:endParaRPr sz="700">
              <a:latin typeface="페이퍼로지 5 Medium"/>
              <a:cs typeface="페이퍼로지 5 Medium"/>
            </a:endParaRPr>
          </a:p>
          <a:p>
            <a:pPr marL="1270" algn="ctr">
              <a:lnSpc>
                <a:spcPct val="100000"/>
              </a:lnSpc>
            </a:pPr>
            <a:r>
              <a:rPr sz="700" i="1" spc="-25" dirty="0">
                <a:latin typeface="페이퍼로지 5 Medium"/>
                <a:cs typeface="페이퍼로지 5 Medium"/>
              </a:rPr>
              <a:t>+a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103" name="object 103"/>
          <p:cNvGrpSpPr/>
          <p:nvPr/>
        </p:nvGrpSpPr>
        <p:grpSpPr>
          <a:xfrm>
            <a:off x="6629400" y="3505200"/>
            <a:ext cx="734695" cy="443865"/>
            <a:chOff x="6629400" y="3505200"/>
            <a:chExt cx="734695" cy="443865"/>
          </a:xfrm>
        </p:grpSpPr>
        <p:pic>
          <p:nvPicPr>
            <p:cNvPr id="104" name="object 10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29400" y="3505200"/>
              <a:ext cx="734580" cy="443484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722364" y="3595115"/>
              <a:ext cx="545579" cy="289534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6661530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661530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6790435" y="3625087"/>
            <a:ext cx="36258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spc="-10" dirty="0">
                <a:latin typeface="페이퍼로지 5 Medium"/>
                <a:cs typeface="페이퍼로지 5 Medium"/>
              </a:rPr>
              <a:t>퇴식/소독</a:t>
            </a:r>
            <a:endParaRPr sz="700">
              <a:latin typeface="페이퍼로지 5 Medium"/>
              <a:cs typeface="페이퍼로지 5 Medium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77062" y="3362528"/>
            <a:ext cx="987425" cy="57404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75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그</a:t>
            </a:r>
            <a:r>
              <a:rPr sz="800" b="0" spc="30" dirty="0">
                <a:latin typeface="페이퍼로지 5 Medium"/>
                <a:cs typeface="페이퍼로지 5 Medium"/>
              </a:rPr>
              <a:t> </a:t>
            </a:r>
            <a:r>
              <a:rPr sz="800" b="0" spc="-25" dirty="0">
                <a:latin typeface="페이퍼로지 5 Medium"/>
                <a:cs typeface="페이퍼로지 5 Medium"/>
              </a:rPr>
              <a:t>중,</a:t>
            </a:r>
            <a:endParaRPr sz="800">
              <a:latin typeface="페이퍼로지 5 Medium"/>
              <a:cs typeface="페이퍼로지 5 Medium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짐을</a:t>
            </a:r>
            <a:r>
              <a:rPr sz="800" b="0" spc="-5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들고</a:t>
            </a:r>
            <a:r>
              <a:rPr sz="800" b="0" spc="5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서빙하는</a:t>
            </a:r>
            <a:r>
              <a:rPr sz="800" b="0" spc="-10" dirty="0">
                <a:latin typeface="페이퍼로지 5 Medium"/>
                <a:cs typeface="페이퍼로지 5 Medium"/>
              </a:rPr>
              <a:t> </a:t>
            </a:r>
            <a:r>
              <a:rPr sz="800" b="0" spc="-25" dirty="0">
                <a:latin typeface="페이퍼로지 5 Medium"/>
                <a:cs typeface="페이퍼로지 5 Medium"/>
              </a:rPr>
              <a:t>횟수</a:t>
            </a:r>
            <a:endParaRPr sz="800">
              <a:latin typeface="페이퍼로지 5 Medium"/>
              <a:cs typeface="페이퍼로지 5 Medium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:</a:t>
            </a:r>
            <a:r>
              <a:rPr sz="800" b="0" spc="20" dirty="0">
                <a:latin typeface="페이퍼로지 5 Medium"/>
                <a:cs typeface="페이퍼로지 5 Medium"/>
              </a:rPr>
              <a:t> </a:t>
            </a:r>
            <a:r>
              <a:rPr sz="8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최소</a:t>
            </a:r>
            <a:r>
              <a:rPr sz="800" b="0" u="sng" spc="3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800" b="0" u="sng" spc="-25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5회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1932432" y="3416794"/>
            <a:ext cx="5030470" cy="199390"/>
            <a:chOff x="1932432" y="3416794"/>
            <a:chExt cx="5030470" cy="199390"/>
          </a:xfrm>
        </p:grpSpPr>
        <p:pic>
          <p:nvPicPr>
            <p:cNvPr id="111" name="object 11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932432" y="3427475"/>
              <a:ext cx="90639" cy="180594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1943481" y="3439159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51181" y="0"/>
                  </a:moveTo>
                  <a:lnTo>
                    <a:pt x="42291" y="0"/>
                  </a:lnTo>
                  <a:lnTo>
                    <a:pt x="0" y="13588"/>
                  </a:lnTo>
                  <a:lnTo>
                    <a:pt x="0" y="27939"/>
                  </a:lnTo>
                  <a:lnTo>
                    <a:pt x="1016" y="29210"/>
                  </a:lnTo>
                  <a:lnTo>
                    <a:pt x="3937" y="29210"/>
                  </a:lnTo>
                  <a:lnTo>
                    <a:pt x="32131" y="22732"/>
                  </a:lnTo>
                  <a:lnTo>
                    <a:pt x="32131" y="143383"/>
                  </a:lnTo>
                  <a:lnTo>
                    <a:pt x="51054" y="143383"/>
                  </a:lnTo>
                  <a:lnTo>
                    <a:pt x="52705" y="141605"/>
                  </a:lnTo>
                  <a:lnTo>
                    <a:pt x="52705" y="1778"/>
                  </a:lnTo>
                  <a:lnTo>
                    <a:pt x="511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943481" y="3439159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42291" y="0"/>
                  </a:moveTo>
                  <a:lnTo>
                    <a:pt x="48387" y="0"/>
                  </a:lnTo>
                  <a:lnTo>
                    <a:pt x="51181" y="0"/>
                  </a:lnTo>
                  <a:lnTo>
                    <a:pt x="52705" y="1778"/>
                  </a:lnTo>
                  <a:lnTo>
                    <a:pt x="52705" y="5080"/>
                  </a:lnTo>
                  <a:lnTo>
                    <a:pt x="52705" y="138303"/>
                  </a:lnTo>
                  <a:lnTo>
                    <a:pt x="52705" y="141605"/>
                  </a:lnTo>
                  <a:lnTo>
                    <a:pt x="51054" y="143383"/>
                  </a:lnTo>
                  <a:lnTo>
                    <a:pt x="48006" y="143383"/>
                  </a:lnTo>
                  <a:lnTo>
                    <a:pt x="32131" y="143383"/>
                  </a:lnTo>
                  <a:lnTo>
                    <a:pt x="32131" y="22732"/>
                  </a:lnTo>
                  <a:lnTo>
                    <a:pt x="4825" y="29082"/>
                  </a:lnTo>
                  <a:lnTo>
                    <a:pt x="4444" y="29210"/>
                  </a:lnTo>
                  <a:lnTo>
                    <a:pt x="3937" y="29210"/>
                  </a:lnTo>
                  <a:lnTo>
                    <a:pt x="3175" y="29210"/>
                  </a:lnTo>
                  <a:lnTo>
                    <a:pt x="1016" y="29210"/>
                  </a:lnTo>
                  <a:lnTo>
                    <a:pt x="0" y="27939"/>
                  </a:lnTo>
                  <a:lnTo>
                    <a:pt x="0" y="25145"/>
                  </a:lnTo>
                  <a:lnTo>
                    <a:pt x="0" y="13588"/>
                  </a:lnTo>
                  <a:lnTo>
                    <a:pt x="4229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729484" y="3424414"/>
              <a:ext cx="290321" cy="188226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735961" y="3431412"/>
              <a:ext cx="262509" cy="159131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538728" y="3419855"/>
              <a:ext cx="89153" cy="180594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3549650" y="3431285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308" y="0"/>
                  </a:moveTo>
                  <a:lnTo>
                    <a:pt x="42417" y="0"/>
                  </a:lnTo>
                  <a:lnTo>
                    <a:pt x="0" y="13588"/>
                  </a:lnTo>
                  <a:lnTo>
                    <a:pt x="0" y="27940"/>
                  </a:lnTo>
                  <a:lnTo>
                    <a:pt x="1142" y="29210"/>
                  </a:lnTo>
                  <a:lnTo>
                    <a:pt x="3937" y="29210"/>
                  </a:lnTo>
                  <a:lnTo>
                    <a:pt x="32258" y="22733"/>
                  </a:lnTo>
                  <a:lnTo>
                    <a:pt x="32258" y="143383"/>
                  </a:lnTo>
                  <a:lnTo>
                    <a:pt x="51180" y="143383"/>
                  </a:lnTo>
                  <a:lnTo>
                    <a:pt x="52704" y="141605"/>
                  </a:lnTo>
                  <a:lnTo>
                    <a:pt x="52704" y="1778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549650" y="3431285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417" y="0"/>
                  </a:moveTo>
                  <a:lnTo>
                    <a:pt x="48513" y="0"/>
                  </a:lnTo>
                  <a:lnTo>
                    <a:pt x="51308" y="0"/>
                  </a:lnTo>
                  <a:lnTo>
                    <a:pt x="52704" y="1778"/>
                  </a:lnTo>
                  <a:lnTo>
                    <a:pt x="52704" y="5080"/>
                  </a:lnTo>
                  <a:lnTo>
                    <a:pt x="52704" y="138303"/>
                  </a:lnTo>
                  <a:lnTo>
                    <a:pt x="52704" y="141605"/>
                  </a:lnTo>
                  <a:lnTo>
                    <a:pt x="51180" y="143383"/>
                  </a:lnTo>
                  <a:lnTo>
                    <a:pt x="48133" y="143383"/>
                  </a:lnTo>
                  <a:lnTo>
                    <a:pt x="32258" y="143383"/>
                  </a:lnTo>
                  <a:lnTo>
                    <a:pt x="32258" y="22733"/>
                  </a:lnTo>
                  <a:lnTo>
                    <a:pt x="4952" y="29083"/>
                  </a:lnTo>
                  <a:lnTo>
                    <a:pt x="4445" y="29210"/>
                  </a:lnTo>
                  <a:lnTo>
                    <a:pt x="3937" y="29210"/>
                  </a:lnTo>
                  <a:lnTo>
                    <a:pt x="3301" y="29210"/>
                  </a:lnTo>
                  <a:lnTo>
                    <a:pt x="1142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8"/>
                  </a:lnTo>
                  <a:lnTo>
                    <a:pt x="42417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306824" y="3416794"/>
              <a:ext cx="290322" cy="188226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313555" y="3423538"/>
              <a:ext cx="262382" cy="159131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88636" y="3416794"/>
              <a:ext cx="290322" cy="188226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094605" y="3423919"/>
              <a:ext cx="262382" cy="159131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887211" y="3424414"/>
              <a:ext cx="290322" cy="188226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893561" y="3431412"/>
              <a:ext cx="262382" cy="159131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672072" y="3427462"/>
              <a:ext cx="290322" cy="18822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678167" y="3434460"/>
              <a:ext cx="262381" cy="159131"/>
            </a:xfrm>
            <a:prstGeom prst="rect">
              <a:avLst/>
            </a:prstGeom>
          </p:spPr>
        </p:pic>
      </p:grpSp>
      <p:sp>
        <p:nvSpPr>
          <p:cNvPr id="127" name="object 127"/>
          <p:cNvSpPr txBox="1"/>
          <p:nvPr/>
        </p:nvSpPr>
        <p:spPr>
          <a:xfrm>
            <a:off x="7621269" y="3381222"/>
            <a:ext cx="5454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로봇</a:t>
            </a:r>
            <a:r>
              <a:rPr sz="800" b="0" spc="10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사용</a:t>
            </a:r>
            <a:r>
              <a:rPr sz="800" b="0" spc="25" dirty="0">
                <a:latin typeface="페이퍼로지 5 Medium"/>
                <a:cs typeface="페이퍼로지 5 Medium"/>
              </a:rPr>
              <a:t> </a:t>
            </a:r>
            <a:r>
              <a:rPr sz="800" b="0" spc="-25" dirty="0">
                <a:latin typeface="페이퍼로지 5 Medium"/>
                <a:cs typeface="페이퍼로지 5 Medium"/>
              </a:rPr>
              <a:t>시,</a:t>
            </a:r>
            <a:r>
              <a:rPr sz="800" b="0" spc="500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필요</a:t>
            </a:r>
            <a:r>
              <a:rPr sz="800" b="0" spc="10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힘의</a:t>
            </a:r>
            <a:r>
              <a:rPr sz="800" b="0" spc="25" dirty="0">
                <a:latin typeface="페이퍼로지 5 Medium"/>
                <a:cs typeface="페이퍼로지 5 Medium"/>
              </a:rPr>
              <a:t> </a:t>
            </a:r>
            <a:r>
              <a:rPr sz="800" b="0" spc="-50" dirty="0">
                <a:latin typeface="페이퍼로지 5 Medium"/>
                <a:cs typeface="페이퍼로지 5 Medium"/>
              </a:rPr>
              <a:t>양</a:t>
            </a:r>
            <a:endParaRPr sz="800">
              <a:latin typeface="페이퍼로지 5 Medium"/>
              <a:cs typeface="페이퍼로지 5 Medium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800" b="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페이퍼로지 5 Medium"/>
                <a:cs typeface="페이퍼로지 5 Medium"/>
              </a:rPr>
              <a:t>:</a:t>
            </a:r>
            <a:r>
              <a:rPr sz="800" b="0" u="sng" spc="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800" b="0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페이퍼로지 5 Medium"/>
                <a:cs typeface="페이퍼로지 5 Medium"/>
              </a:rPr>
              <a:t>4.5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128" name="object 128"/>
          <p:cNvGrpSpPr/>
          <p:nvPr/>
        </p:nvGrpSpPr>
        <p:grpSpPr>
          <a:xfrm>
            <a:off x="2324100" y="2208263"/>
            <a:ext cx="6216015" cy="1517650"/>
            <a:chOff x="2324100" y="2208263"/>
            <a:chExt cx="6216015" cy="1517650"/>
          </a:xfrm>
        </p:grpSpPr>
        <p:pic>
          <p:nvPicPr>
            <p:cNvPr id="129" name="object 12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093964" y="3346716"/>
              <a:ext cx="445770" cy="37870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216779" y="3443684"/>
              <a:ext cx="210559" cy="144319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324100" y="2208263"/>
              <a:ext cx="4590288" cy="377964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2350896" y="2234920"/>
              <a:ext cx="4487545" cy="276225"/>
            </a:xfrm>
            <a:custGeom>
              <a:avLst/>
              <a:gdLst/>
              <a:ahLst/>
              <a:cxnLst/>
              <a:rect l="l" t="t" r="r" b="b"/>
              <a:pathLst>
                <a:path w="4487545" h="276225">
                  <a:moveTo>
                    <a:pt x="4487037" y="0"/>
                  </a:moveTo>
                  <a:lnTo>
                    <a:pt x="0" y="0"/>
                  </a:lnTo>
                  <a:lnTo>
                    <a:pt x="0" y="276123"/>
                  </a:lnTo>
                  <a:lnTo>
                    <a:pt x="4487037" y="276123"/>
                  </a:lnTo>
                  <a:lnTo>
                    <a:pt x="4487037" y="0"/>
                  </a:lnTo>
                  <a:close/>
                </a:path>
              </a:pathLst>
            </a:custGeom>
            <a:solidFill>
              <a:srgbClr val="0095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493263" y="2235695"/>
              <a:ext cx="555498" cy="316242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577084" y="2410967"/>
              <a:ext cx="3955542" cy="29718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895600" y="2235695"/>
              <a:ext cx="555498" cy="316242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296411" y="2235695"/>
              <a:ext cx="433565" cy="316242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576827" y="2235695"/>
              <a:ext cx="534149" cy="316242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921252" y="2235695"/>
              <a:ext cx="555498" cy="316242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323588" y="2235695"/>
              <a:ext cx="433565" cy="316242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567427" y="2235695"/>
              <a:ext cx="259829" cy="31624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637532" y="2235695"/>
              <a:ext cx="555498" cy="316242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039867" y="2235695"/>
              <a:ext cx="555498" cy="316242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440679" y="2235695"/>
              <a:ext cx="611886" cy="316242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862828" y="2235695"/>
              <a:ext cx="433565" cy="316242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144767" y="2235695"/>
              <a:ext cx="433565" cy="316242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388608" y="2235695"/>
              <a:ext cx="227825" cy="316242"/>
            </a:xfrm>
            <a:prstGeom prst="rect">
              <a:avLst/>
            </a:prstGeom>
          </p:spPr>
        </p:pic>
      </p:grpSp>
      <p:sp>
        <p:nvSpPr>
          <p:cNvPr id="147" name="object 147"/>
          <p:cNvSpPr txBox="1"/>
          <p:nvPr/>
        </p:nvSpPr>
        <p:spPr>
          <a:xfrm>
            <a:off x="2350897" y="2234920"/>
            <a:ext cx="4487545" cy="27622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175"/>
              </a:spcBef>
            </a:pPr>
            <a:r>
              <a:rPr sz="1150" i="1" u="sng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한국인</a:t>
            </a:r>
            <a:r>
              <a:rPr sz="1150" i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일평균</a:t>
            </a:r>
            <a:r>
              <a:rPr sz="1150" i="1" u="sng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걸음</a:t>
            </a:r>
            <a:r>
              <a:rPr sz="1150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6,500보인데</a:t>
            </a:r>
            <a:r>
              <a:rPr sz="1150" i="1" u="sng" spc="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비해,</a:t>
            </a:r>
            <a:r>
              <a:rPr sz="1150" i="1" u="sng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외식업</a:t>
            </a:r>
            <a:r>
              <a:rPr sz="1150" i="1" u="sng" spc="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직원은</a:t>
            </a:r>
            <a:r>
              <a:rPr sz="1150" i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14,000보에</a:t>
            </a:r>
            <a:r>
              <a:rPr sz="1150" i="1" u="sng" spc="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육박!</a:t>
            </a:r>
            <a:endParaRPr sz="1150">
              <a:latin typeface="페이퍼로지 5 Medium"/>
              <a:cs typeface="페이퍼로지 5 Medium"/>
            </a:endParaRPr>
          </a:p>
        </p:txBody>
      </p:sp>
      <p:grpSp>
        <p:nvGrpSpPr>
          <p:cNvPr id="148" name="object 148"/>
          <p:cNvGrpSpPr/>
          <p:nvPr/>
        </p:nvGrpSpPr>
        <p:grpSpPr>
          <a:xfrm>
            <a:off x="2692907" y="4073651"/>
            <a:ext cx="3831590" cy="378460"/>
            <a:chOff x="2692907" y="4073651"/>
            <a:chExt cx="3831590" cy="378460"/>
          </a:xfrm>
        </p:grpSpPr>
        <p:pic>
          <p:nvPicPr>
            <p:cNvPr id="149" name="object 14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692907" y="4073651"/>
              <a:ext cx="3831336" cy="377964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2718942" y="4100372"/>
              <a:ext cx="3729354" cy="276225"/>
            </a:xfrm>
            <a:custGeom>
              <a:avLst/>
              <a:gdLst/>
              <a:ahLst/>
              <a:cxnLst/>
              <a:rect l="l" t="t" r="r" b="b"/>
              <a:pathLst>
                <a:path w="3729354" h="276225">
                  <a:moveTo>
                    <a:pt x="3729101" y="0"/>
                  </a:moveTo>
                  <a:lnTo>
                    <a:pt x="0" y="0"/>
                  </a:lnTo>
                  <a:lnTo>
                    <a:pt x="0" y="276123"/>
                  </a:lnTo>
                  <a:lnTo>
                    <a:pt x="3729101" y="276123"/>
                  </a:lnTo>
                  <a:lnTo>
                    <a:pt x="3729101" y="0"/>
                  </a:lnTo>
                  <a:close/>
                </a:path>
              </a:pathLst>
            </a:custGeom>
            <a:solidFill>
              <a:srgbClr val="0095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903219" y="4101083"/>
              <a:ext cx="555497" cy="316242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987039" y="4276343"/>
              <a:ext cx="3112769" cy="29718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305555" y="4101083"/>
              <a:ext cx="675894" cy="316242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826763" y="4101083"/>
              <a:ext cx="433565" cy="316242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108703" y="4101083"/>
              <a:ext cx="675894" cy="316242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629911" y="4101083"/>
              <a:ext cx="468629" cy="316242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908803" y="4101083"/>
              <a:ext cx="311670" cy="316242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068823" y="4101083"/>
              <a:ext cx="797813" cy="316242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711951" y="4101083"/>
              <a:ext cx="433565" cy="316242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955792" y="4101083"/>
              <a:ext cx="227825" cy="316242"/>
            </a:xfrm>
            <a:prstGeom prst="rect">
              <a:avLst/>
            </a:prstGeom>
          </p:spPr>
        </p:pic>
      </p:grpSp>
      <p:sp>
        <p:nvSpPr>
          <p:cNvPr id="161" name="object 161"/>
          <p:cNvSpPr txBox="1"/>
          <p:nvPr/>
        </p:nvSpPr>
        <p:spPr>
          <a:xfrm>
            <a:off x="2718942" y="4100372"/>
            <a:ext cx="3729354" cy="27622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73050">
              <a:lnSpc>
                <a:spcPct val="100000"/>
              </a:lnSpc>
              <a:spcBef>
                <a:spcPts val="175"/>
              </a:spcBef>
            </a:pPr>
            <a:r>
              <a:rPr sz="1150" i="1" u="sng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로봇을</a:t>
            </a:r>
            <a:r>
              <a:rPr sz="1150" i="1" u="sng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사용하면</a:t>
            </a:r>
            <a:r>
              <a:rPr sz="1150" i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평소</a:t>
            </a:r>
            <a:r>
              <a:rPr sz="1150" i="1" u="sng" spc="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업무량의</a:t>
            </a:r>
            <a:r>
              <a:rPr sz="1150" i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1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36%를</a:t>
            </a:r>
            <a:r>
              <a:rPr sz="1150" i="1" u="sng" spc="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절감해주는</a:t>
            </a:r>
            <a:r>
              <a:rPr sz="1150" i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효과!</a:t>
            </a:r>
            <a:endParaRPr sz="115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1</a:t>
            </a:r>
            <a:r>
              <a:rPr sz="2100" spc="-240" baseline="11904" dirty="0"/>
              <a:t> </a:t>
            </a:r>
            <a:r>
              <a:rPr sz="2000" spc="-280" dirty="0"/>
              <a:t>왜</a:t>
            </a:r>
            <a:r>
              <a:rPr sz="2000" spc="-145" dirty="0"/>
              <a:t> </a:t>
            </a:r>
            <a:r>
              <a:rPr sz="2000" spc="-290" dirty="0"/>
              <a:t>서빙로봇이</a:t>
            </a:r>
            <a:r>
              <a:rPr sz="2000" spc="-160" dirty="0"/>
              <a:t> </a:t>
            </a:r>
            <a:r>
              <a:rPr sz="2000" spc="-175" dirty="0"/>
              <a:t>필요한가요?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08151" y="857249"/>
            <a:ext cx="655764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2대는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사람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1명의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역할을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대체합니다.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직원과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로봇이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함께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일하는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환경을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만들면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고정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인건비를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절감할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5256" y="1173860"/>
            <a:ext cx="7865745" cy="3463925"/>
          </a:xfrm>
          <a:custGeom>
            <a:avLst/>
            <a:gdLst/>
            <a:ahLst/>
            <a:cxnLst/>
            <a:rect l="l" t="t" r="r" b="b"/>
            <a:pathLst>
              <a:path w="7865745" h="3463925">
                <a:moveTo>
                  <a:pt x="0" y="217424"/>
                </a:moveTo>
                <a:lnTo>
                  <a:pt x="5744" y="167591"/>
                </a:lnTo>
                <a:lnTo>
                  <a:pt x="22108" y="121834"/>
                </a:lnTo>
                <a:lnTo>
                  <a:pt x="47785" y="81463"/>
                </a:lnTo>
                <a:lnTo>
                  <a:pt x="81469" y="47786"/>
                </a:lnTo>
                <a:lnTo>
                  <a:pt x="121856" y="22110"/>
                </a:lnTo>
                <a:lnTo>
                  <a:pt x="167639" y="5745"/>
                </a:lnTo>
                <a:lnTo>
                  <a:pt x="217512" y="0"/>
                </a:lnTo>
                <a:lnTo>
                  <a:pt x="3598354" y="0"/>
                </a:lnTo>
                <a:lnTo>
                  <a:pt x="3648187" y="5745"/>
                </a:lnTo>
                <a:lnTo>
                  <a:pt x="3693943" y="22110"/>
                </a:lnTo>
                <a:lnTo>
                  <a:pt x="3734314" y="47786"/>
                </a:lnTo>
                <a:lnTo>
                  <a:pt x="3767992" y="81463"/>
                </a:lnTo>
                <a:lnTo>
                  <a:pt x="3793667" y="121834"/>
                </a:lnTo>
                <a:lnTo>
                  <a:pt x="3810032" y="167591"/>
                </a:lnTo>
                <a:lnTo>
                  <a:pt x="3815778" y="217424"/>
                </a:lnTo>
                <a:lnTo>
                  <a:pt x="3815778" y="3245980"/>
                </a:lnTo>
                <a:lnTo>
                  <a:pt x="3810032" y="3295849"/>
                </a:lnTo>
                <a:lnTo>
                  <a:pt x="3793667" y="3341628"/>
                </a:lnTo>
                <a:lnTo>
                  <a:pt x="3767992" y="3382013"/>
                </a:lnTo>
                <a:lnTo>
                  <a:pt x="3734314" y="3415696"/>
                </a:lnTo>
                <a:lnTo>
                  <a:pt x="3693943" y="3441372"/>
                </a:lnTo>
                <a:lnTo>
                  <a:pt x="3648187" y="3457735"/>
                </a:lnTo>
                <a:lnTo>
                  <a:pt x="3598354" y="3463480"/>
                </a:lnTo>
                <a:lnTo>
                  <a:pt x="217512" y="3463480"/>
                </a:lnTo>
                <a:lnTo>
                  <a:pt x="167639" y="3457735"/>
                </a:lnTo>
                <a:lnTo>
                  <a:pt x="121856" y="3441372"/>
                </a:lnTo>
                <a:lnTo>
                  <a:pt x="81469" y="3415696"/>
                </a:lnTo>
                <a:lnTo>
                  <a:pt x="47785" y="3382013"/>
                </a:lnTo>
                <a:lnTo>
                  <a:pt x="22108" y="3341628"/>
                </a:lnTo>
                <a:lnTo>
                  <a:pt x="5744" y="3295849"/>
                </a:lnTo>
                <a:lnTo>
                  <a:pt x="0" y="3245980"/>
                </a:lnTo>
                <a:lnTo>
                  <a:pt x="0" y="217424"/>
                </a:lnTo>
                <a:close/>
              </a:path>
              <a:path w="7865745" h="3463925">
                <a:moveTo>
                  <a:pt x="3991038" y="217424"/>
                </a:moveTo>
                <a:lnTo>
                  <a:pt x="3996784" y="167591"/>
                </a:lnTo>
                <a:lnTo>
                  <a:pt x="4013152" y="121834"/>
                </a:lnTo>
                <a:lnTo>
                  <a:pt x="4038834" y="81463"/>
                </a:lnTo>
                <a:lnTo>
                  <a:pt x="4072525" y="47786"/>
                </a:lnTo>
                <a:lnTo>
                  <a:pt x="4112919" y="22110"/>
                </a:lnTo>
                <a:lnTo>
                  <a:pt x="4158709" y="5745"/>
                </a:lnTo>
                <a:lnTo>
                  <a:pt x="4208589" y="0"/>
                </a:lnTo>
                <a:lnTo>
                  <a:pt x="7647749" y="0"/>
                </a:lnTo>
                <a:lnTo>
                  <a:pt x="7697622" y="5745"/>
                </a:lnTo>
                <a:lnTo>
                  <a:pt x="7743394" y="22110"/>
                </a:lnTo>
                <a:lnTo>
                  <a:pt x="7783763" y="47786"/>
                </a:lnTo>
                <a:lnTo>
                  <a:pt x="7817427" y="81463"/>
                </a:lnTo>
                <a:lnTo>
                  <a:pt x="7843085" y="121834"/>
                </a:lnTo>
                <a:lnTo>
                  <a:pt x="7859434" y="167591"/>
                </a:lnTo>
                <a:lnTo>
                  <a:pt x="7865173" y="217424"/>
                </a:lnTo>
                <a:lnTo>
                  <a:pt x="7865173" y="3245980"/>
                </a:lnTo>
                <a:lnTo>
                  <a:pt x="7859434" y="3295849"/>
                </a:lnTo>
                <a:lnTo>
                  <a:pt x="7843085" y="3341628"/>
                </a:lnTo>
                <a:lnTo>
                  <a:pt x="7817427" y="3382013"/>
                </a:lnTo>
                <a:lnTo>
                  <a:pt x="7783763" y="3415696"/>
                </a:lnTo>
                <a:lnTo>
                  <a:pt x="7743394" y="3441372"/>
                </a:lnTo>
                <a:lnTo>
                  <a:pt x="7697622" y="3457735"/>
                </a:lnTo>
                <a:lnTo>
                  <a:pt x="7647749" y="3463480"/>
                </a:lnTo>
                <a:lnTo>
                  <a:pt x="4208589" y="3463480"/>
                </a:lnTo>
                <a:lnTo>
                  <a:pt x="4158709" y="3457735"/>
                </a:lnTo>
                <a:lnTo>
                  <a:pt x="4112919" y="3441372"/>
                </a:lnTo>
                <a:lnTo>
                  <a:pt x="4072525" y="3415696"/>
                </a:lnTo>
                <a:lnTo>
                  <a:pt x="4038834" y="3382013"/>
                </a:lnTo>
                <a:lnTo>
                  <a:pt x="4013152" y="3341628"/>
                </a:lnTo>
                <a:lnTo>
                  <a:pt x="3996784" y="3295849"/>
                </a:lnTo>
                <a:lnTo>
                  <a:pt x="3991038" y="3245980"/>
                </a:lnTo>
                <a:lnTo>
                  <a:pt x="3991038" y="217424"/>
                </a:lnTo>
                <a:close/>
              </a:path>
            </a:pathLst>
          </a:custGeom>
          <a:ln w="12700">
            <a:solidFill>
              <a:srgbClr val="0095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8243" y="1284858"/>
            <a:ext cx="2924810" cy="700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0" indent="-158750">
              <a:lnSpc>
                <a:spcPct val="100000"/>
              </a:lnSpc>
              <a:spcBef>
                <a:spcPts val="105"/>
              </a:spcBef>
              <a:buChar char="■"/>
              <a:tabLst>
                <a:tab pos="171450" algn="l"/>
              </a:tabLst>
            </a:pPr>
            <a:r>
              <a:rPr sz="1100" b="0" dirty="0">
                <a:latin typeface="페이퍼로지 5 Medium"/>
                <a:cs typeface="페이퍼로지 5 Medium"/>
              </a:rPr>
              <a:t>고객이</a:t>
            </a:r>
            <a:r>
              <a:rPr sz="1100" b="0" spc="30" dirty="0">
                <a:latin typeface="페이퍼로지 5 Medium"/>
                <a:cs typeface="페이퍼로지 5 Medium"/>
              </a:rPr>
              <a:t> </a:t>
            </a:r>
            <a:r>
              <a:rPr sz="1100" b="0" dirty="0">
                <a:latin typeface="페이퍼로지 5 Medium"/>
                <a:cs typeface="페이퍼로지 5 Medium"/>
              </a:rPr>
              <a:t>체감할</a:t>
            </a:r>
            <a:r>
              <a:rPr sz="1100" b="0" spc="20" dirty="0">
                <a:latin typeface="페이퍼로지 5 Medium"/>
                <a:cs typeface="페이퍼로지 5 Medium"/>
              </a:rPr>
              <a:t> </a:t>
            </a:r>
            <a:r>
              <a:rPr sz="1100" b="0" dirty="0">
                <a:latin typeface="페이퍼로지 5 Medium"/>
                <a:cs typeface="페이퍼로지 5 Medium"/>
              </a:rPr>
              <a:t>수</a:t>
            </a:r>
            <a:r>
              <a:rPr sz="1100" b="0" spc="45" dirty="0">
                <a:latin typeface="페이퍼로지 5 Medium"/>
                <a:cs typeface="페이퍼로지 5 Medium"/>
              </a:rPr>
              <a:t> </a:t>
            </a:r>
            <a:r>
              <a:rPr sz="1100" b="0" dirty="0">
                <a:latin typeface="페이퍼로지 5 Medium"/>
                <a:cs typeface="페이퍼로지 5 Medium"/>
              </a:rPr>
              <a:t>있는</a:t>
            </a:r>
            <a:r>
              <a:rPr sz="1100" b="0" spc="40" dirty="0">
                <a:latin typeface="페이퍼로지 5 Medium"/>
                <a:cs typeface="페이퍼로지 5 Medium"/>
              </a:rPr>
              <a:t> </a:t>
            </a:r>
            <a:r>
              <a:rPr sz="1100" b="0" dirty="0">
                <a:latin typeface="페이퍼로지 5 Medium"/>
                <a:cs typeface="페이퍼로지 5 Medium"/>
              </a:rPr>
              <a:t>로봇의</a:t>
            </a:r>
            <a:r>
              <a:rPr sz="1100" b="0" spc="20" dirty="0">
                <a:latin typeface="페이퍼로지 5 Medium"/>
                <a:cs typeface="페이퍼로지 5 Medium"/>
              </a:rPr>
              <a:t> </a:t>
            </a:r>
            <a:r>
              <a:rPr sz="1100" b="0" spc="-25" dirty="0">
                <a:latin typeface="페이퍼로지 5 Medium"/>
                <a:cs typeface="페이퍼로지 5 Medium"/>
              </a:rPr>
              <a:t>효과</a:t>
            </a:r>
            <a:endParaRPr sz="1100">
              <a:latin typeface="페이퍼로지 5 Medium"/>
              <a:cs typeface="페이퍼로지 5 Medium"/>
            </a:endParaRPr>
          </a:p>
          <a:p>
            <a:pPr marL="182880" marR="5080">
              <a:lnSpc>
                <a:spcPct val="150500"/>
              </a:lnSpc>
              <a:spcBef>
                <a:spcPts val="190"/>
              </a:spcBef>
            </a:pPr>
            <a:r>
              <a:rPr sz="1050" b="0" spc="-55" dirty="0">
                <a:latin typeface="이사만루체 Light"/>
                <a:cs typeface="이사만루체 Light"/>
              </a:rPr>
              <a:t>고정비용</a:t>
            </a:r>
            <a:r>
              <a:rPr sz="1050" b="0" spc="-15" dirty="0">
                <a:latin typeface="이사만루체 Light"/>
                <a:cs typeface="이사만루체 Light"/>
              </a:rPr>
              <a:t> </a:t>
            </a:r>
            <a:r>
              <a:rPr sz="1050" b="0" spc="-20" dirty="0">
                <a:latin typeface="이사만루체 Light"/>
                <a:cs typeface="이사만루체 Light"/>
              </a:rPr>
              <a:t>뿐만</a:t>
            </a:r>
            <a:r>
              <a:rPr sz="1050" b="0" spc="-30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아니라</a:t>
            </a:r>
            <a:r>
              <a:rPr sz="1050" b="0" spc="-15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직원의</a:t>
            </a:r>
            <a:r>
              <a:rPr sz="1050" b="0" spc="-25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일평균</a:t>
            </a:r>
            <a:r>
              <a:rPr sz="1050" b="0" spc="-10" dirty="0">
                <a:latin typeface="이사만루체 Light"/>
                <a:cs typeface="이사만루체 Light"/>
              </a:rPr>
              <a:t> </a:t>
            </a:r>
            <a:r>
              <a:rPr sz="1050" b="0" spc="-20" dirty="0">
                <a:latin typeface="이사만루체 Light"/>
                <a:cs typeface="이사만루체 Light"/>
              </a:rPr>
              <a:t>걸음 </a:t>
            </a:r>
            <a:r>
              <a:rPr sz="1050" b="0" dirty="0">
                <a:latin typeface="이사만루체 Light"/>
                <a:cs typeface="이사만루체 Light"/>
              </a:rPr>
              <a:t>수</a:t>
            </a:r>
            <a:r>
              <a:rPr sz="1050" b="0" spc="-15" dirty="0">
                <a:latin typeface="이사만루체 Light"/>
                <a:cs typeface="이사만루체 Light"/>
              </a:rPr>
              <a:t> </a:t>
            </a:r>
            <a:r>
              <a:rPr sz="1050" b="0" spc="-25" dirty="0">
                <a:latin typeface="이사만루체 Light"/>
                <a:cs typeface="이사만루체 Light"/>
              </a:rPr>
              <a:t>까지, </a:t>
            </a:r>
            <a:r>
              <a:rPr sz="1050" b="0" spc="-20" dirty="0">
                <a:latin typeface="이사만루체 Light"/>
                <a:cs typeface="이사만루체 Light"/>
              </a:rPr>
              <a:t>로봇</a:t>
            </a:r>
            <a:r>
              <a:rPr sz="1050" b="0" spc="-50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도입의</a:t>
            </a:r>
            <a:r>
              <a:rPr sz="1050" b="0" spc="-20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효과를</a:t>
            </a:r>
            <a:r>
              <a:rPr sz="1050" b="0" spc="-20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고객이</a:t>
            </a:r>
            <a:r>
              <a:rPr sz="1050" b="0" spc="-20" dirty="0">
                <a:latin typeface="이사만루체 Light"/>
                <a:cs typeface="이사만루체 Light"/>
              </a:rPr>
              <a:t> </a:t>
            </a:r>
            <a:r>
              <a:rPr sz="1050" b="0" spc="-10" dirty="0">
                <a:latin typeface="이사만루체 Light"/>
                <a:cs typeface="이사만루체 Light"/>
              </a:rPr>
              <a:t>직접</a:t>
            </a:r>
            <a:r>
              <a:rPr sz="1050" b="0" spc="-20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체감할</a:t>
            </a:r>
            <a:r>
              <a:rPr sz="1050" b="0" spc="-25" dirty="0">
                <a:latin typeface="이사만루체 Light"/>
                <a:cs typeface="이사만루체 Light"/>
              </a:rPr>
              <a:t> </a:t>
            </a:r>
            <a:r>
              <a:rPr sz="1050" b="0" dirty="0">
                <a:latin typeface="이사만루체 Light"/>
                <a:cs typeface="이사만루체 Light"/>
              </a:rPr>
              <a:t>수</a:t>
            </a:r>
            <a:r>
              <a:rPr sz="1050" b="0" spc="-25" dirty="0">
                <a:latin typeface="이사만루체 Light"/>
                <a:cs typeface="이사만루체 Light"/>
              </a:rPr>
              <a:t> </a:t>
            </a:r>
            <a:r>
              <a:rPr sz="1050" b="0" spc="-20" dirty="0">
                <a:latin typeface="이사만루체 Light"/>
                <a:cs typeface="이사만루체 Light"/>
              </a:rPr>
              <a:t>있습니다.</a:t>
            </a:r>
            <a:endParaRPr sz="1050">
              <a:latin typeface="이사만루체 Light"/>
              <a:cs typeface="이사만루체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6091" y="2719577"/>
            <a:ext cx="288925" cy="926465"/>
          </a:xfrm>
          <a:prstGeom prst="rect">
            <a:avLst/>
          </a:prstGeom>
          <a:solidFill>
            <a:srgbClr val="F48A8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0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</a:pPr>
            <a:r>
              <a:rPr sz="700" b="0" spc="-10" dirty="0">
                <a:latin typeface="Pretendard ExtraLight"/>
                <a:cs typeface="Pretendard ExtraLight"/>
              </a:rPr>
              <a:t>1.4만보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34972" y="3071634"/>
            <a:ext cx="288925" cy="574040"/>
          </a:xfrm>
          <a:prstGeom prst="rect">
            <a:avLst/>
          </a:prstGeom>
          <a:solidFill>
            <a:srgbClr val="69D6C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70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</a:pPr>
            <a:r>
              <a:rPr sz="700" b="0" spc="-20" dirty="0">
                <a:latin typeface="Pretendard ExtraLight"/>
                <a:cs typeface="Pretendard ExtraLight"/>
              </a:rPr>
              <a:t>8.9천보</a:t>
            </a:r>
            <a:endParaRPr sz="700">
              <a:latin typeface="Pretendard ExtraLight"/>
              <a:cs typeface="Pretendard ExtraLigh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8447" y="2628899"/>
            <a:ext cx="528066" cy="30403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05306" y="3682999"/>
            <a:ext cx="5334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Pretendard ExtraLight"/>
                <a:cs typeface="Pretendard ExtraLight"/>
              </a:rPr>
              <a:t>일평균</a:t>
            </a:r>
            <a:r>
              <a:rPr sz="700" b="0" spc="25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걸음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spc="-50" dirty="0">
                <a:latin typeface="Pretendard ExtraLight"/>
                <a:cs typeface="Pretendard ExtraLight"/>
              </a:rPr>
              <a:t>수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6175" y="2521457"/>
            <a:ext cx="2806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Pretendard ExtraLight"/>
                <a:cs typeface="Pretendard ExtraLight"/>
              </a:rPr>
              <a:t>도입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spc="-50" dirty="0">
                <a:latin typeface="Pretendard ExtraLight"/>
                <a:cs typeface="Pretendard ExtraLight"/>
              </a:rPr>
              <a:t>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2361" y="2644520"/>
            <a:ext cx="370205" cy="383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050" b="0" spc="-65" dirty="0">
                <a:latin typeface="페이퍼로지 5 Medium"/>
                <a:cs typeface="페이퍼로지 5 Medium"/>
              </a:rPr>
              <a:t>36%↓</a:t>
            </a:r>
            <a:endParaRPr sz="1050">
              <a:latin typeface="페이퍼로지 5 Medium"/>
              <a:cs typeface="페이퍼로지 5 Medium"/>
            </a:endParaRPr>
          </a:p>
          <a:p>
            <a:pPr marL="38100" algn="ctr">
              <a:lnSpc>
                <a:spcPct val="100000"/>
              </a:lnSpc>
              <a:spcBef>
                <a:spcPts val="715"/>
              </a:spcBef>
            </a:pPr>
            <a:r>
              <a:rPr sz="700" b="0" dirty="0">
                <a:latin typeface="Pretendard ExtraLight"/>
                <a:cs typeface="Pretendard ExtraLight"/>
              </a:rPr>
              <a:t>도입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spc="-50" dirty="0">
                <a:latin typeface="Pretendard ExtraLight"/>
                <a:cs typeface="Pretendard ExtraLight"/>
              </a:rPr>
              <a:t>후</a:t>
            </a:r>
            <a:endParaRPr sz="700">
              <a:latin typeface="Pretendard ExtraLight"/>
              <a:cs typeface="Pretendard ExtraLigh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21688" y="2718561"/>
            <a:ext cx="1417955" cy="927100"/>
            <a:chOff x="1321688" y="2718561"/>
            <a:chExt cx="1417955" cy="927100"/>
          </a:xfrm>
        </p:grpSpPr>
        <p:sp>
          <p:nvSpPr>
            <p:cNvPr id="13" name="object 13"/>
            <p:cNvSpPr/>
            <p:nvPr/>
          </p:nvSpPr>
          <p:spPr>
            <a:xfrm>
              <a:off x="1321688" y="2718561"/>
              <a:ext cx="138430" cy="368300"/>
            </a:xfrm>
            <a:custGeom>
              <a:avLst/>
              <a:gdLst/>
              <a:ahLst/>
              <a:cxnLst/>
              <a:rect l="l" t="t" r="r" b="b"/>
              <a:pathLst>
                <a:path w="138430" h="368300">
                  <a:moveTo>
                    <a:pt x="98853" y="297128"/>
                  </a:moveTo>
                  <a:lnTo>
                    <a:pt x="65786" y="308229"/>
                  </a:lnTo>
                  <a:lnTo>
                    <a:pt x="126111" y="368300"/>
                  </a:lnTo>
                  <a:lnTo>
                    <a:pt x="134489" y="309118"/>
                  </a:lnTo>
                  <a:lnTo>
                    <a:pt x="102870" y="309118"/>
                  </a:lnTo>
                  <a:lnTo>
                    <a:pt x="98853" y="297128"/>
                  </a:lnTo>
                  <a:close/>
                </a:path>
                <a:path w="138430" h="368300">
                  <a:moveTo>
                    <a:pt x="104941" y="295085"/>
                  </a:moveTo>
                  <a:lnTo>
                    <a:pt x="98853" y="297128"/>
                  </a:lnTo>
                  <a:lnTo>
                    <a:pt x="102870" y="309118"/>
                  </a:lnTo>
                  <a:lnTo>
                    <a:pt x="108966" y="307086"/>
                  </a:lnTo>
                  <a:lnTo>
                    <a:pt x="104941" y="295085"/>
                  </a:lnTo>
                  <a:close/>
                </a:path>
                <a:path w="138430" h="368300">
                  <a:moveTo>
                    <a:pt x="138049" y="283972"/>
                  </a:moveTo>
                  <a:lnTo>
                    <a:pt x="104941" y="295085"/>
                  </a:lnTo>
                  <a:lnTo>
                    <a:pt x="108966" y="307086"/>
                  </a:lnTo>
                  <a:lnTo>
                    <a:pt x="102870" y="309118"/>
                  </a:lnTo>
                  <a:lnTo>
                    <a:pt x="134489" y="309118"/>
                  </a:lnTo>
                  <a:lnTo>
                    <a:pt x="138049" y="283972"/>
                  </a:lnTo>
                  <a:close/>
                </a:path>
                <a:path w="138430" h="368300">
                  <a:moveTo>
                    <a:pt x="5969" y="0"/>
                  </a:moveTo>
                  <a:lnTo>
                    <a:pt x="0" y="2032"/>
                  </a:lnTo>
                  <a:lnTo>
                    <a:pt x="98853" y="297128"/>
                  </a:lnTo>
                  <a:lnTo>
                    <a:pt x="104941" y="295085"/>
                  </a:lnTo>
                  <a:lnTo>
                    <a:pt x="5969" y="0"/>
                  </a:lnTo>
                  <a:close/>
                </a:path>
              </a:pathLst>
            </a:custGeom>
            <a:solidFill>
              <a:srgbClr val="031B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50464" y="2719577"/>
              <a:ext cx="288925" cy="926465"/>
            </a:xfrm>
            <a:custGeom>
              <a:avLst/>
              <a:gdLst/>
              <a:ahLst/>
              <a:cxnLst/>
              <a:rect l="l" t="t" r="r" b="b"/>
              <a:pathLst>
                <a:path w="288925" h="926464">
                  <a:moveTo>
                    <a:pt x="288607" y="0"/>
                  </a:moveTo>
                  <a:lnTo>
                    <a:pt x="0" y="0"/>
                  </a:lnTo>
                  <a:lnTo>
                    <a:pt x="0" y="926084"/>
                  </a:lnTo>
                  <a:lnTo>
                    <a:pt x="288607" y="926084"/>
                  </a:lnTo>
                  <a:lnTo>
                    <a:pt x="288607" y="0"/>
                  </a:lnTo>
                  <a:close/>
                </a:path>
              </a:pathLst>
            </a:custGeom>
            <a:solidFill>
              <a:srgbClr val="69D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052447" y="3132188"/>
            <a:ext cx="288925" cy="513715"/>
          </a:xfrm>
          <a:prstGeom prst="rect">
            <a:avLst/>
          </a:prstGeom>
          <a:solidFill>
            <a:srgbClr val="F48A8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7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sz="700" b="0" spc="-25" dirty="0">
                <a:latin typeface="Pretendard ExtraLight"/>
                <a:cs typeface="Pretendard ExtraLight"/>
              </a:rPr>
              <a:t>8시간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60117" y="3125215"/>
            <a:ext cx="26924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spc="-20" dirty="0">
                <a:latin typeface="Pretendard ExtraLight"/>
                <a:cs typeface="Pretendard ExtraLight"/>
              </a:rPr>
              <a:t>11시간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55545" y="2536951"/>
            <a:ext cx="2806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Pretendard ExtraLight"/>
                <a:cs typeface="Pretendard ExtraLight"/>
              </a:rPr>
              <a:t>도입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spc="-50" dirty="0">
                <a:latin typeface="Pretendard ExtraLight"/>
                <a:cs typeface="Pretendard ExtraLight"/>
              </a:rPr>
              <a:t>후</a:t>
            </a:r>
            <a:endParaRPr sz="700">
              <a:latin typeface="Pretendard ExtraLight"/>
              <a:cs typeface="Pretendard ExtraLight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5583" y="2560319"/>
            <a:ext cx="528066" cy="304038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059304" y="2576321"/>
            <a:ext cx="389890" cy="398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105"/>
              </a:spcBef>
            </a:pPr>
            <a:r>
              <a:rPr sz="1050" b="0" spc="-90" dirty="0">
                <a:latin typeface="페이퍼로지 5 Medium"/>
                <a:cs typeface="페이퍼로지 5 Medium"/>
              </a:rPr>
              <a:t>40%↑</a:t>
            </a:r>
            <a:endParaRPr sz="1050">
              <a:latin typeface="페이퍼로지 5 Medium"/>
              <a:cs typeface="페이퍼로지 5 Medium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700" b="0" dirty="0">
                <a:latin typeface="Pretendard ExtraLight"/>
                <a:cs typeface="Pretendard ExtraLight"/>
              </a:rPr>
              <a:t>도입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spc="-50" dirty="0">
                <a:latin typeface="Pretendard ExtraLight"/>
                <a:cs typeface="Pretendard ExtraLight"/>
              </a:rPr>
              <a:t>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60777" y="3682999"/>
            <a:ext cx="4572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Pretendard ExtraLight"/>
                <a:cs typeface="Pretendard ExtraLight"/>
              </a:rPr>
              <a:t>일</a:t>
            </a:r>
            <a:r>
              <a:rPr sz="700" b="0" spc="30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노동</a:t>
            </a:r>
            <a:r>
              <a:rPr sz="700" b="0" spc="25" dirty="0">
                <a:latin typeface="Pretendard ExtraLight"/>
                <a:cs typeface="Pretendard ExtraLight"/>
              </a:rPr>
              <a:t> </a:t>
            </a:r>
            <a:r>
              <a:rPr sz="700" b="0" spc="-25" dirty="0">
                <a:latin typeface="Pretendard ExtraLight"/>
                <a:cs typeface="Pretendard ExtraLight"/>
              </a:rPr>
              <a:t>시간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332482" y="2719577"/>
            <a:ext cx="140335" cy="438150"/>
          </a:xfrm>
          <a:custGeom>
            <a:avLst/>
            <a:gdLst/>
            <a:ahLst/>
            <a:cxnLst/>
            <a:rect l="l" t="t" r="r" b="b"/>
            <a:pathLst>
              <a:path w="140335" h="438150">
                <a:moveTo>
                  <a:pt x="100488" y="72623"/>
                </a:moveTo>
                <a:lnTo>
                  <a:pt x="0" y="436371"/>
                </a:lnTo>
                <a:lnTo>
                  <a:pt x="6095" y="438023"/>
                </a:lnTo>
                <a:lnTo>
                  <a:pt x="106610" y="74304"/>
                </a:lnTo>
                <a:lnTo>
                  <a:pt x="100488" y="72623"/>
                </a:lnTo>
                <a:close/>
              </a:path>
              <a:path w="140335" h="438150">
                <a:moveTo>
                  <a:pt x="135743" y="60325"/>
                </a:moveTo>
                <a:lnTo>
                  <a:pt x="103886" y="60325"/>
                </a:lnTo>
                <a:lnTo>
                  <a:pt x="109981" y="62102"/>
                </a:lnTo>
                <a:lnTo>
                  <a:pt x="106610" y="74304"/>
                </a:lnTo>
                <a:lnTo>
                  <a:pt x="140335" y="83566"/>
                </a:lnTo>
                <a:lnTo>
                  <a:pt x="135743" y="60325"/>
                </a:lnTo>
                <a:close/>
              </a:path>
              <a:path w="140335" h="438150">
                <a:moveTo>
                  <a:pt x="103886" y="60325"/>
                </a:moveTo>
                <a:lnTo>
                  <a:pt x="100488" y="72623"/>
                </a:lnTo>
                <a:lnTo>
                  <a:pt x="106610" y="74304"/>
                </a:lnTo>
                <a:lnTo>
                  <a:pt x="109981" y="62102"/>
                </a:lnTo>
                <a:lnTo>
                  <a:pt x="103886" y="60325"/>
                </a:lnTo>
                <a:close/>
              </a:path>
              <a:path w="140335" h="438150">
                <a:moveTo>
                  <a:pt x="123825" y="0"/>
                </a:moveTo>
                <a:lnTo>
                  <a:pt x="66801" y="63373"/>
                </a:lnTo>
                <a:lnTo>
                  <a:pt x="100488" y="72623"/>
                </a:lnTo>
                <a:lnTo>
                  <a:pt x="103886" y="60325"/>
                </a:lnTo>
                <a:lnTo>
                  <a:pt x="135743" y="60325"/>
                </a:lnTo>
                <a:lnTo>
                  <a:pt x="123825" y="0"/>
                </a:lnTo>
                <a:close/>
              </a:path>
            </a:pathLst>
          </a:custGeom>
          <a:solidFill>
            <a:srgbClr val="031B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215385" y="3682999"/>
            <a:ext cx="4572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Pretendard ExtraLight"/>
                <a:cs typeface="Pretendard ExtraLight"/>
              </a:rPr>
              <a:t>월</a:t>
            </a:r>
            <a:r>
              <a:rPr sz="700" b="0" spc="30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고정</a:t>
            </a:r>
            <a:r>
              <a:rPr sz="700" b="0" spc="25" dirty="0">
                <a:latin typeface="Pretendard ExtraLight"/>
                <a:cs typeface="Pretendard ExtraLight"/>
              </a:rPr>
              <a:t> </a:t>
            </a:r>
            <a:r>
              <a:rPr sz="700" b="0" spc="-25" dirty="0">
                <a:latin typeface="Pretendard ExtraLight"/>
                <a:cs typeface="Pretendard ExtraLight"/>
              </a:rPr>
              <a:t>비용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98673" y="2236977"/>
            <a:ext cx="96964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실</a:t>
            </a:r>
            <a:r>
              <a:rPr sz="800" b="0" spc="8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고용인원은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1명일</a:t>
            </a:r>
            <a:r>
              <a:rPr sz="800" b="0" spc="65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때,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79215" y="2951467"/>
            <a:ext cx="288925" cy="694690"/>
          </a:xfrm>
          <a:prstGeom prst="rect">
            <a:avLst/>
          </a:prstGeom>
          <a:solidFill>
            <a:srgbClr val="69D6C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700" b="0" spc="-20" dirty="0">
                <a:latin typeface="Pretendard ExtraLight"/>
                <a:cs typeface="Pretendard ExtraLight"/>
              </a:rPr>
              <a:t>로봇1대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49928" y="2719577"/>
            <a:ext cx="288925" cy="926465"/>
          </a:xfrm>
          <a:prstGeom prst="rect">
            <a:avLst/>
          </a:prstGeom>
          <a:solidFill>
            <a:srgbClr val="69D6C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7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sz="700" b="0" spc="-30" dirty="0">
                <a:latin typeface="Pretendard ExtraLight"/>
                <a:cs typeface="Pretendard ExtraLight"/>
              </a:rPr>
              <a:t>로봇2대</a:t>
            </a:r>
            <a:endParaRPr sz="700">
              <a:latin typeface="Pretendard ExtraLight"/>
              <a:cs typeface="Pretendard ExtraLight"/>
            </a:endParaRPr>
          </a:p>
        </p:txBody>
      </p: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76600" y="2624327"/>
            <a:ext cx="444258" cy="304038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3351021" y="2629775"/>
            <a:ext cx="363220" cy="3098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050" b="0" spc="-60" dirty="0">
                <a:latin typeface="페이퍼로지 5 Medium"/>
                <a:cs typeface="페이퍼로지 5 Medium"/>
              </a:rPr>
              <a:t>X1.5</a:t>
            </a:r>
            <a:r>
              <a:rPr sz="700" b="0" spc="-60" dirty="0">
                <a:latin typeface="Pretendard ExtraLight"/>
                <a:cs typeface="Pretendard ExtraLight"/>
              </a:rPr>
              <a:t>배</a:t>
            </a:r>
            <a:endParaRPr sz="700">
              <a:latin typeface="Pretendard ExtraLight"/>
              <a:cs typeface="Pretendard ExtraLight"/>
            </a:endParaRPr>
          </a:p>
          <a:p>
            <a:pPr marL="29209">
              <a:lnSpc>
                <a:spcPct val="100000"/>
              </a:lnSpc>
              <a:spcBef>
                <a:spcPts val="50"/>
              </a:spcBef>
            </a:pPr>
            <a:r>
              <a:rPr sz="700" b="0" spc="-20" dirty="0">
                <a:latin typeface="Pretendard ExtraLight"/>
                <a:cs typeface="Pretendard ExtraLight"/>
              </a:rPr>
              <a:t>고용효과</a:t>
            </a:r>
            <a:endParaRPr sz="700">
              <a:latin typeface="Pretendard ExtraLight"/>
              <a:cs typeface="Pretendard ExtraLight"/>
            </a:endParaRPr>
          </a:p>
        </p:txBody>
      </p: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01796" y="2386596"/>
            <a:ext cx="336041" cy="305549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3737864" y="2392919"/>
            <a:ext cx="330200" cy="3098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85"/>
              </a:spcBef>
            </a:pPr>
            <a:r>
              <a:rPr sz="1050" b="0" spc="-25" dirty="0">
                <a:latin typeface="페이퍼로지 5 Medium"/>
                <a:cs typeface="페이퍼로지 5 Medium"/>
              </a:rPr>
              <a:t>X2</a:t>
            </a:r>
            <a:r>
              <a:rPr sz="700" b="0" spc="-25" dirty="0">
                <a:latin typeface="Pretendard ExtraLight"/>
                <a:cs typeface="Pretendard ExtraLight"/>
              </a:rPr>
              <a:t>배</a:t>
            </a:r>
            <a:endParaRPr sz="7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700" b="0" spc="-20" dirty="0">
                <a:latin typeface="Pretendard ExtraLight"/>
                <a:cs typeface="Pretendard ExtraLight"/>
              </a:rPr>
              <a:t>고용효과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008502" y="3132175"/>
            <a:ext cx="288925" cy="513715"/>
          </a:xfrm>
          <a:prstGeom prst="rect">
            <a:avLst/>
          </a:prstGeom>
          <a:solidFill>
            <a:srgbClr val="F48A8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700">
              <a:latin typeface="Times New Roman"/>
              <a:cs typeface="Times New Roman"/>
            </a:endParaRPr>
          </a:p>
          <a:p>
            <a:pPr marL="71120">
              <a:lnSpc>
                <a:spcPct val="100000"/>
              </a:lnSpc>
            </a:pPr>
            <a:r>
              <a:rPr sz="700" b="0" spc="-25" dirty="0">
                <a:latin typeface="Pretendard ExtraLight"/>
                <a:cs typeface="Pretendard ExtraLight"/>
              </a:rPr>
              <a:t>기존</a:t>
            </a:r>
            <a:endParaRPr sz="700">
              <a:latin typeface="Pretendard ExtraLight"/>
              <a:cs typeface="Pretendard ExtraLigh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791997" y="2237422"/>
            <a:ext cx="7265034" cy="1624965"/>
            <a:chOff x="791997" y="2237422"/>
            <a:chExt cx="7265034" cy="1624965"/>
          </a:xfrm>
        </p:grpSpPr>
        <p:sp>
          <p:nvSpPr>
            <p:cNvPr id="32" name="object 32"/>
            <p:cNvSpPr/>
            <p:nvPr/>
          </p:nvSpPr>
          <p:spPr>
            <a:xfrm>
              <a:off x="793584" y="3637152"/>
              <a:ext cx="3544570" cy="0"/>
            </a:xfrm>
            <a:custGeom>
              <a:avLst/>
              <a:gdLst/>
              <a:ahLst/>
              <a:cxnLst/>
              <a:rect l="l" t="t" r="r" b="b"/>
              <a:pathLst>
                <a:path w="3544570">
                  <a:moveTo>
                    <a:pt x="0" y="0"/>
                  </a:moveTo>
                  <a:lnTo>
                    <a:pt x="3544227" y="0"/>
                  </a:lnTo>
                </a:path>
              </a:pathLst>
            </a:custGeom>
            <a:ln w="3175">
              <a:solidFill>
                <a:srgbClr val="031B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558663" y="2242184"/>
              <a:ext cx="2493645" cy="1384935"/>
            </a:xfrm>
            <a:custGeom>
              <a:avLst/>
              <a:gdLst/>
              <a:ahLst/>
              <a:cxnLst/>
              <a:rect l="l" t="t" r="r" b="b"/>
              <a:pathLst>
                <a:path w="2493645" h="1384935">
                  <a:moveTo>
                    <a:pt x="0" y="1384935"/>
                  </a:moveTo>
                  <a:lnTo>
                    <a:pt x="330073" y="1384935"/>
                  </a:lnTo>
                </a:path>
                <a:path w="2493645" h="1384935">
                  <a:moveTo>
                    <a:pt x="470281" y="1384935"/>
                  </a:moveTo>
                  <a:lnTo>
                    <a:pt x="953388" y="1384935"/>
                  </a:lnTo>
                </a:path>
                <a:path w="2493645" h="1384935">
                  <a:moveTo>
                    <a:pt x="1093596" y="1384935"/>
                  </a:moveTo>
                  <a:lnTo>
                    <a:pt x="1576705" y="1384935"/>
                  </a:lnTo>
                </a:path>
                <a:path w="2493645" h="1384935">
                  <a:moveTo>
                    <a:pt x="1716913" y="1384935"/>
                  </a:moveTo>
                  <a:lnTo>
                    <a:pt x="2200020" y="1384935"/>
                  </a:lnTo>
                </a:path>
                <a:path w="2493645" h="1384935">
                  <a:moveTo>
                    <a:pt x="2340229" y="1384935"/>
                  </a:moveTo>
                  <a:lnTo>
                    <a:pt x="2493137" y="1384935"/>
                  </a:lnTo>
                </a:path>
                <a:path w="2493645" h="1384935">
                  <a:moveTo>
                    <a:pt x="0" y="1153287"/>
                  </a:moveTo>
                  <a:lnTo>
                    <a:pt x="330073" y="1153287"/>
                  </a:lnTo>
                </a:path>
                <a:path w="2493645" h="1384935">
                  <a:moveTo>
                    <a:pt x="470281" y="1153287"/>
                  </a:moveTo>
                  <a:lnTo>
                    <a:pt x="953388" y="1153287"/>
                  </a:lnTo>
                </a:path>
                <a:path w="2493645" h="1384935">
                  <a:moveTo>
                    <a:pt x="1093596" y="1153287"/>
                  </a:moveTo>
                  <a:lnTo>
                    <a:pt x="1576705" y="1153287"/>
                  </a:lnTo>
                </a:path>
                <a:path w="2493645" h="1384935">
                  <a:moveTo>
                    <a:pt x="1716913" y="1153287"/>
                  </a:moveTo>
                  <a:lnTo>
                    <a:pt x="2200020" y="1153287"/>
                  </a:lnTo>
                </a:path>
                <a:path w="2493645" h="1384935">
                  <a:moveTo>
                    <a:pt x="2340229" y="1153287"/>
                  </a:moveTo>
                  <a:lnTo>
                    <a:pt x="2493137" y="1153287"/>
                  </a:lnTo>
                </a:path>
                <a:path w="2493645" h="1384935">
                  <a:moveTo>
                    <a:pt x="0" y="923163"/>
                  </a:moveTo>
                  <a:lnTo>
                    <a:pt x="953388" y="923163"/>
                  </a:lnTo>
                </a:path>
                <a:path w="2493645" h="1384935">
                  <a:moveTo>
                    <a:pt x="1093596" y="923163"/>
                  </a:moveTo>
                  <a:lnTo>
                    <a:pt x="1576705" y="923163"/>
                  </a:lnTo>
                </a:path>
                <a:path w="2493645" h="1384935">
                  <a:moveTo>
                    <a:pt x="1716913" y="923163"/>
                  </a:moveTo>
                  <a:lnTo>
                    <a:pt x="2200020" y="923163"/>
                  </a:lnTo>
                </a:path>
                <a:path w="2493645" h="1384935">
                  <a:moveTo>
                    <a:pt x="2340229" y="923163"/>
                  </a:moveTo>
                  <a:lnTo>
                    <a:pt x="2493137" y="923163"/>
                  </a:lnTo>
                </a:path>
                <a:path w="2493645" h="1384935">
                  <a:moveTo>
                    <a:pt x="0" y="691514"/>
                  </a:moveTo>
                  <a:lnTo>
                    <a:pt x="1576705" y="691514"/>
                  </a:lnTo>
                </a:path>
                <a:path w="2493645" h="1384935">
                  <a:moveTo>
                    <a:pt x="1716913" y="691514"/>
                  </a:moveTo>
                  <a:lnTo>
                    <a:pt x="2200020" y="691514"/>
                  </a:lnTo>
                </a:path>
                <a:path w="2493645" h="1384935">
                  <a:moveTo>
                    <a:pt x="2340229" y="691514"/>
                  </a:moveTo>
                  <a:lnTo>
                    <a:pt x="2493137" y="691514"/>
                  </a:lnTo>
                </a:path>
                <a:path w="2493645" h="1384935">
                  <a:moveTo>
                    <a:pt x="0" y="461391"/>
                  </a:moveTo>
                  <a:lnTo>
                    <a:pt x="2200020" y="461391"/>
                  </a:lnTo>
                </a:path>
                <a:path w="2493645" h="1384935">
                  <a:moveTo>
                    <a:pt x="2340229" y="461391"/>
                  </a:moveTo>
                  <a:lnTo>
                    <a:pt x="2493137" y="461391"/>
                  </a:lnTo>
                </a:path>
                <a:path w="2493645" h="1384935">
                  <a:moveTo>
                    <a:pt x="0" y="231267"/>
                  </a:moveTo>
                  <a:lnTo>
                    <a:pt x="65150" y="231267"/>
                  </a:lnTo>
                </a:path>
                <a:path w="2493645" h="1384935">
                  <a:moveTo>
                    <a:pt x="162350" y="231267"/>
                  </a:moveTo>
                  <a:lnTo>
                    <a:pt x="2493137" y="231267"/>
                  </a:lnTo>
                </a:path>
                <a:path w="2493645" h="1384935">
                  <a:moveTo>
                    <a:pt x="0" y="0"/>
                  </a:moveTo>
                  <a:lnTo>
                    <a:pt x="2493137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11952" y="2465831"/>
              <a:ext cx="2009139" cy="1391920"/>
            </a:xfrm>
            <a:custGeom>
              <a:avLst/>
              <a:gdLst/>
              <a:ahLst/>
              <a:cxnLst/>
              <a:rect l="l" t="t" r="r" b="b"/>
              <a:pathLst>
                <a:path w="2009140" h="1391920">
                  <a:moveTo>
                    <a:pt x="138684" y="694944"/>
                  </a:moveTo>
                  <a:lnTo>
                    <a:pt x="0" y="694944"/>
                  </a:lnTo>
                  <a:lnTo>
                    <a:pt x="0" y="1391539"/>
                  </a:lnTo>
                  <a:lnTo>
                    <a:pt x="138684" y="1391539"/>
                  </a:lnTo>
                  <a:lnTo>
                    <a:pt x="138684" y="694944"/>
                  </a:lnTo>
                  <a:close/>
                </a:path>
                <a:path w="2009140" h="1391920">
                  <a:moveTo>
                    <a:pt x="762000" y="463296"/>
                  </a:moveTo>
                  <a:lnTo>
                    <a:pt x="623316" y="463296"/>
                  </a:lnTo>
                  <a:lnTo>
                    <a:pt x="623316" y="1391539"/>
                  </a:lnTo>
                  <a:lnTo>
                    <a:pt x="762000" y="1391539"/>
                  </a:lnTo>
                  <a:lnTo>
                    <a:pt x="762000" y="463296"/>
                  </a:lnTo>
                  <a:close/>
                </a:path>
                <a:path w="2009140" h="1391920">
                  <a:moveTo>
                    <a:pt x="1385316" y="231648"/>
                  </a:moveTo>
                  <a:lnTo>
                    <a:pt x="1246632" y="231648"/>
                  </a:lnTo>
                  <a:lnTo>
                    <a:pt x="1246632" y="1391539"/>
                  </a:lnTo>
                  <a:lnTo>
                    <a:pt x="1385316" y="1391539"/>
                  </a:lnTo>
                  <a:lnTo>
                    <a:pt x="1385316" y="231648"/>
                  </a:lnTo>
                  <a:close/>
                </a:path>
                <a:path w="2009140" h="1391920">
                  <a:moveTo>
                    <a:pt x="2008632" y="0"/>
                  </a:moveTo>
                  <a:lnTo>
                    <a:pt x="1869948" y="0"/>
                  </a:lnTo>
                  <a:lnTo>
                    <a:pt x="1869948" y="1391539"/>
                  </a:lnTo>
                  <a:lnTo>
                    <a:pt x="2008632" y="1391539"/>
                  </a:lnTo>
                  <a:lnTo>
                    <a:pt x="200863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88736" y="2628899"/>
              <a:ext cx="2010410" cy="1228725"/>
            </a:xfrm>
            <a:custGeom>
              <a:avLst/>
              <a:gdLst/>
              <a:ahLst/>
              <a:cxnLst/>
              <a:rect l="l" t="t" r="r" b="b"/>
              <a:pathLst>
                <a:path w="2010409" h="1228725">
                  <a:moveTo>
                    <a:pt x="140208" y="614172"/>
                  </a:moveTo>
                  <a:lnTo>
                    <a:pt x="0" y="614172"/>
                  </a:lnTo>
                  <a:lnTo>
                    <a:pt x="0" y="1228471"/>
                  </a:lnTo>
                  <a:lnTo>
                    <a:pt x="140208" y="1228471"/>
                  </a:lnTo>
                  <a:lnTo>
                    <a:pt x="140208" y="614172"/>
                  </a:lnTo>
                  <a:close/>
                </a:path>
                <a:path w="2010409" h="1228725">
                  <a:moveTo>
                    <a:pt x="763511" y="464820"/>
                  </a:moveTo>
                  <a:lnTo>
                    <a:pt x="623316" y="464820"/>
                  </a:lnTo>
                  <a:lnTo>
                    <a:pt x="623316" y="1228471"/>
                  </a:lnTo>
                  <a:lnTo>
                    <a:pt x="763511" y="1228471"/>
                  </a:lnTo>
                  <a:lnTo>
                    <a:pt x="763511" y="464820"/>
                  </a:lnTo>
                  <a:close/>
                </a:path>
                <a:path w="2010409" h="1228725">
                  <a:moveTo>
                    <a:pt x="1386840" y="150876"/>
                  </a:moveTo>
                  <a:lnTo>
                    <a:pt x="1246632" y="150876"/>
                  </a:lnTo>
                  <a:lnTo>
                    <a:pt x="1246632" y="1228471"/>
                  </a:lnTo>
                  <a:lnTo>
                    <a:pt x="1386840" y="1228471"/>
                  </a:lnTo>
                  <a:lnTo>
                    <a:pt x="1386840" y="150876"/>
                  </a:lnTo>
                  <a:close/>
                </a:path>
                <a:path w="2010409" h="1228725">
                  <a:moveTo>
                    <a:pt x="2010156" y="0"/>
                  </a:moveTo>
                  <a:lnTo>
                    <a:pt x="1869948" y="0"/>
                  </a:lnTo>
                  <a:lnTo>
                    <a:pt x="1869948" y="1228471"/>
                  </a:lnTo>
                  <a:lnTo>
                    <a:pt x="2010156" y="1228471"/>
                  </a:lnTo>
                  <a:lnTo>
                    <a:pt x="2010156" y="0"/>
                  </a:lnTo>
                  <a:close/>
                </a:path>
              </a:pathLst>
            </a:custGeom>
            <a:solidFill>
              <a:srgbClr val="69D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558663" y="3857370"/>
              <a:ext cx="2493645" cy="0"/>
            </a:xfrm>
            <a:custGeom>
              <a:avLst/>
              <a:gdLst/>
              <a:ahLst/>
              <a:cxnLst/>
              <a:rect l="l" t="t" r="r" b="b"/>
              <a:pathLst>
                <a:path w="2493645">
                  <a:moveTo>
                    <a:pt x="0" y="0"/>
                  </a:moveTo>
                  <a:lnTo>
                    <a:pt x="2493137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2848101" y="3968597"/>
            <a:ext cx="14478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이사만루체 Light"/>
                <a:cs typeface="이사만루체 Light"/>
              </a:rPr>
              <a:t>※</a:t>
            </a:r>
            <a:r>
              <a:rPr sz="700" b="0" spc="-10" dirty="0">
                <a:latin typeface="이사만루체 Light"/>
                <a:cs typeface="이사만루체 Light"/>
              </a:rPr>
              <a:t> </a:t>
            </a:r>
            <a:r>
              <a:rPr sz="700" b="0" dirty="0">
                <a:latin typeface="이사만루체 Light"/>
                <a:cs typeface="이사만루체 Light"/>
              </a:rPr>
              <a:t>일 </a:t>
            </a:r>
            <a:r>
              <a:rPr sz="700" b="0" spc="-60" dirty="0">
                <a:latin typeface="이사만루체 Light"/>
                <a:cs typeface="이사만루체 Light"/>
              </a:rPr>
              <a:t>노동시간은</a:t>
            </a:r>
            <a:r>
              <a:rPr sz="700" b="0" spc="15" dirty="0">
                <a:latin typeface="이사만루체 Light"/>
                <a:cs typeface="이사만루체 Light"/>
              </a:rPr>
              <a:t> </a:t>
            </a:r>
            <a:r>
              <a:rPr sz="700" b="0" spc="-55" dirty="0">
                <a:latin typeface="이사만루체 Light"/>
                <a:cs typeface="이사만루체 Light"/>
              </a:rPr>
              <a:t>로봇가동</a:t>
            </a:r>
            <a:r>
              <a:rPr sz="700" b="0" spc="15" dirty="0">
                <a:latin typeface="이사만루체 Light"/>
                <a:cs typeface="이사만루체 Light"/>
              </a:rPr>
              <a:t> </a:t>
            </a:r>
            <a:r>
              <a:rPr sz="700" b="0" spc="-60" dirty="0">
                <a:latin typeface="이사만루체 Light"/>
                <a:cs typeface="이사만루체 Light"/>
              </a:rPr>
              <a:t>가능시간</a:t>
            </a:r>
            <a:r>
              <a:rPr sz="700" b="0" spc="15" dirty="0">
                <a:latin typeface="이사만루체 Light"/>
                <a:cs typeface="이사만루체 Light"/>
              </a:rPr>
              <a:t> </a:t>
            </a:r>
            <a:r>
              <a:rPr sz="700" b="0" spc="-25" dirty="0">
                <a:latin typeface="이사만루체 Light"/>
                <a:cs typeface="이사만루체 Light"/>
              </a:rPr>
              <a:t>기준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66765" y="3755542"/>
            <a:ext cx="850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0" dirty="0">
                <a:solidFill>
                  <a:srgbClr val="585858"/>
                </a:solidFill>
                <a:latin typeface="Pretendard ExtraLight"/>
                <a:cs typeface="Pretendard ExtraLight"/>
              </a:rPr>
              <a:t>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967985" y="3524757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30" dirty="0">
                <a:solidFill>
                  <a:srgbClr val="585858"/>
                </a:solidFill>
                <a:latin typeface="Pretendard ExtraLight"/>
                <a:cs typeface="Pretendard ExtraLight"/>
              </a:rPr>
              <a:t>1,000,000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967985" y="3294126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0" dirty="0">
                <a:solidFill>
                  <a:srgbClr val="585858"/>
                </a:solidFill>
                <a:latin typeface="Pretendard ExtraLight"/>
                <a:cs typeface="Pretendard ExtraLight"/>
              </a:rPr>
              <a:t>2,000,000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67985" y="3062985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0" dirty="0">
                <a:solidFill>
                  <a:srgbClr val="585858"/>
                </a:solidFill>
                <a:latin typeface="Pretendard ExtraLight"/>
                <a:cs typeface="Pretendard ExtraLight"/>
              </a:rPr>
              <a:t>3,000,000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967985" y="2832353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0" dirty="0">
                <a:solidFill>
                  <a:srgbClr val="585858"/>
                </a:solidFill>
                <a:latin typeface="Pretendard ExtraLight"/>
                <a:cs typeface="Pretendard ExtraLight"/>
              </a:rPr>
              <a:t>4,000,000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67985" y="2601594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45" dirty="0">
                <a:solidFill>
                  <a:srgbClr val="585858"/>
                </a:solidFill>
                <a:latin typeface="Pretendard ExtraLight"/>
                <a:cs typeface="Pretendard ExtraLight"/>
              </a:rPr>
              <a:t>5,000,000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67985" y="2370835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40" dirty="0">
                <a:solidFill>
                  <a:srgbClr val="585858"/>
                </a:solidFill>
                <a:latin typeface="Pretendard ExtraLight"/>
                <a:cs typeface="Pretendard ExtraLight"/>
              </a:rPr>
              <a:t>6,000,000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967985" y="2139822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45" dirty="0">
                <a:solidFill>
                  <a:srgbClr val="585858"/>
                </a:solidFill>
                <a:latin typeface="Pretendard ExtraLight"/>
                <a:cs typeface="Pretendard ExtraLight"/>
              </a:rPr>
              <a:t>7,000,000</a:t>
            </a:r>
            <a:endParaRPr sz="900">
              <a:latin typeface="Pretendard ExtraLight"/>
              <a:cs typeface="Pretendard ExtraLight"/>
            </a:endParaRPr>
          </a:p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4752466" y="3905821"/>
          <a:ext cx="3730625" cy="730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0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0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08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7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b="0" spc="-25" dirty="0">
                          <a:latin typeface="Pretendard ExtraLight"/>
                          <a:cs typeface="Pretendard ExtraLight"/>
                        </a:rPr>
                        <a:t>구분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4290" marB="0"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b="0" dirty="0">
                          <a:latin typeface="Pretendard ExtraLight"/>
                          <a:cs typeface="Pretendard ExtraLight"/>
                        </a:rPr>
                        <a:t>1.5인의</a:t>
                      </a:r>
                      <a:r>
                        <a:rPr sz="700" b="0" spc="10" dirty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sz="700" b="0" spc="-25" dirty="0">
                          <a:latin typeface="Pretendard ExtraLight"/>
                          <a:cs typeface="Pretendard ExtraLight"/>
                        </a:rPr>
                        <a:t>효과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429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b="0" dirty="0">
                          <a:latin typeface="Pretendard ExtraLight"/>
                          <a:cs typeface="Pretendard ExtraLight"/>
                        </a:rPr>
                        <a:t>2인의</a:t>
                      </a:r>
                      <a:r>
                        <a:rPr sz="700" b="0" spc="-20" dirty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sz="700" b="0" spc="-25" dirty="0">
                          <a:latin typeface="Pretendard ExtraLight"/>
                          <a:cs typeface="Pretendard ExtraLight"/>
                        </a:rPr>
                        <a:t>효과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429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b="0" spc="-20" dirty="0">
                          <a:latin typeface="Pretendard ExtraLight"/>
                          <a:cs typeface="Pretendard ExtraLight"/>
                        </a:rPr>
                        <a:t>2.5인의</a:t>
                      </a:r>
                      <a:r>
                        <a:rPr sz="700" b="0" spc="-15" dirty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sz="700" b="0" spc="-35" dirty="0">
                          <a:latin typeface="Pretendard ExtraLight"/>
                          <a:cs typeface="Pretendard ExtraLight"/>
                        </a:rPr>
                        <a:t>효과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429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b="0" dirty="0">
                          <a:latin typeface="Pretendard ExtraLight"/>
                          <a:cs typeface="Pretendard ExtraLight"/>
                        </a:rPr>
                        <a:t>3인의</a:t>
                      </a:r>
                      <a:r>
                        <a:rPr sz="700" b="0" spc="-30" dirty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sz="700" b="0" spc="-25" dirty="0">
                          <a:latin typeface="Pretendard ExtraLight"/>
                          <a:cs typeface="Pretendard ExtraLight"/>
                        </a:rPr>
                        <a:t>효과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4290" marB="0">
                    <a:lnL w="3175">
                      <a:solidFill>
                        <a:srgbClr val="031B4A"/>
                      </a:solidFill>
                      <a:prstDash val="dot"/>
                    </a:lnL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99695">
                        <a:lnSpc>
                          <a:spcPct val="100000"/>
                        </a:lnSpc>
                      </a:pPr>
                      <a:r>
                        <a:rPr sz="700" b="0" spc="-10" dirty="0">
                          <a:latin typeface="Pretendard ExtraLight"/>
                          <a:cs typeface="Pretendard ExtraLight"/>
                        </a:rPr>
                        <a:t>직원+로봇</a:t>
                      </a:r>
                      <a:r>
                        <a:rPr sz="700" b="0" spc="10" dirty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sz="700" b="0" spc="-25" dirty="0">
                          <a:latin typeface="Pretendard ExtraLight"/>
                          <a:cs typeface="Pretendard ExtraLight"/>
                        </a:rPr>
                        <a:t>비율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99695" marB="0"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0" spc="-10" dirty="0">
                          <a:latin typeface="Pretendard ExtraLight"/>
                          <a:cs typeface="Pretendard ExtraLight"/>
                        </a:rPr>
                        <a:t>직원1명+로봇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b="0" spc="-25" dirty="0">
                          <a:latin typeface="Pretendard ExtraLight"/>
                          <a:cs typeface="Pretendard ExtraLight"/>
                        </a:rPr>
                        <a:t>1대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2384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0" spc="-10" dirty="0">
                          <a:latin typeface="Pretendard ExtraLight"/>
                          <a:cs typeface="Pretendard ExtraLight"/>
                        </a:rPr>
                        <a:t>직원1명+로봇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b="0" spc="-25" dirty="0">
                          <a:latin typeface="Pretendard ExtraLight"/>
                          <a:cs typeface="Pretendard ExtraLight"/>
                        </a:rPr>
                        <a:t>2대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2384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0" spc="-10" dirty="0">
                          <a:latin typeface="Pretendard ExtraLight"/>
                          <a:cs typeface="Pretendard ExtraLight"/>
                        </a:rPr>
                        <a:t>직원2명+로봇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b="0" spc="-25" dirty="0">
                          <a:latin typeface="Pretendard ExtraLight"/>
                          <a:cs typeface="Pretendard ExtraLight"/>
                        </a:rPr>
                        <a:t>1대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2384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0" spc="-10" dirty="0">
                          <a:latin typeface="Pretendard ExtraLight"/>
                          <a:cs typeface="Pretendard ExtraLight"/>
                        </a:rPr>
                        <a:t>직원2명+로봇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b="0" spc="-25" dirty="0">
                          <a:latin typeface="Pretendard ExtraLight"/>
                          <a:cs typeface="Pretendard ExtraLight"/>
                        </a:rPr>
                        <a:t>2대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2384" marB="0">
                    <a:lnL w="3175">
                      <a:solidFill>
                        <a:srgbClr val="031B4A"/>
                      </a:solidFill>
                      <a:prstDash val="dot"/>
                    </a:lnL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4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9695" marB="0"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31B4A"/>
                      </a:solidFill>
                      <a:prstDash val="dot"/>
                    </a:lnL>
                    <a:lnT w="3175">
                      <a:solidFill>
                        <a:srgbClr val="031B4A"/>
                      </a:solidFill>
                      <a:prstDash val="dot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7" name="object 47"/>
          <p:cNvGrpSpPr/>
          <p:nvPr/>
        </p:nvGrpSpPr>
        <p:grpSpPr>
          <a:xfrm>
            <a:off x="5729096" y="4266907"/>
            <a:ext cx="260985" cy="290195"/>
            <a:chOff x="5729096" y="4266907"/>
            <a:chExt cx="260985" cy="290195"/>
          </a:xfrm>
        </p:grpSpPr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57112" y="4266907"/>
              <a:ext cx="132410" cy="29002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9096" y="4401375"/>
              <a:ext cx="132461" cy="107696"/>
            </a:xfrm>
            <a:prstGeom prst="rect">
              <a:avLst/>
            </a:prstGeom>
          </p:spPr>
        </p:pic>
      </p:grpSp>
      <p:grpSp>
        <p:nvGrpSpPr>
          <p:cNvPr id="50" name="object 50"/>
          <p:cNvGrpSpPr/>
          <p:nvPr/>
        </p:nvGrpSpPr>
        <p:grpSpPr>
          <a:xfrm>
            <a:off x="6414770" y="4266907"/>
            <a:ext cx="356235" cy="290195"/>
            <a:chOff x="6414770" y="4266907"/>
            <a:chExt cx="356235" cy="290195"/>
          </a:xfrm>
        </p:grpSpPr>
        <p:pic>
          <p:nvPicPr>
            <p:cNvPr id="51" name="object 5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42786" y="4266907"/>
              <a:ext cx="132410" cy="29002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14770" y="4401375"/>
              <a:ext cx="132460" cy="10769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38417" y="4266907"/>
              <a:ext cx="132410" cy="290029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7105015" y="4266907"/>
            <a:ext cx="398780" cy="290195"/>
            <a:chOff x="7105015" y="4266907"/>
            <a:chExt cx="398780" cy="290195"/>
          </a:xfrm>
        </p:grpSpPr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70826" y="4266907"/>
              <a:ext cx="132410" cy="29002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05015" y="4401375"/>
              <a:ext cx="270255" cy="107696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7808976" y="4266907"/>
            <a:ext cx="490855" cy="290195"/>
            <a:chOff x="7808976" y="4266907"/>
            <a:chExt cx="490855" cy="290195"/>
          </a:xfrm>
        </p:grpSpPr>
        <p:pic>
          <p:nvPicPr>
            <p:cNvPr id="58" name="object 5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74660" y="4266907"/>
              <a:ext cx="132410" cy="29002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08976" y="4401375"/>
              <a:ext cx="270128" cy="10769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66989" y="4266907"/>
              <a:ext cx="132410" cy="290029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5789421" y="2187701"/>
            <a:ext cx="6858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spc="-50" dirty="0">
                <a:latin typeface="이사만루체 Light"/>
                <a:cs typeface="이사만루체 Light"/>
              </a:rPr>
              <a:t>직원만</a:t>
            </a:r>
            <a:r>
              <a:rPr sz="700" b="0" spc="25" dirty="0">
                <a:latin typeface="이사만루체 Light"/>
                <a:cs typeface="이사만루체 Light"/>
              </a:rPr>
              <a:t> </a:t>
            </a:r>
            <a:r>
              <a:rPr sz="700" b="0" spc="-60" dirty="0">
                <a:latin typeface="이사만루체 Light"/>
                <a:cs typeface="이사만루체 Light"/>
              </a:rPr>
              <a:t>고용했을</a:t>
            </a:r>
            <a:r>
              <a:rPr sz="700" b="0" spc="15" dirty="0">
                <a:latin typeface="이사만루체 Light"/>
                <a:cs typeface="이사만루체 Light"/>
              </a:rPr>
              <a:t> </a:t>
            </a:r>
            <a:r>
              <a:rPr sz="700" b="0" spc="-50" dirty="0">
                <a:latin typeface="이사만루체 Light"/>
                <a:cs typeface="이사만루체 Light"/>
              </a:rPr>
              <a:t>때</a:t>
            </a:r>
            <a:endParaRPr sz="700">
              <a:latin typeface="이사만루체 Light"/>
              <a:cs typeface="이사만루체 Light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5623814" y="2212215"/>
            <a:ext cx="97790" cy="302260"/>
            <a:chOff x="5623814" y="2212215"/>
            <a:chExt cx="97790" cy="302260"/>
          </a:xfrm>
        </p:grpSpPr>
        <p:sp>
          <p:nvSpPr>
            <p:cNvPr id="63" name="object 63"/>
            <p:cNvSpPr/>
            <p:nvPr/>
          </p:nvSpPr>
          <p:spPr>
            <a:xfrm>
              <a:off x="5623814" y="2212215"/>
              <a:ext cx="97790" cy="87630"/>
            </a:xfrm>
            <a:custGeom>
              <a:avLst/>
              <a:gdLst/>
              <a:ahLst/>
              <a:cxnLst/>
              <a:rect l="l" t="t" r="r" b="b"/>
              <a:pathLst>
                <a:path w="97789" h="87630">
                  <a:moveTo>
                    <a:pt x="97199" y="0"/>
                  </a:moveTo>
                  <a:lnTo>
                    <a:pt x="0" y="0"/>
                  </a:lnTo>
                  <a:lnTo>
                    <a:pt x="0" y="87246"/>
                  </a:lnTo>
                  <a:lnTo>
                    <a:pt x="97199" y="87246"/>
                  </a:lnTo>
                  <a:lnTo>
                    <a:pt x="9719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623814" y="2426718"/>
              <a:ext cx="97790" cy="87630"/>
            </a:xfrm>
            <a:custGeom>
              <a:avLst/>
              <a:gdLst/>
              <a:ahLst/>
              <a:cxnLst/>
              <a:rect l="l" t="t" r="r" b="b"/>
              <a:pathLst>
                <a:path w="97789" h="87630">
                  <a:moveTo>
                    <a:pt x="97199" y="0"/>
                  </a:moveTo>
                  <a:lnTo>
                    <a:pt x="0" y="0"/>
                  </a:lnTo>
                  <a:lnTo>
                    <a:pt x="0" y="87246"/>
                  </a:lnTo>
                  <a:lnTo>
                    <a:pt x="97199" y="87246"/>
                  </a:lnTo>
                  <a:lnTo>
                    <a:pt x="97199" y="0"/>
                  </a:lnTo>
                  <a:close/>
                </a:path>
              </a:pathLst>
            </a:custGeom>
            <a:solidFill>
              <a:srgbClr val="69D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786373" y="2402204"/>
            <a:ext cx="3784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spc="-45" dirty="0">
                <a:latin typeface="이사만루체 Light"/>
                <a:cs typeface="이사만루체 Light"/>
              </a:rPr>
              <a:t>직원+로봇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626989" y="2614040"/>
            <a:ext cx="49085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spc="-10" dirty="0">
                <a:latin typeface="이사만루체 Light"/>
                <a:cs typeface="이사만루체 Light"/>
              </a:rPr>
              <a:t>X1.5</a:t>
            </a:r>
            <a:r>
              <a:rPr sz="700" b="0" spc="-35" dirty="0">
                <a:latin typeface="이사만루체 Light"/>
                <a:cs typeface="이사만루체 Light"/>
              </a:rPr>
              <a:t> </a:t>
            </a:r>
            <a:r>
              <a:rPr sz="700" b="0" dirty="0">
                <a:latin typeface="이사만루체 Light"/>
                <a:cs typeface="이사만루체 Light"/>
              </a:rPr>
              <a:t>배</a:t>
            </a:r>
            <a:r>
              <a:rPr sz="700" b="0" spc="-25" dirty="0">
                <a:latin typeface="이사만루체 Light"/>
                <a:cs typeface="이사만루체 Light"/>
              </a:rPr>
              <a:t> 인원,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704713" y="2720720"/>
            <a:ext cx="33655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780">
              <a:lnSpc>
                <a:spcPct val="100000"/>
              </a:lnSpc>
              <a:spcBef>
                <a:spcPts val="95"/>
              </a:spcBef>
            </a:pPr>
            <a:r>
              <a:rPr sz="700" b="0" spc="-20" dirty="0">
                <a:latin typeface="이사만루체 Light"/>
                <a:cs typeface="이사만루체 Light"/>
              </a:rPr>
              <a:t>36만원</a:t>
            </a:r>
            <a:r>
              <a:rPr sz="700" b="0" spc="500" dirty="0">
                <a:latin typeface="이사만루체 Light"/>
                <a:cs typeface="이사만루체 Light"/>
              </a:rPr>
              <a:t> </a:t>
            </a:r>
            <a:r>
              <a:rPr sz="700" b="0" spc="-55" dirty="0">
                <a:latin typeface="이사만루체 Light"/>
                <a:cs typeface="이사만루체 Light"/>
              </a:rPr>
              <a:t>절감효과</a:t>
            </a:r>
            <a:endParaRPr sz="700">
              <a:latin typeface="이사만루체 Light"/>
              <a:cs typeface="이사만루체 Light"/>
            </a:endParaRPr>
          </a:p>
        </p:txBody>
      </p:sp>
      <p:pic>
        <p:nvPicPr>
          <p:cNvPr id="68" name="object 6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48401" y="2959226"/>
            <a:ext cx="245110" cy="233044"/>
          </a:xfrm>
          <a:prstGeom prst="rect">
            <a:avLst/>
          </a:prstGeom>
        </p:spPr>
      </p:pic>
      <p:sp>
        <p:nvSpPr>
          <p:cNvPr id="69" name="object 69"/>
          <p:cNvSpPr txBox="1"/>
          <p:nvPr/>
        </p:nvSpPr>
        <p:spPr>
          <a:xfrm>
            <a:off x="6304534" y="2368753"/>
            <a:ext cx="42418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spc="-110" dirty="0">
                <a:latin typeface="이사만루체 Light"/>
                <a:cs typeface="이사만루체 Light"/>
              </a:rPr>
              <a:t>X2</a:t>
            </a:r>
            <a:r>
              <a:rPr sz="700" b="0" spc="15" dirty="0">
                <a:latin typeface="이사만루체 Light"/>
                <a:cs typeface="이사만루체 Light"/>
              </a:rPr>
              <a:t> </a:t>
            </a:r>
            <a:r>
              <a:rPr sz="700" b="0" dirty="0">
                <a:latin typeface="이사만루체 Light"/>
                <a:cs typeface="이사만루체 Light"/>
              </a:rPr>
              <a:t>배</a:t>
            </a:r>
            <a:r>
              <a:rPr sz="700" b="0" spc="-15" dirty="0">
                <a:latin typeface="이사만루체 Light"/>
                <a:cs typeface="이사만루체 Light"/>
              </a:rPr>
              <a:t> </a:t>
            </a:r>
            <a:r>
              <a:rPr sz="700" b="0" spc="-25" dirty="0">
                <a:latin typeface="이사만루체 Light"/>
                <a:cs typeface="이사만루체 Light"/>
              </a:rPr>
              <a:t>인원,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350253" y="2475991"/>
            <a:ext cx="3378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780">
              <a:lnSpc>
                <a:spcPct val="100000"/>
              </a:lnSpc>
              <a:spcBef>
                <a:spcPts val="95"/>
              </a:spcBef>
            </a:pPr>
            <a:r>
              <a:rPr sz="700" b="0" spc="-20" dirty="0">
                <a:latin typeface="이사만루체 Light"/>
                <a:cs typeface="이사만루체 Light"/>
              </a:rPr>
              <a:t>71만원</a:t>
            </a:r>
            <a:r>
              <a:rPr sz="700" b="0" spc="500" dirty="0">
                <a:latin typeface="이사만루체 Light"/>
                <a:cs typeface="이사만루체 Light"/>
              </a:rPr>
              <a:t> </a:t>
            </a:r>
            <a:r>
              <a:rPr sz="700" b="0" spc="-45" dirty="0">
                <a:latin typeface="이사만루체 Light"/>
                <a:cs typeface="이사만루체 Light"/>
              </a:rPr>
              <a:t>절감효과</a:t>
            </a:r>
            <a:endParaRPr sz="700">
              <a:latin typeface="이사만루체 Light"/>
              <a:cs typeface="이사만루체 Light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6392671" y="2501772"/>
            <a:ext cx="854710" cy="445770"/>
            <a:chOff x="6392671" y="2501772"/>
            <a:chExt cx="854710" cy="445770"/>
          </a:xfrm>
        </p:grpSpPr>
        <p:pic>
          <p:nvPicPr>
            <p:cNvPr id="72" name="object 7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92671" y="2714370"/>
              <a:ext cx="245109" cy="23304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02144" y="2501772"/>
              <a:ext cx="245236" cy="233172"/>
            </a:xfrm>
            <a:prstGeom prst="rect">
              <a:avLst/>
            </a:prstGeom>
          </p:spPr>
        </p:pic>
      </p:grpSp>
      <p:sp>
        <p:nvSpPr>
          <p:cNvPr id="74" name="object 74"/>
          <p:cNvSpPr txBox="1"/>
          <p:nvPr/>
        </p:nvSpPr>
        <p:spPr>
          <a:xfrm>
            <a:off x="4800346" y="1189900"/>
            <a:ext cx="3547110" cy="99250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71450" indent="-158750">
              <a:lnSpc>
                <a:spcPct val="100000"/>
              </a:lnSpc>
              <a:spcBef>
                <a:spcPts val="850"/>
              </a:spcBef>
              <a:buChar char="■"/>
              <a:tabLst>
                <a:tab pos="171450" algn="l"/>
              </a:tabLst>
            </a:pPr>
            <a:r>
              <a:rPr sz="1100" b="0" dirty="0">
                <a:latin typeface="페이퍼로지 5 Medium"/>
                <a:cs typeface="페이퍼로지 5 Medium"/>
              </a:rPr>
              <a:t>인건비</a:t>
            </a:r>
            <a:r>
              <a:rPr sz="1100" b="0" spc="30" dirty="0">
                <a:latin typeface="페이퍼로지 5 Medium"/>
                <a:cs typeface="페이퍼로지 5 Medium"/>
              </a:rPr>
              <a:t> </a:t>
            </a:r>
            <a:r>
              <a:rPr sz="1100" b="0" dirty="0">
                <a:latin typeface="페이퍼로지 5 Medium"/>
                <a:cs typeface="페이퍼로지 5 Medium"/>
              </a:rPr>
              <a:t>월</a:t>
            </a:r>
            <a:r>
              <a:rPr sz="1100" b="0" spc="40" dirty="0">
                <a:latin typeface="페이퍼로지 5 Medium"/>
                <a:cs typeface="페이퍼로지 5 Medium"/>
              </a:rPr>
              <a:t> </a:t>
            </a:r>
            <a:r>
              <a:rPr sz="1100" b="0" dirty="0">
                <a:latin typeface="페이퍼로지 5 Medium"/>
                <a:cs typeface="페이퍼로지 5 Medium"/>
              </a:rPr>
              <a:t>고정비용</a:t>
            </a:r>
            <a:r>
              <a:rPr sz="1100" b="0" spc="20" dirty="0">
                <a:latin typeface="페이퍼로지 5 Medium"/>
                <a:cs typeface="페이퍼로지 5 Medium"/>
              </a:rPr>
              <a:t> </a:t>
            </a:r>
            <a:r>
              <a:rPr sz="1100" b="0" spc="-20" dirty="0">
                <a:latin typeface="페이퍼로지 5 Medium"/>
                <a:cs typeface="페이퍼로지 5 Medium"/>
              </a:rPr>
              <a:t>비교(예)</a:t>
            </a:r>
            <a:endParaRPr sz="1100">
              <a:latin typeface="페이퍼로지 5 Medium"/>
              <a:cs typeface="페이퍼로지 5 Medium"/>
            </a:endParaRPr>
          </a:p>
          <a:p>
            <a:pPr marL="72390" marR="5080">
              <a:lnSpc>
                <a:spcPct val="150500"/>
              </a:lnSpc>
              <a:spcBef>
                <a:spcPts val="85"/>
              </a:spcBef>
            </a:pPr>
            <a:r>
              <a:rPr sz="1050" b="0" spc="-55" dirty="0">
                <a:latin typeface="이사만루체 Light"/>
                <a:cs typeface="이사만루체 Light"/>
              </a:rPr>
              <a:t>서빙로봇</a:t>
            </a:r>
            <a:r>
              <a:rPr sz="1050" b="0" dirty="0">
                <a:latin typeface="이사만루체 Light"/>
                <a:cs typeface="이사만루체 Light"/>
              </a:rPr>
              <a:t> </a:t>
            </a:r>
            <a:r>
              <a:rPr sz="1050" b="0" spc="-85" dirty="0">
                <a:latin typeface="이사만루체 Light"/>
                <a:cs typeface="이사만루체 Light"/>
              </a:rPr>
              <a:t>2대가</a:t>
            </a:r>
            <a:r>
              <a:rPr sz="1050" b="0" spc="15" dirty="0">
                <a:latin typeface="이사만루체 Light"/>
                <a:cs typeface="이사만루체 Light"/>
              </a:rPr>
              <a:t> </a:t>
            </a:r>
            <a:r>
              <a:rPr sz="1050" b="0" spc="-20" dirty="0">
                <a:latin typeface="이사만루체 Light"/>
                <a:cs typeface="이사만루체 Light"/>
              </a:rPr>
              <a:t>사람</a:t>
            </a:r>
            <a:r>
              <a:rPr sz="1050" b="0" spc="30" dirty="0">
                <a:latin typeface="이사만루체 Light"/>
                <a:cs typeface="이사만루체 Light"/>
              </a:rPr>
              <a:t> </a:t>
            </a:r>
            <a:r>
              <a:rPr sz="1050" b="0" dirty="0">
                <a:latin typeface="이사만루체 Light"/>
                <a:cs typeface="이사만루체 Light"/>
              </a:rPr>
              <a:t>1명의</a:t>
            </a:r>
            <a:r>
              <a:rPr sz="1050" b="0" spc="20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역할을</a:t>
            </a:r>
            <a:r>
              <a:rPr sz="1050" b="0" spc="15" dirty="0">
                <a:latin typeface="이사만루체 Light"/>
                <a:cs typeface="이사만루체 Light"/>
              </a:rPr>
              <a:t> </a:t>
            </a:r>
            <a:r>
              <a:rPr sz="1050" b="0" spc="-55" dirty="0">
                <a:latin typeface="이사만루체 Light"/>
                <a:cs typeface="이사만루체 Light"/>
              </a:rPr>
              <a:t>대체한다고</a:t>
            </a:r>
            <a:r>
              <a:rPr sz="1050" b="0" spc="20" dirty="0">
                <a:latin typeface="이사만루체 Light"/>
                <a:cs typeface="이사만루체 Light"/>
              </a:rPr>
              <a:t> </a:t>
            </a:r>
            <a:r>
              <a:rPr sz="1050" b="0" spc="-55" dirty="0">
                <a:latin typeface="이사만루체 Light"/>
                <a:cs typeface="이사만루체 Light"/>
              </a:rPr>
              <a:t>가정했을</a:t>
            </a:r>
            <a:r>
              <a:rPr sz="1050" b="0" spc="15" dirty="0">
                <a:latin typeface="이사만루체 Light"/>
                <a:cs typeface="이사만루체 Light"/>
              </a:rPr>
              <a:t> </a:t>
            </a:r>
            <a:r>
              <a:rPr sz="1050" b="0" spc="-25" dirty="0">
                <a:latin typeface="이사만루체 Light"/>
                <a:cs typeface="이사만루체 Light"/>
              </a:rPr>
              <a:t>때, </a:t>
            </a:r>
            <a:r>
              <a:rPr sz="1050" b="0" spc="-10" dirty="0">
                <a:latin typeface="이사만루체 Light"/>
                <a:cs typeface="이사만루체 Light"/>
              </a:rPr>
              <a:t>직원1명+로봇1대로</a:t>
            </a:r>
            <a:r>
              <a:rPr sz="1050" b="0" spc="-60" dirty="0">
                <a:latin typeface="이사만루체 Light"/>
                <a:cs typeface="이사만루체 Light"/>
              </a:rPr>
              <a:t> </a:t>
            </a:r>
            <a:r>
              <a:rPr sz="1050" b="0" u="sng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1.5명의</a:t>
            </a:r>
            <a:r>
              <a:rPr sz="1050" b="0" u="sng" spc="-50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 </a:t>
            </a:r>
            <a:r>
              <a:rPr sz="1050" b="0" u="sng" spc="-10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인원 </a:t>
            </a:r>
            <a:r>
              <a:rPr sz="1050" b="0" u="sng" spc="-45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효과와</a:t>
            </a:r>
            <a:r>
              <a:rPr sz="1050" b="0" u="sng" spc="-20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 </a:t>
            </a:r>
            <a:r>
              <a:rPr sz="1050" b="0" u="sng" spc="-100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36만원의</a:t>
            </a:r>
            <a:r>
              <a:rPr sz="1050" b="0" u="sng" spc="30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 </a:t>
            </a:r>
            <a:r>
              <a:rPr sz="1050" b="0" u="sng" spc="-20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고정 비용 </a:t>
            </a:r>
            <a:r>
              <a:rPr sz="1050" b="0" u="sng" spc="-25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절감</a:t>
            </a:r>
            <a:endParaRPr sz="1050">
              <a:latin typeface="이사만루체 Light"/>
              <a:cs typeface="이사만루체 Light"/>
            </a:endParaRPr>
          </a:p>
          <a:p>
            <a:pPr marR="368300" algn="r">
              <a:lnSpc>
                <a:spcPct val="100000"/>
              </a:lnSpc>
              <a:spcBef>
                <a:spcPts val="825"/>
              </a:spcBef>
            </a:pPr>
            <a:r>
              <a:rPr sz="700" b="0" spc="-25" dirty="0">
                <a:latin typeface="이사만루체 Light"/>
                <a:cs typeface="이사만루체 Light"/>
              </a:rPr>
              <a:t>X1.5배</a:t>
            </a:r>
            <a:r>
              <a:rPr sz="700" b="0" spc="-10" dirty="0">
                <a:latin typeface="이사만루체 Light"/>
                <a:cs typeface="이사만루체 Light"/>
              </a:rPr>
              <a:t> </a:t>
            </a:r>
            <a:r>
              <a:rPr sz="700" b="0" spc="-25" dirty="0">
                <a:latin typeface="이사만루체 Light"/>
                <a:cs typeface="이사만루체 Light"/>
              </a:rPr>
              <a:t>인원,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857745" y="2157729"/>
            <a:ext cx="1062990" cy="344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7555" algn="l"/>
              </a:tabLst>
            </a:pPr>
            <a:r>
              <a:rPr sz="700" b="0" spc="-35" dirty="0">
                <a:latin typeface="이사만루체 Light"/>
                <a:cs typeface="이사만루체 Light"/>
              </a:rPr>
              <a:t>X1.25</a:t>
            </a:r>
            <a:r>
              <a:rPr sz="700" b="0" spc="-10" dirty="0">
                <a:latin typeface="이사만루체 Light"/>
                <a:cs typeface="이사만루체 Light"/>
              </a:rPr>
              <a:t> </a:t>
            </a:r>
            <a:r>
              <a:rPr sz="700" b="0" dirty="0">
                <a:latin typeface="이사만루체 Light"/>
                <a:cs typeface="이사만루체 Light"/>
              </a:rPr>
              <a:t>배</a:t>
            </a:r>
            <a:r>
              <a:rPr sz="700" b="0" spc="-25" dirty="0">
                <a:latin typeface="이사만루체 Light"/>
                <a:cs typeface="이사만루체 Light"/>
              </a:rPr>
              <a:t> 인원,</a:t>
            </a:r>
            <a:r>
              <a:rPr sz="700" b="0" dirty="0">
                <a:latin typeface="이사만루체 Light"/>
                <a:cs typeface="이사만루체 Light"/>
              </a:rPr>
              <a:t>	</a:t>
            </a:r>
            <a:r>
              <a:rPr sz="700" b="0" spc="-20" dirty="0">
                <a:latin typeface="이사만루체 Light"/>
                <a:cs typeface="이사만루체 Light"/>
              </a:rPr>
              <a:t>71만원</a:t>
            </a:r>
            <a:endParaRPr sz="700">
              <a:latin typeface="이사만루체 Light"/>
              <a:cs typeface="이사만루체 Light"/>
            </a:endParaRPr>
          </a:p>
          <a:p>
            <a:pPr marL="114300" marR="5080" indent="17780">
              <a:lnSpc>
                <a:spcPct val="100000"/>
              </a:lnSpc>
              <a:tabLst>
                <a:tab pos="739140" algn="l"/>
              </a:tabLst>
            </a:pPr>
            <a:r>
              <a:rPr sz="700" b="0" spc="-20" dirty="0">
                <a:latin typeface="이사만루체 Light"/>
                <a:cs typeface="이사만루체 Light"/>
              </a:rPr>
              <a:t>36만원</a:t>
            </a:r>
            <a:r>
              <a:rPr sz="700" b="0" dirty="0">
                <a:latin typeface="이사만루체 Light"/>
                <a:cs typeface="이사만루체 Light"/>
              </a:rPr>
              <a:t>	</a:t>
            </a:r>
            <a:r>
              <a:rPr sz="700" b="0" spc="-55" dirty="0">
                <a:latin typeface="이사만루체 Light"/>
                <a:cs typeface="이사만루체 Light"/>
              </a:rPr>
              <a:t>절감효과</a:t>
            </a:r>
            <a:r>
              <a:rPr sz="700" b="0" spc="500" dirty="0">
                <a:latin typeface="이사만루체 Light"/>
                <a:cs typeface="이사만루체 Light"/>
              </a:rPr>
              <a:t> </a:t>
            </a:r>
            <a:r>
              <a:rPr sz="700" b="0" spc="-20" dirty="0">
                <a:latin typeface="이사만루체 Light"/>
                <a:cs typeface="이사만루체 Light"/>
              </a:rPr>
              <a:t>절감효과</a:t>
            </a:r>
            <a:endParaRPr sz="700">
              <a:latin typeface="이사만루체 Light"/>
              <a:cs typeface="이사만루체 Light"/>
            </a:endParaRPr>
          </a:p>
        </p:txBody>
      </p:sp>
      <p:pic>
        <p:nvPicPr>
          <p:cNvPr id="76" name="object 7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627239" y="2396235"/>
            <a:ext cx="245109" cy="2330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1</a:t>
            </a:r>
            <a:r>
              <a:rPr sz="2100" spc="-240" baseline="11904" dirty="0"/>
              <a:t> </a:t>
            </a:r>
            <a:r>
              <a:rPr sz="2000" spc="-280" dirty="0"/>
              <a:t>왜</a:t>
            </a:r>
            <a:r>
              <a:rPr sz="2000" spc="-145" dirty="0"/>
              <a:t> </a:t>
            </a:r>
            <a:r>
              <a:rPr sz="2000" spc="-290" dirty="0"/>
              <a:t>서빙로봇이</a:t>
            </a:r>
            <a:r>
              <a:rPr sz="2000" spc="-160" dirty="0"/>
              <a:t> </a:t>
            </a:r>
            <a:r>
              <a:rPr sz="2000" spc="-175" dirty="0"/>
              <a:t>필요한가요?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08151" y="857249"/>
            <a:ext cx="61963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인기만점</a:t>
            </a:r>
            <a:r>
              <a:rPr sz="1100" b="0" spc="-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로봇!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로봇을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신기해하는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고객들의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4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SNS</a:t>
            </a:r>
            <a:r>
              <a:rPr sz="1100" b="0" spc="7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홍보로,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고객만족도와 매장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홍보효과를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동시에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얻을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1924" y="1203959"/>
            <a:ext cx="3991610" cy="3389629"/>
            <a:chOff x="511924" y="1203959"/>
            <a:chExt cx="3991610" cy="3389629"/>
          </a:xfrm>
        </p:grpSpPr>
        <p:sp>
          <p:nvSpPr>
            <p:cNvPr id="5" name="object 5"/>
            <p:cNvSpPr/>
            <p:nvPr/>
          </p:nvSpPr>
          <p:spPr>
            <a:xfrm>
              <a:off x="518274" y="1210309"/>
              <a:ext cx="3978910" cy="3376929"/>
            </a:xfrm>
            <a:custGeom>
              <a:avLst/>
              <a:gdLst/>
              <a:ahLst/>
              <a:cxnLst/>
              <a:rect l="l" t="t" r="r" b="b"/>
              <a:pathLst>
                <a:path w="3978910" h="3376929">
                  <a:moveTo>
                    <a:pt x="3766578" y="0"/>
                  </a:moveTo>
                  <a:lnTo>
                    <a:pt x="212039" y="0"/>
                  </a:lnTo>
                  <a:lnTo>
                    <a:pt x="163420" y="5596"/>
                  </a:lnTo>
                  <a:lnTo>
                    <a:pt x="118789" y="21541"/>
                  </a:lnTo>
                  <a:lnTo>
                    <a:pt x="79419" y="46566"/>
                  </a:lnTo>
                  <a:lnTo>
                    <a:pt x="46582" y="79402"/>
                  </a:lnTo>
                  <a:lnTo>
                    <a:pt x="21551" y="118780"/>
                  </a:lnTo>
                  <a:lnTo>
                    <a:pt x="5600" y="163432"/>
                  </a:lnTo>
                  <a:lnTo>
                    <a:pt x="0" y="212089"/>
                  </a:lnTo>
                  <a:lnTo>
                    <a:pt x="0" y="3164420"/>
                  </a:lnTo>
                  <a:lnTo>
                    <a:pt x="5600" y="3213040"/>
                  </a:lnTo>
                  <a:lnTo>
                    <a:pt x="21551" y="3257673"/>
                  </a:lnTo>
                  <a:lnTo>
                    <a:pt x="46582" y="3297045"/>
                  </a:lnTo>
                  <a:lnTo>
                    <a:pt x="79419" y="3329885"/>
                  </a:lnTo>
                  <a:lnTo>
                    <a:pt x="118789" y="3354918"/>
                  </a:lnTo>
                  <a:lnTo>
                    <a:pt x="163420" y="3370872"/>
                  </a:lnTo>
                  <a:lnTo>
                    <a:pt x="212039" y="3376472"/>
                  </a:lnTo>
                  <a:lnTo>
                    <a:pt x="3766578" y="3376472"/>
                  </a:lnTo>
                  <a:lnTo>
                    <a:pt x="3815196" y="3370872"/>
                  </a:lnTo>
                  <a:lnTo>
                    <a:pt x="3859832" y="3354918"/>
                  </a:lnTo>
                  <a:lnTo>
                    <a:pt x="3899213" y="3329885"/>
                  </a:lnTo>
                  <a:lnTo>
                    <a:pt x="3932062" y="3297045"/>
                  </a:lnTo>
                  <a:lnTo>
                    <a:pt x="3957104" y="3257673"/>
                  </a:lnTo>
                  <a:lnTo>
                    <a:pt x="3973065" y="3213040"/>
                  </a:lnTo>
                  <a:lnTo>
                    <a:pt x="3978668" y="3164420"/>
                  </a:lnTo>
                  <a:lnTo>
                    <a:pt x="3978668" y="212089"/>
                  </a:lnTo>
                  <a:lnTo>
                    <a:pt x="3973065" y="163432"/>
                  </a:lnTo>
                  <a:lnTo>
                    <a:pt x="3957104" y="118780"/>
                  </a:lnTo>
                  <a:lnTo>
                    <a:pt x="3932062" y="79402"/>
                  </a:lnTo>
                  <a:lnTo>
                    <a:pt x="3899213" y="46566"/>
                  </a:lnTo>
                  <a:lnTo>
                    <a:pt x="3859832" y="21541"/>
                  </a:lnTo>
                  <a:lnTo>
                    <a:pt x="3815196" y="5596"/>
                  </a:lnTo>
                  <a:lnTo>
                    <a:pt x="37665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8274" y="1210309"/>
              <a:ext cx="3978910" cy="3376929"/>
            </a:xfrm>
            <a:custGeom>
              <a:avLst/>
              <a:gdLst/>
              <a:ahLst/>
              <a:cxnLst/>
              <a:rect l="l" t="t" r="r" b="b"/>
              <a:pathLst>
                <a:path w="3978910" h="3376929">
                  <a:moveTo>
                    <a:pt x="0" y="212089"/>
                  </a:moveTo>
                  <a:lnTo>
                    <a:pt x="5600" y="163432"/>
                  </a:lnTo>
                  <a:lnTo>
                    <a:pt x="21551" y="118780"/>
                  </a:lnTo>
                  <a:lnTo>
                    <a:pt x="46582" y="79402"/>
                  </a:lnTo>
                  <a:lnTo>
                    <a:pt x="79419" y="46566"/>
                  </a:lnTo>
                  <a:lnTo>
                    <a:pt x="118789" y="21541"/>
                  </a:lnTo>
                  <a:lnTo>
                    <a:pt x="163420" y="5596"/>
                  </a:lnTo>
                  <a:lnTo>
                    <a:pt x="212039" y="0"/>
                  </a:lnTo>
                  <a:lnTo>
                    <a:pt x="3766578" y="0"/>
                  </a:lnTo>
                  <a:lnTo>
                    <a:pt x="3815196" y="5596"/>
                  </a:lnTo>
                  <a:lnTo>
                    <a:pt x="3859832" y="21541"/>
                  </a:lnTo>
                  <a:lnTo>
                    <a:pt x="3899213" y="46566"/>
                  </a:lnTo>
                  <a:lnTo>
                    <a:pt x="3932062" y="79402"/>
                  </a:lnTo>
                  <a:lnTo>
                    <a:pt x="3957104" y="118780"/>
                  </a:lnTo>
                  <a:lnTo>
                    <a:pt x="3973065" y="163432"/>
                  </a:lnTo>
                  <a:lnTo>
                    <a:pt x="3978668" y="212089"/>
                  </a:lnTo>
                  <a:lnTo>
                    <a:pt x="3978668" y="3164420"/>
                  </a:lnTo>
                  <a:lnTo>
                    <a:pt x="3973065" y="3213040"/>
                  </a:lnTo>
                  <a:lnTo>
                    <a:pt x="3957104" y="3257673"/>
                  </a:lnTo>
                  <a:lnTo>
                    <a:pt x="3932062" y="3297045"/>
                  </a:lnTo>
                  <a:lnTo>
                    <a:pt x="3899213" y="3329885"/>
                  </a:lnTo>
                  <a:lnTo>
                    <a:pt x="3859832" y="3354918"/>
                  </a:lnTo>
                  <a:lnTo>
                    <a:pt x="3815196" y="3370872"/>
                  </a:lnTo>
                  <a:lnTo>
                    <a:pt x="3766578" y="3376472"/>
                  </a:lnTo>
                  <a:lnTo>
                    <a:pt x="212039" y="3376472"/>
                  </a:lnTo>
                  <a:lnTo>
                    <a:pt x="163420" y="3370872"/>
                  </a:lnTo>
                  <a:lnTo>
                    <a:pt x="118789" y="3354918"/>
                  </a:lnTo>
                  <a:lnTo>
                    <a:pt x="79419" y="3329885"/>
                  </a:lnTo>
                  <a:lnTo>
                    <a:pt x="46582" y="3297045"/>
                  </a:lnTo>
                  <a:lnTo>
                    <a:pt x="21551" y="3257673"/>
                  </a:lnTo>
                  <a:lnTo>
                    <a:pt x="5600" y="3213040"/>
                  </a:lnTo>
                  <a:lnTo>
                    <a:pt x="0" y="3164420"/>
                  </a:lnTo>
                  <a:lnTo>
                    <a:pt x="0" y="212089"/>
                  </a:lnTo>
                  <a:close/>
                </a:path>
              </a:pathLst>
            </a:custGeom>
            <a:ln w="1269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93242" y="1354963"/>
            <a:ext cx="3729354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5"/>
              </a:spcBef>
              <a:buChar char="■"/>
              <a:tabLst>
                <a:tab pos="165100" algn="l"/>
              </a:tabLst>
            </a:pPr>
            <a:r>
              <a:rPr sz="1050" b="0" dirty="0">
                <a:latin typeface="페이퍼로지 5 Medium"/>
                <a:cs typeface="페이퍼로지 5 Medium"/>
              </a:rPr>
              <a:t>고객</a:t>
            </a:r>
            <a:r>
              <a:rPr sz="1050" b="0" spc="-2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상호명,</a:t>
            </a:r>
            <a:r>
              <a:rPr sz="1050" b="0" spc="45" dirty="0">
                <a:latin typeface="페이퍼로지 5 Medium"/>
                <a:cs typeface="페이퍼로지 5 Medium"/>
              </a:rPr>
              <a:t> </a:t>
            </a:r>
            <a:r>
              <a:rPr sz="1050" b="0" spc="-10" dirty="0">
                <a:latin typeface="페이퍼로지 5 Medium"/>
                <a:cs typeface="페이퍼로지 5 Medium"/>
              </a:rPr>
              <a:t>프랜차이즈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별</a:t>
            </a:r>
            <a:r>
              <a:rPr sz="1050" b="0" spc="40" dirty="0">
                <a:latin typeface="페이퍼로지 5 Medium"/>
                <a:cs typeface="페이퍼로지 5 Medium"/>
              </a:rPr>
              <a:t> </a:t>
            </a:r>
            <a:r>
              <a:rPr sz="1050" b="0" spc="-155" dirty="0">
                <a:latin typeface="페이퍼로지 5 Medium"/>
                <a:cs typeface="페이퍼로지 5 Medium"/>
              </a:rPr>
              <a:t>Custom</a:t>
            </a:r>
            <a:r>
              <a:rPr sz="1050" b="0" spc="5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등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다양한</a:t>
            </a:r>
            <a:r>
              <a:rPr sz="1050" b="0" spc="4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맞춤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spc="-155" dirty="0">
                <a:latin typeface="페이퍼로지 5 Medium"/>
                <a:cs typeface="페이퍼로지 5 Medium"/>
              </a:rPr>
              <a:t>Wrapping</a:t>
            </a:r>
            <a:r>
              <a:rPr sz="1050" b="0" spc="40" dirty="0">
                <a:latin typeface="페이퍼로지 5 Medium"/>
                <a:cs typeface="페이퍼로지 5 Medium"/>
              </a:rPr>
              <a:t> </a:t>
            </a:r>
            <a:r>
              <a:rPr sz="1050" b="0" spc="-25" dirty="0">
                <a:latin typeface="페이퍼로지 5 Medium"/>
                <a:cs typeface="페이퍼로지 5 Medium"/>
              </a:rPr>
              <a:t>가능</a:t>
            </a:r>
            <a:endParaRPr sz="1050">
              <a:latin typeface="페이퍼로지 5 Medium"/>
              <a:cs typeface="페이퍼로지 5 Medium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54169" y="1203959"/>
            <a:ext cx="3978275" cy="3389629"/>
            <a:chOff x="4654169" y="1203959"/>
            <a:chExt cx="3978275" cy="3389629"/>
          </a:xfrm>
        </p:grpSpPr>
        <p:sp>
          <p:nvSpPr>
            <p:cNvPr id="9" name="object 9"/>
            <p:cNvSpPr/>
            <p:nvPr/>
          </p:nvSpPr>
          <p:spPr>
            <a:xfrm>
              <a:off x="4660519" y="1210309"/>
              <a:ext cx="3965575" cy="3376929"/>
            </a:xfrm>
            <a:custGeom>
              <a:avLst/>
              <a:gdLst/>
              <a:ahLst/>
              <a:cxnLst/>
              <a:rect l="l" t="t" r="r" b="b"/>
              <a:pathLst>
                <a:path w="3965575" h="3376929">
                  <a:moveTo>
                    <a:pt x="3753230" y="0"/>
                  </a:moveTo>
                  <a:lnTo>
                    <a:pt x="212089" y="0"/>
                  </a:lnTo>
                  <a:lnTo>
                    <a:pt x="163472" y="5596"/>
                  </a:lnTo>
                  <a:lnTo>
                    <a:pt x="118835" y="21541"/>
                  </a:lnTo>
                  <a:lnTo>
                    <a:pt x="79455" y="46566"/>
                  </a:lnTo>
                  <a:lnTo>
                    <a:pt x="46606" y="79402"/>
                  </a:lnTo>
                  <a:lnTo>
                    <a:pt x="21564" y="118780"/>
                  </a:lnTo>
                  <a:lnTo>
                    <a:pt x="5603" y="163432"/>
                  </a:lnTo>
                  <a:lnTo>
                    <a:pt x="0" y="212089"/>
                  </a:lnTo>
                  <a:lnTo>
                    <a:pt x="0" y="3164420"/>
                  </a:lnTo>
                  <a:lnTo>
                    <a:pt x="5603" y="3213040"/>
                  </a:lnTo>
                  <a:lnTo>
                    <a:pt x="21564" y="3257673"/>
                  </a:lnTo>
                  <a:lnTo>
                    <a:pt x="46606" y="3297045"/>
                  </a:lnTo>
                  <a:lnTo>
                    <a:pt x="79455" y="3329885"/>
                  </a:lnTo>
                  <a:lnTo>
                    <a:pt x="118835" y="3354918"/>
                  </a:lnTo>
                  <a:lnTo>
                    <a:pt x="163472" y="3370872"/>
                  </a:lnTo>
                  <a:lnTo>
                    <a:pt x="212089" y="3376472"/>
                  </a:lnTo>
                  <a:lnTo>
                    <a:pt x="3753230" y="3376472"/>
                  </a:lnTo>
                  <a:lnTo>
                    <a:pt x="3801841" y="3370872"/>
                  </a:lnTo>
                  <a:lnTo>
                    <a:pt x="3846460" y="3354918"/>
                  </a:lnTo>
                  <a:lnTo>
                    <a:pt x="3885815" y="3329885"/>
                  </a:lnTo>
                  <a:lnTo>
                    <a:pt x="3918637" y="3297045"/>
                  </a:lnTo>
                  <a:lnTo>
                    <a:pt x="3943655" y="3257673"/>
                  </a:lnTo>
                  <a:lnTo>
                    <a:pt x="3959597" y="3213040"/>
                  </a:lnTo>
                  <a:lnTo>
                    <a:pt x="3965194" y="3164420"/>
                  </a:lnTo>
                  <a:lnTo>
                    <a:pt x="3965194" y="212089"/>
                  </a:lnTo>
                  <a:lnTo>
                    <a:pt x="3959597" y="163432"/>
                  </a:lnTo>
                  <a:lnTo>
                    <a:pt x="3943655" y="118780"/>
                  </a:lnTo>
                  <a:lnTo>
                    <a:pt x="3918637" y="79402"/>
                  </a:lnTo>
                  <a:lnTo>
                    <a:pt x="3885815" y="46566"/>
                  </a:lnTo>
                  <a:lnTo>
                    <a:pt x="3846460" y="21541"/>
                  </a:lnTo>
                  <a:lnTo>
                    <a:pt x="3801841" y="5596"/>
                  </a:lnTo>
                  <a:lnTo>
                    <a:pt x="37532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60519" y="1210309"/>
              <a:ext cx="3965575" cy="3376929"/>
            </a:xfrm>
            <a:custGeom>
              <a:avLst/>
              <a:gdLst/>
              <a:ahLst/>
              <a:cxnLst/>
              <a:rect l="l" t="t" r="r" b="b"/>
              <a:pathLst>
                <a:path w="3965575" h="3376929">
                  <a:moveTo>
                    <a:pt x="0" y="212089"/>
                  </a:moveTo>
                  <a:lnTo>
                    <a:pt x="5603" y="163432"/>
                  </a:lnTo>
                  <a:lnTo>
                    <a:pt x="21564" y="118780"/>
                  </a:lnTo>
                  <a:lnTo>
                    <a:pt x="46606" y="79402"/>
                  </a:lnTo>
                  <a:lnTo>
                    <a:pt x="79455" y="46566"/>
                  </a:lnTo>
                  <a:lnTo>
                    <a:pt x="118835" y="21541"/>
                  </a:lnTo>
                  <a:lnTo>
                    <a:pt x="163472" y="5596"/>
                  </a:lnTo>
                  <a:lnTo>
                    <a:pt x="212089" y="0"/>
                  </a:lnTo>
                  <a:lnTo>
                    <a:pt x="3753230" y="0"/>
                  </a:lnTo>
                  <a:lnTo>
                    <a:pt x="3801841" y="5596"/>
                  </a:lnTo>
                  <a:lnTo>
                    <a:pt x="3846460" y="21541"/>
                  </a:lnTo>
                  <a:lnTo>
                    <a:pt x="3885815" y="46566"/>
                  </a:lnTo>
                  <a:lnTo>
                    <a:pt x="3918637" y="79402"/>
                  </a:lnTo>
                  <a:lnTo>
                    <a:pt x="3943655" y="118780"/>
                  </a:lnTo>
                  <a:lnTo>
                    <a:pt x="3959597" y="163432"/>
                  </a:lnTo>
                  <a:lnTo>
                    <a:pt x="3965194" y="212089"/>
                  </a:lnTo>
                  <a:lnTo>
                    <a:pt x="3965194" y="3164420"/>
                  </a:lnTo>
                  <a:lnTo>
                    <a:pt x="3959597" y="3213040"/>
                  </a:lnTo>
                  <a:lnTo>
                    <a:pt x="3943655" y="3257673"/>
                  </a:lnTo>
                  <a:lnTo>
                    <a:pt x="3918637" y="3297045"/>
                  </a:lnTo>
                  <a:lnTo>
                    <a:pt x="3885815" y="3329885"/>
                  </a:lnTo>
                  <a:lnTo>
                    <a:pt x="3846460" y="3354918"/>
                  </a:lnTo>
                  <a:lnTo>
                    <a:pt x="3801841" y="3370872"/>
                  </a:lnTo>
                  <a:lnTo>
                    <a:pt x="3753230" y="3376472"/>
                  </a:lnTo>
                  <a:lnTo>
                    <a:pt x="212089" y="3376472"/>
                  </a:lnTo>
                  <a:lnTo>
                    <a:pt x="163472" y="3370872"/>
                  </a:lnTo>
                  <a:lnTo>
                    <a:pt x="118835" y="3354918"/>
                  </a:lnTo>
                  <a:lnTo>
                    <a:pt x="79455" y="3329885"/>
                  </a:lnTo>
                  <a:lnTo>
                    <a:pt x="46606" y="3297045"/>
                  </a:lnTo>
                  <a:lnTo>
                    <a:pt x="21564" y="3257673"/>
                  </a:lnTo>
                  <a:lnTo>
                    <a:pt x="5603" y="3213040"/>
                  </a:lnTo>
                  <a:lnTo>
                    <a:pt x="0" y="3164420"/>
                  </a:lnTo>
                  <a:lnTo>
                    <a:pt x="0" y="212089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821682" y="1360677"/>
            <a:ext cx="359410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5"/>
              </a:spcBef>
              <a:buChar char="■"/>
              <a:tabLst>
                <a:tab pos="165100" algn="l"/>
              </a:tabLst>
            </a:pPr>
            <a:r>
              <a:rPr sz="1050" b="0" dirty="0">
                <a:latin typeface="페이퍼로지 5 Medium"/>
                <a:cs typeface="페이퍼로지 5 Medium"/>
              </a:rPr>
              <a:t>각종</a:t>
            </a:r>
            <a:r>
              <a:rPr sz="1050" b="0" spc="-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포털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블로그,</a:t>
            </a:r>
            <a:r>
              <a:rPr sz="1050" b="0" spc="40" dirty="0">
                <a:latin typeface="페이퍼로지 5 Medium"/>
                <a:cs typeface="페이퍼로지 5 Medium"/>
              </a:rPr>
              <a:t> </a:t>
            </a:r>
            <a:r>
              <a:rPr sz="1050" b="0" spc="-10" dirty="0">
                <a:latin typeface="페이퍼로지 5 Medium"/>
                <a:cs typeface="페이퍼로지 5 Medium"/>
              </a:rPr>
              <a:t>인스타그램,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spc="-130" dirty="0">
                <a:latin typeface="페이퍼로지 5 Medium"/>
                <a:cs typeface="페이퍼로지 5 Medium"/>
              </a:rPr>
              <a:t>YouTube</a:t>
            </a:r>
            <a:r>
              <a:rPr sz="1050" b="0" spc="6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등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spc="-10" dirty="0">
                <a:latin typeface="페이퍼로지 5 Medium"/>
                <a:cs typeface="페이퍼로지 5 Medium"/>
              </a:rPr>
              <a:t>자연스러운</a:t>
            </a:r>
            <a:r>
              <a:rPr sz="1050" b="0" spc="45" dirty="0">
                <a:latin typeface="페이퍼로지 5 Medium"/>
                <a:cs typeface="페이퍼로지 5 Medium"/>
              </a:rPr>
              <a:t> </a:t>
            </a:r>
            <a:r>
              <a:rPr sz="1050" b="0" spc="-135" dirty="0">
                <a:latin typeface="페이퍼로지 5 Medium"/>
                <a:cs typeface="페이퍼로지 5 Medium"/>
              </a:rPr>
              <a:t>SNS</a:t>
            </a:r>
            <a:r>
              <a:rPr sz="1050" b="0" spc="60" dirty="0">
                <a:latin typeface="페이퍼로지 5 Medium"/>
                <a:cs typeface="페이퍼로지 5 Medium"/>
              </a:rPr>
              <a:t> </a:t>
            </a:r>
            <a:r>
              <a:rPr sz="1050" b="0" spc="-25" dirty="0">
                <a:latin typeface="페이퍼로지 5 Medium"/>
                <a:cs typeface="페이퍼로지 5 Medium"/>
              </a:rPr>
              <a:t>노출</a:t>
            </a:r>
            <a:endParaRPr sz="1050">
              <a:latin typeface="페이퍼로지 5 Medium"/>
              <a:cs typeface="페이퍼로지 5 Medium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43826" y="1609470"/>
            <a:ext cx="7611109" cy="2893060"/>
            <a:chOff x="743826" y="1609470"/>
            <a:chExt cx="7611109" cy="289306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1453" y="1701914"/>
              <a:ext cx="1701164" cy="227436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85688" y="2083307"/>
              <a:ext cx="1690115" cy="21625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2358" y="2109165"/>
              <a:ext cx="1588135" cy="20608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64452" y="2441447"/>
              <a:ext cx="1690116" cy="20604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90359" y="2467470"/>
              <a:ext cx="1588134" cy="19588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3826" y="1609470"/>
              <a:ext cx="837374" cy="171589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98243" y="1640458"/>
              <a:ext cx="1223276" cy="171589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55620" y="2599956"/>
              <a:ext cx="1333500" cy="190195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82417" y="2626982"/>
              <a:ext cx="1230896" cy="17993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62455" y="2599956"/>
              <a:ext cx="1331976" cy="190195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8491" y="2626347"/>
              <a:ext cx="1230896" cy="17999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1</a:t>
            </a:r>
            <a:r>
              <a:rPr sz="2100" spc="-240" baseline="11904" dirty="0"/>
              <a:t> </a:t>
            </a:r>
            <a:r>
              <a:rPr sz="2000" spc="-280" dirty="0"/>
              <a:t>왜</a:t>
            </a:r>
            <a:r>
              <a:rPr sz="2000" spc="-145" dirty="0"/>
              <a:t> </a:t>
            </a:r>
            <a:r>
              <a:rPr sz="2000" spc="-290" dirty="0"/>
              <a:t>서빙로봇이</a:t>
            </a:r>
            <a:r>
              <a:rPr sz="2000" spc="-160" dirty="0"/>
              <a:t> </a:t>
            </a:r>
            <a:r>
              <a:rPr sz="2000" spc="-175" dirty="0"/>
              <a:t>필요한가요?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08151" y="857249"/>
            <a:ext cx="57550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사장님께서</a:t>
            </a:r>
            <a:r>
              <a:rPr sz="1100" b="0" spc="-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직접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말씀하십니다.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서빙로봇은 인력난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시대의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해법이고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효율적인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매장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운영의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혁명입니다!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8808" y="1153667"/>
            <a:ext cx="8424545" cy="3708400"/>
            <a:chOff x="368808" y="1153667"/>
            <a:chExt cx="8424545" cy="3708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1856" y="1153667"/>
              <a:ext cx="4219956" cy="12725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891" y="1179690"/>
              <a:ext cx="4118483" cy="11714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2382011"/>
              <a:ext cx="4218432" cy="12557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0011" y="2408719"/>
              <a:ext cx="4116324" cy="11538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8808" y="3593591"/>
              <a:ext cx="4223004" cy="12679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5097" y="3620071"/>
              <a:ext cx="4121277" cy="11658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70552" y="1249806"/>
              <a:ext cx="817499" cy="12725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54296" y="1434083"/>
              <a:ext cx="2218944" cy="13548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81347" y="1460017"/>
              <a:ext cx="2116074" cy="12537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04481" y="1637410"/>
              <a:ext cx="1888617" cy="89052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6807200" y="1585340"/>
            <a:ext cx="69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0" spc="-70" dirty="0">
                <a:latin typeface="이사만루체 Light"/>
                <a:cs typeface="이사만루체 Light"/>
              </a:rPr>
              <a:t>“</a:t>
            </a:r>
            <a:endParaRPr sz="1000">
              <a:latin typeface="이사만루체 Light"/>
              <a:cs typeface="이사만루체 Light"/>
            </a:endParaRPr>
          </a:p>
        </p:txBody>
      </p:sp>
      <p:sp>
        <p:nvSpPr>
          <p:cNvPr id="16" name="object 16"/>
          <p:cNvSpPr txBox="1"/>
          <p:nvPr/>
        </p:nvSpPr>
        <p:spPr>
          <a:xfrm rot="10860000">
            <a:off x="7968794" y="2307612"/>
            <a:ext cx="135414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</a:pPr>
            <a:r>
              <a:rPr sz="1000" b="0" spc="-150" dirty="0">
                <a:latin typeface="이사만루체 Light"/>
                <a:cs typeface="이사만루체 Light"/>
              </a:rPr>
              <a:t>“</a:t>
            </a:r>
            <a:endParaRPr sz="1000">
              <a:latin typeface="이사만루체 Light"/>
              <a:cs typeface="이사만루체 Ligh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54296" y="2935477"/>
            <a:ext cx="3964304" cy="1586230"/>
            <a:chOff x="4654296" y="2935477"/>
            <a:chExt cx="3964304" cy="1586230"/>
          </a:xfrm>
        </p:grpSpPr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71441" y="2935477"/>
              <a:ext cx="687832" cy="12738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54296" y="3133331"/>
              <a:ext cx="2218944" cy="138836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81347" y="3159950"/>
              <a:ext cx="2116074" cy="12854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05498" y="3393947"/>
              <a:ext cx="1712722" cy="88929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6802881" y="3355593"/>
            <a:ext cx="749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0" spc="-60" dirty="0">
                <a:latin typeface="이사만루체 Light"/>
                <a:cs typeface="이사만루체 Light"/>
              </a:rPr>
              <a:t>“</a:t>
            </a:r>
            <a:endParaRPr sz="1100">
              <a:latin typeface="이사만루체 Light"/>
              <a:cs typeface="이사만루체 Light"/>
            </a:endParaRPr>
          </a:p>
        </p:txBody>
      </p:sp>
      <p:sp>
        <p:nvSpPr>
          <p:cNvPr id="23" name="object 23"/>
          <p:cNvSpPr txBox="1"/>
          <p:nvPr/>
        </p:nvSpPr>
        <p:spPr>
          <a:xfrm rot="10860000">
            <a:off x="8606737" y="4043815"/>
            <a:ext cx="149683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0"/>
              </a:lnSpc>
            </a:pPr>
            <a:r>
              <a:rPr sz="1100" b="0" spc="-150" dirty="0">
                <a:latin typeface="이사만루체 Light"/>
                <a:cs typeface="이사만루체 Light"/>
              </a:rPr>
              <a:t>“</a:t>
            </a:r>
            <a:endParaRPr sz="1100">
              <a:latin typeface="이사만루체 Light"/>
              <a:cs typeface="이사만루체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5" dirty="0"/>
              <a:t> </a:t>
            </a:r>
            <a:r>
              <a:rPr sz="2000" spc="-290" dirty="0"/>
              <a:t>서빙로봇이어야만</a:t>
            </a:r>
            <a:r>
              <a:rPr sz="2000" spc="-160" dirty="0"/>
              <a:t> </a:t>
            </a:r>
            <a:r>
              <a:rPr sz="2000" spc="-285" dirty="0"/>
              <a:t>하는</a:t>
            </a:r>
            <a:r>
              <a:rPr sz="2000" spc="-140" dirty="0"/>
              <a:t> </a:t>
            </a:r>
            <a:r>
              <a:rPr sz="2000" spc="-315" dirty="0"/>
              <a:t>이유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11809" y="858773"/>
            <a:ext cx="18230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이것만은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꼭!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서빙로봇의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강점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16863" y="1298422"/>
            <a:ext cx="7431405" cy="3060700"/>
            <a:chOff x="816863" y="1298422"/>
            <a:chExt cx="7431405" cy="3060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6863" y="1298422"/>
              <a:ext cx="7431024" cy="6675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0031" y="1359407"/>
              <a:ext cx="5504688" cy="63550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4052" y="1317370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7228928" y="0"/>
                  </a:moveTo>
                  <a:lnTo>
                    <a:pt x="93014" y="0"/>
                  </a:lnTo>
                  <a:lnTo>
                    <a:pt x="56808" y="7310"/>
                  </a:lnTo>
                  <a:lnTo>
                    <a:pt x="27243" y="27241"/>
                  </a:lnTo>
                  <a:lnTo>
                    <a:pt x="7309" y="56792"/>
                  </a:lnTo>
                  <a:lnTo>
                    <a:pt x="0" y="92963"/>
                  </a:lnTo>
                  <a:lnTo>
                    <a:pt x="0" y="465074"/>
                  </a:lnTo>
                  <a:lnTo>
                    <a:pt x="7309" y="501245"/>
                  </a:lnTo>
                  <a:lnTo>
                    <a:pt x="27243" y="530796"/>
                  </a:lnTo>
                  <a:lnTo>
                    <a:pt x="56808" y="550727"/>
                  </a:lnTo>
                  <a:lnTo>
                    <a:pt x="93014" y="558038"/>
                  </a:lnTo>
                  <a:lnTo>
                    <a:pt x="7228928" y="558038"/>
                  </a:lnTo>
                  <a:lnTo>
                    <a:pt x="7265100" y="550727"/>
                  </a:lnTo>
                  <a:lnTo>
                    <a:pt x="7294651" y="530796"/>
                  </a:lnTo>
                  <a:lnTo>
                    <a:pt x="7314582" y="501245"/>
                  </a:lnTo>
                  <a:lnTo>
                    <a:pt x="7321892" y="465074"/>
                  </a:lnTo>
                  <a:lnTo>
                    <a:pt x="7321892" y="92963"/>
                  </a:lnTo>
                  <a:lnTo>
                    <a:pt x="7314582" y="56792"/>
                  </a:lnTo>
                  <a:lnTo>
                    <a:pt x="7294651" y="27241"/>
                  </a:lnTo>
                  <a:lnTo>
                    <a:pt x="7265100" y="7310"/>
                  </a:lnTo>
                  <a:lnTo>
                    <a:pt x="72289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4052" y="1317370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0" y="92963"/>
                  </a:moveTo>
                  <a:lnTo>
                    <a:pt x="7309" y="56792"/>
                  </a:lnTo>
                  <a:lnTo>
                    <a:pt x="27243" y="27241"/>
                  </a:lnTo>
                  <a:lnTo>
                    <a:pt x="56808" y="7310"/>
                  </a:lnTo>
                  <a:lnTo>
                    <a:pt x="93014" y="0"/>
                  </a:lnTo>
                  <a:lnTo>
                    <a:pt x="7228928" y="0"/>
                  </a:lnTo>
                  <a:lnTo>
                    <a:pt x="7265100" y="7310"/>
                  </a:lnTo>
                  <a:lnTo>
                    <a:pt x="7294651" y="27241"/>
                  </a:lnTo>
                  <a:lnTo>
                    <a:pt x="7314582" y="56792"/>
                  </a:lnTo>
                  <a:lnTo>
                    <a:pt x="7321892" y="92963"/>
                  </a:lnTo>
                  <a:lnTo>
                    <a:pt x="7321892" y="465074"/>
                  </a:lnTo>
                  <a:lnTo>
                    <a:pt x="7314582" y="501245"/>
                  </a:lnTo>
                  <a:lnTo>
                    <a:pt x="7294651" y="530796"/>
                  </a:lnTo>
                  <a:lnTo>
                    <a:pt x="7265100" y="550727"/>
                  </a:lnTo>
                  <a:lnTo>
                    <a:pt x="7228928" y="558038"/>
                  </a:lnTo>
                  <a:lnTo>
                    <a:pt x="93014" y="558038"/>
                  </a:lnTo>
                  <a:lnTo>
                    <a:pt x="56808" y="550727"/>
                  </a:lnTo>
                  <a:lnTo>
                    <a:pt x="27243" y="530796"/>
                  </a:lnTo>
                  <a:lnTo>
                    <a:pt x="7309" y="501245"/>
                  </a:lnTo>
                  <a:lnTo>
                    <a:pt x="0" y="465074"/>
                  </a:lnTo>
                  <a:lnTo>
                    <a:pt x="0" y="92963"/>
                  </a:lnTo>
                  <a:close/>
                </a:path>
              </a:pathLst>
            </a:custGeom>
            <a:ln w="634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3" y="2086381"/>
              <a:ext cx="7431024" cy="6659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2452" y="2147315"/>
              <a:ext cx="4879848" cy="63550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74052" y="2104770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7228928" y="0"/>
                  </a:moveTo>
                  <a:lnTo>
                    <a:pt x="93014" y="0"/>
                  </a:lnTo>
                  <a:lnTo>
                    <a:pt x="56808" y="7312"/>
                  </a:lnTo>
                  <a:lnTo>
                    <a:pt x="27243" y="27257"/>
                  </a:lnTo>
                  <a:lnTo>
                    <a:pt x="7309" y="56846"/>
                  </a:lnTo>
                  <a:lnTo>
                    <a:pt x="0" y="93090"/>
                  </a:lnTo>
                  <a:lnTo>
                    <a:pt x="0" y="465074"/>
                  </a:lnTo>
                  <a:lnTo>
                    <a:pt x="7309" y="501245"/>
                  </a:lnTo>
                  <a:lnTo>
                    <a:pt x="27243" y="530796"/>
                  </a:lnTo>
                  <a:lnTo>
                    <a:pt x="56808" y="550727"/>
                  </a:lnTo>
                  <a:lnTo>
                    <a:pt x="93014" y="558038"/>
                  </a:lnTo>
                  <a:lnTo>
                    <a:pt x="7228928" y="558038"/>
                  </a:lnTo>
                  <a:lnTo>
                    <a:pt x="7265100" y="550727"/>
                  </a:lnTo>
                  <a:lnTo>
                    <a:pt x="7294651" y="530796"/>
                  </a:lnTo>
                  <a:lnTo>
                    <a:pt x="7314582" y="501245"/>
                  </a:lnTo>
                  <a:lnTo>
                    <a:pt x="7321892" y="465074"/>
                  </a:lnTo>
                  <a:lnTo>
                    <a:pt x="7321892" y="93090"/>
                  </a:lnTo>
                  <a:lnTo>
                    <a:pt x="7314582" y="56846"/>
                  </a:lnTo>
                  <a:lnTo>
                    <a:pt x="7294651" y="27257"/>
                  </a:lnTo>
                  <a:lnTo>
                    <a:pt x="7265100" y="7312"/>
                  </a:lnTo>
                  <a:lnTo>
                    <a:pt x="72289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4052" y="2104770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0" y="93090"/>
                  </a:moveTo>
                  <a:lnTo>
                    <a:pt x="7309" y="56846"/>
                  </a:lnTo>
                  <a:lnTo>
                    <a:pt x="27243" y="27257"/>
                  </a:lnTo>
                  <a:lnTo>
                    <a:pt x="56808" y="7312"/>
                  </a:lnTo>
                  <a:lnTo>
                    <a:pt x="93014" y="0"/>
                  </a:lnTo>
                  <a:lnTo>
                    <a:pt x="7228928" y="0"/>
                  </a:lnTo>
                  <a:lnTo>
                    <a:pt x="7265100" y="7312"/>
                  </a:lnTo>
                  <a:lnTo>
                    <a:pt x="7294651" y="27257"/>
                  </a:lnTo>
                  <a:lnTo>
                    <a:pt x="7314582" y="56846"/>
                  </a:lnTo>
                  <a:lnTo>
                    <a:pt x="7321892" y="93090"/>
                  </a:lnTo>
                  <a:lnTo>
                    <a:pt x="7321892" y="465074"/>
                  </a:lnTo>
                  <a:lnTo>
                    <a:pt x="7314582" y="501245"/>
                  </a:lnTo>
                  <a:lnTo>
                    <a:pt x="7294651" y="530796"/>
                  </a:lnTo>
                  <a:lnTo>
                    <a:pt x="7265100" y="550727"/>
                  </a:lnTo>
                  <a:lnTo>
                    <a:pt x="7228928" y="558038"/>
                  </a:lnTo>
                  <a:lnTo>
                    <a:pt x="93014" y="558038"/>
                  </a:lnTo>
                  <a:lnTo>
                    <a:pt x="56808" y="550727"/>
                  </a:lnTo>
                  <a:lnTo>
                    <a:pt x="27243" y="530796"/>
                  </a:lnTo>
                  <a:lnTo>
                    <a:pt x="7309" y="501245"/>
                  </a:lnTo>
                  <a:lnTo>
                    <a:pt x="0" y="465074"/>
                  </a:lnTo>
                  <a:lnTo>
                    <a:pt x="0" y="93090"/>
                  </a:lnTo>
                  <a:close/>
                </a:path>
              </a:pathLst>
            </a:custGeom>
            <a:ln w="634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6863" y="2874289"/>
              <a:ext cx="7431024" cy="66596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14828" y="2935223"/>
              <a:ext cx="3436620" cy="63550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74052" y="2892297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7228928" y="0"/>
                  </a:moveTo>
                  <a:lnTo>
                    <a:pt x="93014" y="0"/>
                  </a:lnTo>
                  <a:lnTo>
                    <a:pt x="56808" y="7292"/>
                  </a:lnTo>
                  <a:lnTo>
                    <a:pt x="27243" y="27193"/>
                  </a:lnTo>
                  <a:lnTo>
                    <a:pt x="7309" y="56739"/>
                  </a:lnTo>
                  <a:lnTo>
                    <a:pt x="0" y="92963"/>
                  </a:lnTo>
                  <a:lnTo>
                    <a:pt x="0" y="464947"/>
                  </a:lnTo>
                  <a:lnTo>
                    <a:pt x="7309" y="501191"/>
                  </a:lnTo>
                  <a:lnTo>
                    <a:pt x="27243" y="530780"/>
                  </a:lnTo>
                  <a:lnTo>
                    <a:pt x="56808" y="550725"/>
                  </a:lnTo>
                  <a:lnTo>
                    <a:pt x="93014" y="558038"/>
                  </a:lnTo>
                  <a:lnTo>
                    <a:pt x="7228928" y="558038"/>
                  </a:lnTo>
                  <a:lnTo>
                    <a:pt x="7265100" y="550725"/>
                  </a:lnTo>
                  <a:lnTo>
                    <a:pt x="7294651" y="530780"/>
                  </a:lnTo>
                  <a:lnTo>
                    <a:pt x="7314582" y="501191"/>
                  </a:lnTo>
                  <a:lnTo>
                    <a:pt x="7321892" y="464947"/>
                  </a:lnTo>
                  <a:lnTo>
                    <a:pt x="7321892" y="92963"/>
                  </a:lnTo>
                  <a:lnTo>
                    <a:pt x="7314582" y="56739"/>
                  </a:lnTo>
                  <a:lnTo>
                    <a:pt x="7294651" y="27193"/>
                  </a:lnTo>
                  <a:lnTo>
                    <a:pt x="7265100" y="7292"/>
                  </a:lnTo>
                  <a:lnTo>
                    <a:pt x="72289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74052" y="2892297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0" y="92963"/>
                  </a:moveTo>
                  <a:lnTo>
                    <a:pt x="7309" y="56739"/>
                  </a:lnTo>
                  <a:lnTo>
                    <a:pt x="27243" y="27193"/>
                  </a:lnTo>
                  <a:lnTo>
                    <a:pt x="56808" y="7292"/>
                  </a:lnTo>
                  <a:lnTo>
                    <a:pt x="93014" y="0"/>
                  </a:lnTo>
                  <a:lnTo>
                    <a:pt x="7228928" y="0"/>
                  </a:lnTo>
                  <a:lnTo>
                    <a:pt x="7265100" y="7292"/>
                  </a:lnTo>
                  <a:lnTo>
                    <a:pt x="7294651" y="27193"/>
                  </a:lnTo>
                  <a:lnTo>
                    <a:pt x="7314582" y="56739"/>
                  </a:lnTo>
                  <a:lnTo>
                    <a:pt x="7321892" y="92963"/>
                  </a:lnTo>
                  <a:lnTo>
                    <a:pt x="7321892" y="464947"/>
                  </a:lnTo>
                  <a:lnTo>
                    <a:pt x="7314582" y="501191"/>
                  </a:lnTo>
                  <a:lnTo>
                    <a:pt x="7294651" y="530780"/>
                  </a:lnTo>
                  <a:lnTo>
                    <a:pt x="7265100" y="550725"/>
                  </a:lnTo>
                  <a:lnTo>
                    <a:pt x="7228928" y="558038"/>
                  </a:lnTo>
                  <a:lnTo>
                    <a:pt x="93014" y="558038"/>
                  </a:lnTo>
                  <a:lnTo>
                    <a:pt x="56808" y="550725"/>
                  </a:lnTo>
                  <a:lnTo>
                    <a:pt x="27243" y="530780"/>
                  </a:lnTo>
                  <a:lnTo>
                    <a:pt x="7309" y="501191"/>
                  </a:lnTo>
                  <a:lnTo>
                    <a:pt x="0" y="464947"/>
                  </a:lnTo>
                  <a:lnTo>
                    <a:pt x="0" y="92963"/>
                  </a:lnTo>
                  <a:close/>
                </a:path>
              </a:pathLst>
            </a:custGeom>
            <a:ln w="634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6863" y="3660647"/>
              <a:ext cx="7431024" cy="6675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86583" y="3723131"/>
              <a:ext cx="4293108" cy="63550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74052" y="3679697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7228928" y="0"/>
                  </a:moveTo>
                  <a:lnTo>
                    <a:pt x="93014" y="0"/>
                  </a:lnTo>
                  <a:lnTo>
                    <a:pt x="56808" y="7310"/>
                  </a:lnTo>
                  <a:lnTo>
                    <a:pt x="27243" y="27241"/>
                  </a:lnTo>
                  <a:lnTo>
                    <a:pt x="7309" y="56792"/>
                  </a:lnTo>
                  <a:lnTo>
                    <a:pt x="0" y="92964"/>
                  </a:lnTo>
                  <a:lnTo>
                    <a:pt x="0" y="465023"/>
                  </a:lnTo>
                  <a:lnTo>
                    <a:pt x="7309" y="501229"/>
                  </a:lnTo>
                  <a:lnTo>
                    <a:pt x="27243" y="530794"/>
                  </a:lnTo>
                  <a:lnTo>
                    <a:pt x="56808" y="550728"/>
                  </a:lnTo>
                  <a:lnTo>
                    <a:pt x="93014" y="558038"/>
                  </a:lnTo>
                  <a:lnTo>
                    <a:pt x="7228928" y="558038"/>
                  </a:lnTo>
                  <a:lnTo>
                    <a:pt x="7265100" y="550728"/>
                  </a:lnTo>
                  <a:lnTo>
                    <a:pt x="7294651" y="530794"/>
                  </a:lnTo>
                  <a:lnTo>
                    <a:pt x="7314582" y="501229"/>
                  </a:lnTo>
                  <a:lnTo>
                    <a:pt x="7321892" y="465023"/>
                  </a:lnTo>
                  <a:lnTo>
                    <a:pt x="7321892" y="92964"/>
                  </a:lnTo>
                  <a:lnTo>
                    <a:pt x="7314582" y="56792"/>
                  </a:lnTo>
                  <a:lnTo>
                    <a:pt x="7294651" y="27241"/>
                  </a:lnTo>
                  <a:lnTo>
                    <a:pt x="7265100" y="7310"/>
                  </a:lnTo>
                  <a:lnTo>
                    <a:pt x="72289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74052" y="3679697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0" y="92964"/>
                  </a:moveTo>
                  <a:lnTo>
                    <a:pt x="7309" y="56792"/>
                  </a:lnTo>
                  <a:lnTo>
                    <a:pt x="27243" y="27241"/>
                  </a:lnTo>
                  <a:lnTo>
                    <a:pt x="56808" y="7310"/>
                  </a:lnTo>
                  <a:lnTo>
                    <a:pt x="93014" y="0"/>
                  </a:lnTo>
                  <a:lnTo>
                    <a:pt x="7228928" y="0"/>
                  </a:lnTo>
                  <a:lnTo>
                    <a:pt x="7265100" y="7310"/>
                  </a:lnTo>
                  <a:lnTo>
                    <a:pt x="7294651" y="27241"/>
                  </a:lnTo>
                  <a:lnTo>
                    <a:pt x="7314582" y="56792"/>
                  </a:lnTo>
                  <a:lnTo>
                    <a:pt x="7321892" y="92964"/>
                  </a:lnTo>
                  <a:lnTo>
                    <a:pt x="7321892" y="465023"/>
                  </a:lnTo>
                  <a:lnTo>
                    <a:pt x="7314582" y="501229"/>
                  </a:lnTo>
                  <a:lnTo>
                    <a:pt x="7294651" y="530794"/>
                  </a:lnTo>
                  <a:lnTo>
                    <a:pt x="7265100" y="550728"/>
                  </a:lnTo>
                  <a:lnTo>
                    <a:pt x="7228928" y="558038"/>
                  </a:lnTo>
                  <a:lnTo>
                    <a:pt x="93014" y="558038"/>
                  </a:lnTo>
                  <a:lnTo>
                    <a:pt x="56808" y="550728"/>
                  </a:lnTo>
                  <a:lnTo>
                    <a:pt x="27243" y="530794"/>
                  </a:lnTo>
                  <a:lnTo>
                    <a:pt x="7309" y="501229"/>
                  </a:lnTo>
                  <a:lnTo>
                    <a:pt x="0" y="465023"/>
                  </a:lnTo>
                  <a:lnTo>
                    <a:pt x="0" y="92964"/>
                  </a:lnTo>
                  <a:close/>
                </a:path>
              </a:pathLst>
            </a:custGeom>
            <a:ln w="634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973072" y="1402537"/>
            <a:ext cx="5124450" cy="2694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0" spc="-2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KT</a:t>
            </a:r>
            <a:r>
              <a:rPr sz="2000" b="0" spc="11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플랫폼을</a:t>
            </a:r>
            <a:r>
              <a:rPr sz="2000" b="0" spc="-3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통한</a:t>
            </a:r>
            <a:r>
              <a:rPr sz="2000" b="0" spc="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최적</a:t>
            </a:r>
            <a:r>
              <a:rPr sz="20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설계,</a:t>
            </a:r>
            <a:r>
              <a:rPr sz="20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로봇</a:t>
            </a:r>
            <a:r>
              <a:rPr sz="2000" b="0" spc="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도입</a:t>
            </a:r>
            <a:r>
              <a:rPr sz="20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효과</a:t>
            </a:r>
            <a:r>
              <a:rPr sz="20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극대화</a:t>
            </a:r>
            <a:endParaRPr sz="2000">
              <a:latin typeface="페이퍼로지 5 Medium"/>
              <a:cs typeface="페이퍼로지 5 Medium"/>
            </a:endParaRPr>
          </a:p>
          <a:p>
            <a:pPr marL="325120" marR="317500" algn="ctr">
              <a:lnSpc>
                <a:spcPct val="258400"/>
              </a:lnSpc>
            </a:pP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매장</a:t>
            </a:r>
            <a:r>
              <a:rPr sz="20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환경에</a:t>
            </a:r>
            <a:r>
              <a:rPr sz="2000" b="0" spc="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제약</a:t>
            </a:r>
            <a:r>
              <a:rPr sz="20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없는</a:t>
            </a:r>
            <a:r>
              <a:rPr sz="2000" b="0" spc="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검증된</a:t>
            </a:r>
            <a:r>
              <a:rPr sz="20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자율</a:t>
            </a:r>
            <a:r>
              <a:rPr sz="20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주행</a:t>
            </a:r>
            <a:r>
              <a:rPr sz="2000" b="0" spc="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방식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믿을</a:t>
            </a:r>
            <a:r>
              <a:rPr sz="20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수</a:t>
            </a:r>
            <a:r>
              <a:rPr sz="2000" b="0" spc="8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있는</a:t>
            </a:r>
            <a:r>
              <a:rPr sz="2000" b="0" spc="8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2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Made</a:t>
            </a:r>
            <a:r>
              <a:rPr sz="2000" b="0" spc="9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114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in</a:t>
            </a:r>
            <a:r>
              <a:rPr sz="2000" b="0" spc="6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3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KOREA</a:t>
            </a:r>
            <a:endParaRPr sz="2000">
              <a:latin typeface="페이퍼로지 5 Medium"/>
              <a:cs typeface="페이퍼로지 5 Medium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2000">
              <a:latin typeface="페이퍼로지 5 Medium"/>
              <a:cs typeface="페이퍼로지 5 Medium"/>
            </a:endParaRPr>
          </a:p>
          <a:p>
            <a:pPr marL="1270" algn="ctr">
              <a:lnSpc>
                <a:spcPct val="100000"/>
              </a:lnSpc>
            </a:pP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전국 로봇</a:t>
            </a:r>
            <a:r>
              <a:rPr sz="2000" b="0" spc="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전담</a:t>
            </a:r>
            <a:r>
              <a:rPr sz="20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인력의</a:t>
            </a:r>
            <a:r>
              <a:rPr sz="2000" b="0" spc="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신속한</a:t>
            </a:r>
            <a:r>
              <a:rPr sz="20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16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A/S</a:t>
            </a:r>
            <a:r>
              <a:rPr sz="2000" b="0" spc="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대응</a:t>
            </a:r>
            <a:endParaRPr sz="200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5" dirty="0"/>
              <a:t> </a:t>
            </a:r>
            <a:r>
              <a:rPr sz="2000" spc="-290" dirty="0"/>
              <a:t>서빙로봇이어야만</a:t>
            </a:r>
            <a:r>
              <a:rPr sz="2000" spc="-160" dirty="0"/>
              <a:t> </a:t>
            </a:r>
            <a:r>
              <a:rPr sz="2000" spc="-285" dirty="0"/>
              <a:t>하는</a:t>
            </a:r>
            <a:r>
              <a:rPr sz="2000" spc="-140" dirty="0"/>
              <a:t> </a:t>
            </a:r>
            <a:r>
              <a:rPr sz="2000" spc="-315" dirty="0"/>
              <a:t>이유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11809" y="858773"/>
            <a:ext cx="18230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이것만은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꼭!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서빙로봇의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강점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2919" y="1299997"/>
            <a:ext cx="4053840" cy="556260"/>
            <a:chOff x="502919" y="1299997"/>
            <a:chExt cx="4053840" cy="5562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" y="1299997"/>
              <a:ext cx="4053840" cy="5562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2583" y="1394421"/>
              <a:ext cx="3336036" cy="42218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9600" y="1319021"/>
              <a:ext cx="3945254" cy="447675"/>
            </a:xfrm>
            <a:custGeom>
              <a:avLst/>
              <a:gdLst/>
              <a:ahLst/>
              <a:cxnLst/>
              <a:rect l="l" t="t" r="r" b="b"/>
              <a:pathLst>
                <a:path w="3945254" h="447675">
                  <a:moveTo>
                    <a:pt x="3870159" y="0"/>
                  </a:moveTo>
                  <a:lnTo>
                    <a:pt x="74599" y="0"/>
                  </a:lnTo>
                  <a:lnTo>
                    <a:pt x="45562" y="5861"/>
                  </a:lnTo>
                  <a:lnTo>
                    <a:pt x="21850" y="21844"/>
                  </a:lnTo>
                  <a:lnTo>
                    <a:pt x="5862" y="45541"/>
                  </a:lnTo>
                  <a:lnTo>
                    <a:pt x="0" y="74549"/>
                  </a:lnTo>
                  <a:lnTo>
                    <a:pt x="0" y="372999"/>
                  </a:lnTo>
                  <a:lnTo>
                    <a:pt x="5862" y="402006"/>
                  </a:lnTo>
                  <a:lnTo>
                    <a:pt x="21850" y="425703"/>
                  </a:lnTo>
                  <a:lnTo>
                    <a:pt x="45562" y="441686"/>
                  </a:lnTo>
                  <a:lnTo>
                    <a:pt x="74599" y="447548"/>
                  </a:lnTo>
                  <a:lnTo>
                    <a:pt x="3870159" y="447548"/>
                  </a:lnTo>
                  <a:lnTo>
                    <a:pt x="3899240" y="441686"/>
                  </a:lnTo>
                  <a:lnTo>
                    <a:pt x="3922976" y="425703"/>
                  </a:lnTo>
                  <a:lnTo>
                    <a:pt x="3938972" y="402006"/>
                  </a:lnTo>
                  <a:lnTo>
                    <a:pt x="3944835" y="372999"/>
                  </a:lnTo>
                  <a:lnTo>
                    <a:pt x="3944835" y="74549"/>
                  </a:lnTo>
                  <a:lnTo>
                    <a:pt x="3938972" y="45541"/>
                  </a:lnTo>
                  <a:lnTo>
                    <a:pt x="3922976" y="21844"/>
                  </a:lnTo>
                  <a:lnTo>
                    <a:pt x="3899240" y="5861"/>
                  </a:lnTo>
                  <a:lnTo>
                    <a:pt x="387015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9600" y="1319021"/>
              <a:ext cx="3945254" cy="447675"/>
            </a:xfrm>
            <a:custGeom>
              <a:avLst/>
              <a:gdLst/>
              <a:ahLst/>
              <a:cxnLst/>
              <a:rect l="l" t="t" r="r" b="b"/>
              <a:pathLst>
                <a:path w="3945254" h="447675">
                  <a:moveTo>
                    <a:pt x="0" y="74549"/>
                  </a:moveTo>
                  <a:lnTo>
                    <a:pt x="5862" y="45541"/>
                  </a:lnTo>
                  <a:lnTo>
                    <a:pt x="21850" y="21844"/>
                  </a:lnTo>
                  <a:lnTo>
                    <a:pt x="45562" y="5861"/>
                  </a:lnTo>
                  <a:lnTo>
                    <a:pt x="74599" y="0"/>
                  </a:lnTo>
                  <a:lnTo>
                    <a:pt x="3870159" y="0"/>
                  </a:lnTo>
                  <a:lnTo>
                    <a:pt x="3899240" y="5861"/>
                  </a:lnTo>
                  <a:lnTo>
                    <a:pt x="3922976" y="21844"/>
                  </a:lnTo>
                  <a:lnTo>
                    <a:pt x="3938972" y="45541"/>
                  </a:lnTo>
                  <a:lnTo>
                    <a:pt x="3944835" y="74549"/>
                  </a:lnTo>
                  <a:lnTo>
                    <a:pt x="3944835" y="372999"/>
                  </a:lnTo>
                  <a:lnTo>
                    <a:pt x="3938972" y="402006"/>
                  </a:lnTo>
                  <a:lnTo>
                    <a:pt x="3922976" y="425703"/>
                  </a:lnTo>
                  <a:lnTo>
                    <a:pt x="3899240" y="441686"/>
                  </a:lnTo>
                  <a:lnTo>
                    <a:pt x="3870159" y="447548"/>
                  </a:lnTo>
                  <a:lnTo>
                    <a:pt x="74599" y="447548"/>
                  </a:lnTo>
                  <a:lnTo>
                    <a:pt x="45562" y="441686"/>
                  </a:lnTo>
                  <a:lnTo>
                    <a:pt x="21850" y="425703"/>
                  </a:lnTo>
                  <a:lnTo>
                    <a:pt x="5862" y="402006"/>
                  </a:lnTo>
                  <a:lnTo>
                    <a:pt x="0" y="372999"/>
                  </a:lnTo>
                  <a:lnTo>
                    <a:pt x="0" y="74549"/>
                  </a:lnTo>
                  <a:close/>
                </a:path>
              </a:pathLst>
            </a:custGeom>
            <a:ln w="635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94359" y="1421968"/>
            <a:ext cx="30759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-1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KT</a:t>
            </a:r>
            <a:r>
              <a:rPr sz="1200" b="0" spc="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플랫폼을</a:t>
            </a:r>
            <a:r>
              <a:rPr sz="1200" b="0" spc="1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통한</a:t>
            </a:r>
            <a:r>
              <a:rPr sz="12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최적</a:t>
            </a:r>
            <a:r>
              <a:rPr sz="12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설계,</a:t>
            </a:r>
            <a:r>
              <a:rPr sz="1200" b="0" spc="3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로봇</a:t>
            </a:r>
            <a:r>
              <a:rPr sz="1200" b="0" spc="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도입</a:t>
            </a:r>
            <a:r>
              <a:rPr sz="12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효과</a:t>
            </a:r>
            <a:r>
              <a:rPr sz="12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최대화</a:t>
            </a:r>
            <a:endParaRPr sz="1200">
              <a:latin typeface="페이퍼로지 5 Medium"/>
              <a:cs typeface="페이퍼로지 5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82667" y="1293901"/>
            <a:ext cx="3997960" cy="556260"/>
            <a:chOff x="4582667" y="1293901"/>
            <a:chExt cx="3997960" cy="55626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2667" y="1293901"/>
              <a:ext cx="3997451" cy="55623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0827" y="1388325"/>
              <a:ext cx="2961131" cy="42218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639563" y="1312544"/>
              <a:ext cx="3888740" cy="447675"/>
            </a:xfrm>
            <a:custGeom>
              <a:avLst/>
              <a:gdLst/>
              <a:ahLst/>
              <a:cxnLst/>
              <a:rect l="l" t="t" r="r" b="b"/>
              <a:pathLst>
                <a:path w="3888740" h="447675">
                  <a:moveTo>
                    <a:pt x="3813937" y="0"/>
                  </a:moveTo>
                  <a:lnTo>
                    <a:pt x="74675" y="0"/>
                  </a:lnTo>
                  <a:lnTo>
                    <a:pt x="45594" y="5861"/>
                  </a:lnTo>
                  <a:lnTo>
                    <a:pt x="21859" y="21844"/>
                  </a:lnTo>
                  <a:lnTo>
                    <a:pt x="5863" y="45541"/>
                  </a:lnTo>
                  <a:lnTo>
                    <a:pt x="0" y="74549"/>
                  </a:lnTo>
                  <a:lnTo>
                    <a:pt x="0" y="372999"/>
                  </a:lnTo>
                  <a:lnTo>
                    <a:pt x="5863" y="402080"/>
                  </a:lnTo>
                  <a:lnTo>
                    <a:pt x="21859" y="425815"/>
                  </a:lnTo>
                  <a:lnTo>
                    <a:pt x="45594" y="441811"/>
                  </a:lnTo>
                  <a:lnTo>
                    <a:pt x="74675" y="447675"/>
                  </a:lnTo>
                  <a:lnTo>
                    <a:pt x="3813937" y="447675"/>
                  </a:lnTo>
                  <a:lnTo>
                    <a:pt x="3842944" y="441811"/>
                  </a:lnTo>
                  <a:lnTo>
                    <a:pt x="3866641" y="425815"/>
                  </a:lnTo>
                  <a:lnTo>
                    <a:pt x="3882624" y="402080"/>
                  </a:lnTo>
                  <a:lnTo>
                    <a:pt x="3888486" y="372999"/>
                  </a:lnTo>
                  <a:lnTo>
                    <a:pt x="3888486" y="74549"/>
                  </a:lnTo>
                  <a:lnTo>
                    <a:pt x="3882624" y="45541"/>
                  </a:lnTo>
                  <a:lnTo>
                    <a:pt x="3866641" y="21844"/>
                  </a:lnTo>
                  <a:lnTo>
                    <a:pt x="3842944" y="5861"/>
                  </a:lnTo>
                  <a:lnTo>
                    <a:pt x="381393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39563" y="1312544"/>
              <a:ext cx="3888740" cy="447675"/>
            </a:xfrm>
            <a:custGeom>
              <a:avLst/>
              <a:gdLst/>
              <a:ahLst/>
              <a:cxnLst/>
              <a:rect l="l" t="t" r="r" b="b"/>
              <a:pathLst>
                <a:path w="3888740" h="447675">
                  <a:moveTo>
                    <a:pt x="0" y="74549"/>
                  </a:moveTo>
                  <a:lnTo>
                    <a:pt x="5863" y="45541"/>
                  </a:lnTo>
                  <a:lnTo>
                    <a:pt x="21859" y="21844"/>
                  </a:lnTo>
                  <a:lnTo>
                    <a:pt x="45594" y="5861"/>
                  </a:lnTo>
                  <a:lnTo>
                    <a:pt x="74675" y="0"/>
                  </a:lnTo>
                  <a:lnTo>
                    <a:pt x="3813937" y="0"/>
                  </a:lnTo>
                  <a:lnTo>
                    <a:pt x="3842944" y="5861"/>
                  </a:lnTo>
                  <a:lnTo>
                    <a:pt x="3866641" y="21844"/>
                  </a:lnTo>
                  <a:lnTo>
                    <a:pt x="3882624" y="45541"/>
                  </a:lnTo>
                  <a:lnTo>
                    <a:pt x="3888486" y="74549"/>
                  </a:lnTo>
                  <a:lnTo>
                    <a:pt x="3888486" y="372999"/>
                  </a:lnTo>
                  <a:lnTo>
                    <a:pt x="3882624" y="402080"/>
                  </a:lnTo>
                  <a:lnTo>
                    <a:pt x="3866641" y="425815"/>
                  </a:lnTo>
                  <a:lnTo>
                    <a:pt x="3842944" y="441811"/>
                  </a:lnTo>
                  <a:lnTo>
                    <a:pt x="3813937" y="447675"/>
                  </a:lnTo>
                  <a:lnTo>
                    <a:pt x="74675" y="447675"/>
                  </a:lnTo>
                  <a:lnTo>
                    <a:pt x="45594" y="441811"/>
                  </a:lnTo>
                  <a:lnTo>
                    <a:pt x="21859" y="425815"/>
                  </a:lnTo>
                  <a:lnTo>
                    <a:pt x="5863" y="402080"/>
                  </a:lnTo>
                  <a:lnTo>
                    <a:pt x="0" y="372999"/>
                  </a:lnTo>
                  <a:lnTo>
                    <a:pt x="0" y="74549"/>
                  </a:lnTo>
                  <a:close/>
                </a:path>
              </a:pathLst>
            </a:custGeom>
            <a:ln w="635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233796" y="1415922"/>
            <a:ext cx="27025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매장</a:t>
            </a:r>
            <a:r>
              <a:rPr sz="1200" b="0" spc="1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환경에</a:t>
            </a:r>
            <a:r>
              <a:rPr sz="12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제약</a:t>
            </a:r>
            <a:r>
              <a:rPr sz="12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없는</a:t>
            </a:r>
            <a:r>
              <a:rPr sz="12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검증된</a:t>
            </a:r>
            <a:r>
              <a:rPr sz="1200" b="0" spc="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자율</a:t>
            </a:r>
            <a:r>
              <a:rPr sz="12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주행</a:t>
            </a:r>
            <a:r>
              <a:rPr sz="1200" b="0" spc="1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방식</a:t>
            </a:r>
            <a:endParaRPr sz="1200">
              <a:latin typeface="페이퍼로지 5 Medium"/>
              <a:cs typeface="페이퍼로지 5 Medium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02919" y="3048025"/>
            <a:ext cx="4053840" cy="520065"/>
            <a:chOff x="502919" y="3048025"/>
            <a:chExt cx="4053840" cy="52006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2919" y="3048025"/>
              <a:ext cx="4053840" cy="51965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79803" y="3124161"/>
              <a:ext cx="2101596" cy="42218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59600" y="3067049"/>
              <a:ext cx="3945254" cy="410845"/>
            </a:xfrm>
            <a:custGeom>
              <a:avLst/>
              <a:gdLst/>
              <a:ahLst/>
              <a:cxnLst/>
              <a:rect l="l" t="t" r="r" b="b"/>
              <a:pathLst>
                <a:path w="3945254" h="410845">
                  <a:moveTo>
                    <a:pt x="3876255" y="0"/>
                  </a:moveTo>
                  <a:lnTo>
                    <a:pt x="68465" y="0"/>
                  </a:lnTo>
                  <a:lnTo>
                    <a:pt x="41817" y="5393"/>
                  </a:lnTo>
                  <a:lnTo>
                    <a:pt x="20054" y="20097"/>
                  </a:lnTo>
                  <a:lnTo>
                    <a:pt x="5381" y="41898"/>
                  </a:lnTo>
                  <a:lnTo>
                    <a:pt x="0" y="68580"/>
                  </a:lnTo>
                  <a:lnTo>
                    <a:pt x="0" y="342392"/>
                  </a:lnTo>
                  <a:lnTo>
                    <a:pt x="5381" y="369054"/>
                  </a:lnTo>
                  <a:lnTo>
                    <a:pt x="20054" y="390810"/>
                  </a:lnTo>
                  <a:lnTo>
                    <a:pt x="41817" y="405471"/>
                  </a:lnTo>
                  <a:lnTo>
                    <a:pt x="68465" y="410845"/>
                  </a:lnTo>
                  <a:lnTo>
                    <a:pt x="3876255" y="410845"/>
                  </a:lnTo>
                  <a:lnTo>
                    <a:pt x="3902937" y="405471"/>
                  </a:lnTo>
                  <a:lnTo>
                    <a:pt x="3924738" y="390810"/>
                  </a:lnTo>
                  <a:lnTo>
                    <a:pt x="3939442" y="369054"/>
                  </a:lnTo>
                  <a:lnTo>
                    <a:pt x="3944835" y="342392"/>
                  </a:lnTo>
                  <a:lnTo>
                    <a:pt x="3944835" y="68580"/>
                  </a:lnTo>
                  <a:lnTo>
                    <a:pt x="3939442" y="41898"/>
                  </a:lnTo>
                  <a:lnTo>
                    <a:pt x="3924738" y="20097"/>
                  </a:lnTo>
                  <a:lnTo>
                    <a:pt x="3902937" y="5393"/>
                  </a:lnTo>
                  <a:lnTo>
                    <a:pt x="387625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9600" y="3067049"/>
              <a:ext cx="3945254" cy="410845"/>
            </a:xfrm>
            <a:custGeom>
              <a:avLst/>
              <a:gdLst/>
              <a:ahLst/>
              <a:cxnLst/>
              <a:rect l="l" t="t" r="r" b="b"/>
              <a:pathLst>
                <a:path w="3945254" h="410845">
                  <a:moveTo>
                    <a:pt x="0" y="68580"/>
                  </a:moveTo>
                  <a:lnTo>
                    <a:pt x="5381" y="41898"/>
                  </a:lnTo>
                  <a:lnTo>
                    <a:pt x="20054" y="20097"/>
                  </a:lnTo>
                  <a:lnTo>
                    <a:pt x="41817" y="5393"/>
                  </a:lnTo>
                  <a:lnTo>
                    <a:pt x="68465" y="0"/>
                  </a:lnTo>
                  <a:lnTo>
                    <a:pt x="3876255" y="0"/>
                  </a:lnTo>
                  <a:lnTo>
                    <a:pt x="3902937" y="5393"/>
                  </a:lnTo>
                  <a:lnTo>
                    <a:pt x="3924738" y="20097"/>
                  </a:lnTo>
                  <a:lnTo>
                    <a:pt x="3939442" y="41898"/>
                  </a:lnTo>
                  <a:lnTo>
                    <a:pt x="3944835" y="68580"/>
                  </a:lnTo>
                  <a:lnTo>
                    <a:pt x="3944835" y="342392"/>
                  </a:lnTo>
                  <a:lnTo>
                    <a:pt x="3939442" y="369054"/>
                  </a:lnTo>
                  <a:lnTo>
                    <a:pt x="3924738" y="390810"/>
                  </a:lnTo>
                  <a:lnTo>
                    <a:pt x="3902937" y="405471"/>
                  </a:lnTo>
                  <a:lnTo>
                    <a:pt x="3876255" y="410845"/>
                  </a:lnTo>
                  <a:lnTo>
                    <a:pt x="68465" y="410845"/>
                  </a:lnTo>
                  <a:lnTo>
                    <a:pt x="41817" y="405471"/>
                  </a:lnTo>
                  <a:lnTo>
                    <a:pt x="20054" y="390810"/>
                  </a:lnTo>
                  <a:lnTo>
                    <a:pt x="5381" y="369054"/>
                  </a:lnTo>
                  <a:lnTo>
                    <a:pt x="0" y="342392"/>
                  </a:lnTo>
                  <a:lnTo>
                    <a:pt x="0" y="68580"/>
                  </a:lnTo>
                  <a:close/>
                </a:path>
              </a:pathLst>
            </a:custGeom>
            <a:ln w="635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611630" y="3152647"/>
            <a:ext cx="1840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믿을 수</a:t>
            </a:r>
            <a:r>
              <a:rPr sz="12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있는</a:t>
            </a:r>
            <a:r>
              <a:rPr sz="1200" b="0" spc="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1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Made</a:t>
            </a:r>
            <a:r>
              <a:rPr sz="1200" b="0" spc="3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in</a:t>
            </a:r>
            <a:r>
              <a:rPr sz="12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1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KOREA</a:t>
            </a:r>
            <a:endParaRPr sz="1200">
              <a:latin typeface="페이퍼로지 5 Medium"/>
              <a:cs typeface="페이퍼로지 5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578096" y="3029737"/>
            <a:ext cx="4002404" cy="538480"/>
            <a:chOff x="4578096" y="3029737"/>
            <a:chExt cx="4002404" cy="538480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8096" y="3029737"/>
              <a:ext cx="4002024" cy="5379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71516" y="3115017"/>
              <a:ext cx="2613660" cy="42218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634357" y="3048761"/>
              <a:ext cx="3893820" cy="429259"/>
            </a:xfrm>
            <a:custGeom>
              <a:avLst/>
              <a:gdLst/>
              <a:ahLst/>
              <a:cxnLst/>
              <a:rect l="l" t="t" r="r" b="b"/>
              <a:pathLst>
                <a:path w="3893820" h="429260">
                  <a:moveTo>
                    <a:pt x="3822191" y="0"/>
                  </a:moveTo>
                  <a:lnTo>
                    <a:pt x="71500" y="0"/>
                  </a:lnTo>
                  <a:lnTo>
                    <a:pt x="43666" y="5617"/>
                  </a:lnTo>
                  <a:lnTo>
                    <a:pt x="20939" y="20939"/>
                  </a:lnTo>
                  <a:lnTo>
                    <a:pt x="5617" y="43666"/>
                  </a:lnTo>
                  <a:lnTo>
                    <a:pt x="0" y="71501"/>
                  </a:lnTo>
                  <a:lnTo>
                    <a:pt x="0" y="357632"/>
                  </a:lnTo>
                  <a:lnTo>
                    <a:pt x="5617" y="385466"/>
                  </a:lnTo>
                  <a:lnTo>
                    <a:pt x="20939" y="408193"/>
                  </a:lnTo>
                  <a:lnTo>
                    <a:pt x="43666" y="423515"/>
                  </a:lnTo>
                  <a:lnTo>
                    <a:pt x="71500" y="429133"/>
                  </a:lnTo>
                  <a:lnTo>
                    <a:pt x="3822191" y="429133"/>
                  </a:lnTo>
                  <a:lnTo>
                    <a:pt x="3850026" y="423515"/>
                  </a:lnTo>
                  <a:lnTo>
                    <a:pt x="3872753" y="408193"/>
                  </a:lnTo>
                  <a:lnTo>
                    <a:pt x="3888075" y="385466"/>
                  </a:lnTo>
                  <a:lnTo>
                    <a:pt x="3893692" y="357632"/>
                  </a:lnTo>
                  <a:lnTo>
                    <a:pt x="3893692" y="71501"/>
                  </a:lnTo>
                  <a:lnTo>
                    <a:pt x="3888075" y="43666"/>
                  </a:lnTo>
                  <a:lnTo>
                    <a:pt x="3872753" y="20939"/>
                  </a:lnTo>
                  <a:lnTo>
                    <a:pt x="3850026" y="5617"/>
                  </a:lnTo>
                  <a:lnTo>
                    <a:pt x="382219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634357" y="3048761"/>
              <a:ext cx="3893820" cy="429259"/>
            </a:xfrm>
            <a:custGeom>
              <a:avLst/>
              <a:gdLst/>
              <a:ahLst/>
              <a:cxnLst/>
              <a:rect l="l" t="t" r="r" b="b"/>
              <a:pathLst>
                <a:path w="3893820" h="429260">
                  <a:moveTo>
                    <a:pt x="0" y="71501"/>
                  </a:moveTo>
                  <a:lnTo>
                    <a:pt x="5617" y="43666"/>
                  </a:lnTo>
                  <a:lnTo>
                    <a:pt x="20939" y="20939"/>
                  </a:lnTo>
                  <a:lnTo>
                    <a:pt x="43666" y="5617"/>
                  </a:lnTo>
                  <a:lnTo>
                    <a:pt x="71500" y="0"/>
                  </a:lnTo>
                  <a:lnTo>
                    <a:pt x="3822191" y="0"/>
                  </a:lnTo>
                  <a:lnTo>
                    <a:pt x="3850026" y="5617"/>
                  </a:lnTo>
                  <a:lnTo>
                    <a:pt x="3872753" y="20939"/>
                  </a:lnTo>
                  <a:lnTo>
                    <a:pt x="3888075" y="43666"/>
                  </a:lnTo>
                  <a:lnTo>
                    <a:pt x="3893692" y="71501"/>
                  </a:lnTo>
                  <a:lnTo>
                    <a:pt x="3893692" y="357632"/>
                  </a:lnTo>
                  <a:lnTo>
                    <a:pt x="3888075" y="385466"/>
                  </a:lnTo>
                  <a:lnTo>
                    <a:pt x="3872753" y="408193"/>
                  </a:lnTo>
                  <a:lnTo>
                    <a:pt x="3850026" y="423515"/>
                  </a:lnTo>
                  <a:lnTo>
                    <a:pt x="3822191" y="429133"/>
                  </a:lnTo>
                  <a:lnTo>
                    <a:pt x="71500" y="429133"/>
                  </a:lnTo>
                  <a:lnTo>
                    <a:pt x="43666" y="423515"/>
                  </a:lnTo>
                  <a:lnTo>
                    <a:pt x="20939" y="408193"/>
                  </a:lnTo>
                  <a:lnTo>
                    <a:pt x="5617" y="385466"/>
                  </a:lnTo>
                  <a:lnTo>
                    <a:pt x="0" y="357632"/>
                  </a:lnTo>
                  <a:lnTo>
                    <a:pt x="0" y="71501"/>
                  </a:lnTo>
                  <a:close/>
                </a:path>
              </a:pathLst>
            </a:custGeom>
            <a:ln w="635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404230" y="3143503"/>
            <a:ext cx="2354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전국</a:t>
            </a:r>
            <a:r>
              <a:rPr sz="1200" b="0" spc="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로봇</a:t>
            </a:r>
            <a:r>
              <a:rPr sz="12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전담</a:t>
            </a:r>
            <a:r>
              <a:rPr sz="12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인력의</a:t>
            </a:r>
            <a:r>
              <a:rPr sz="1200" b="0" spc="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신속한</a:t>
            </a:r>
            <a:r>
              <a:rPr sz="1200" b="0" spc="1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10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A/S</a:t>
            </a:r>
            <a:r>
              <a:rPr sz="12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대응</a:t>
            </a:r>
            <a:endParaRPr sz="1200">
              <a:latin typeface="페이퍼로지 5 Medium"/>
              <a:cs typeface="페이퍼로지 5 Medium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90791" y="1911603"/>
            <a:ext cx="7910830" cy="2308225"/>
            <a:chOff x="590791" y="1911603"/>
            <a:chExt cx="7910830" cy="2308225"/>
          </a:xfrm>
        </p:grpSpPr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0791" y="1911603"/>
              <a:ext cx="94805" cy="9042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0791" y="2236215"/>
              <a:ext cx="94805" cy="9042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8037" y="1916937"/>
              <a:ext cx="3614572" cy="80949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0791" y="2591307"/>
              <a:ext cx="94805" cy="9042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2015" y="1911603"/>
              <a:ext cx="94869" cy="9042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2015" y="2236215"/>
              <a:ext cx="94869" cy="9042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60670" y="1917445"/>
              <a:ext cx="3640709" cy="98717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2015" y="2414523"/>
              <a:ext cx="94869" cy="9042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2015" y="2591307"/>
              <a:ext cx="94869" cy="9042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0791" y="3620134"/>
              <a:ext cx="94805" cy="9042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9421" y="3626357"/>
              <a:ext cx="2547912" cy="28124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0791" y="3772534"/>
              <a:ext cx="94805" cy="9042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30368" y="3627500"/>
              <a:ext cx="94869" cy="9055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30368" y="3779900"/>
              <a:ext cx="94869" cy="9055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30368" y="3932339"/>
              <a:ext cx="94869" cy="9048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00294" y="3633850"/>
              <a:ext cx="2987167" cy="5857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5" dirty="0"/>
              <a:t> </a:t>
            </a:r>
            <a:r>
              <a:rPr sz="2000" spc="-290" dirty="0"/>
              <a:t>서빙로봇이어야만</a:t>
            </a:r>
            <a:r>
              <a:rPr sz="2000" spc="-160" dirty="0"/>
              <a:t> </a:t>
            </a:r>
            <a:r>
              <a:rPr sz="2000" spc="-285" dirty="0"/>
              <a:t>하는</a:t>
            </a:r>
            <a:r>
              <a:rPr sz="2000" spc="-140" dirty="0"/>
              <a:t> </a:t>
            </a:r>
            <a:r>
              <a:rPr sz="2000" spc="-315" dirty="0"/>
              <a:t>이유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11809" y="858773"/>
            <a:ext cx="154241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경쟁사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대비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로봇의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강점</a:t>
            </a:r>
            <a:endParaRPr sz="1100">
              <a:latin typeface="페이퍼로지 5 Medium"/>
              <a:cs typeface="페이퍼로지 5 Medium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19137" y="1185049"/>
          <a:ext cx="7773670" cy="3467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3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1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구분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R w="12700">
                      <a:solidFill>
                        <a:srgbClr val="BABCC0"/>
                      </a:solidFill>
                      <a:prstDash val="solid"/>
                    </a:lnR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009586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1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KT</a:t>
                      </a:r>
                      <a:r>
                        <a:rPr sz="1100" b="0" spc="6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로봇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009586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경쟁사(저가형</a:t>
                      </a:r>
                      <a:r>
                        <a:rPr sz="1100" b="0" spc="1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sz="1100" b="0" spc="4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마커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로봇)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009586">
                        <a:alpha val="3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주행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방식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지도에</a:t>
                      </a:r>
                      <a:r>
                        <a:rPr sz="1100" b="0" spc="2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기반한</a:t>
                      </a:r>
                      <a:r>
                        <a:rPr sz="1100" b="0" spc="1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위치인식</a:t>
                      </a:r>
                      <a:r>
                        <a:rPr sz="1100" b="0" spc="1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및</a:t>
                      </a:r>
                      <a:r>
                        <a:rPr sz="1100" b="0" spc="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자율주행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마커</a:t>
                      </a:r>
                      <a:r>
                        <a:rPr sz="1100" b="0" spc="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기반의</a:t>
                      </a:r>
                      <a:r>
                        <a:rPr sz="1100" b="0" spc="2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위치인식</a:t>
                      </a:r>
                      <a:r>
                        <a:rPr sz="1100" b="0" spc="2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및</a:t>
                      </a:r>
                      <a:r>
                        <a:rPr sz="1100" b="0" spc="4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주행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5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주행불가</a:t>
                      </a:r>
                      <a:r>
                        <a:rPr sz="1100" b="0" spc="1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영역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139700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지도상의</a:t>
                      </a:r>
                      <a:r>
                        <a:rPr sz="1100" b="0" spc="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금지구역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139700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88340" marR="102235" indent="-57658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마커가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없는</a:t>
                      </a:r>
                      <a:r>
                        <a:rPr sz="1100" b="0" spc="3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구역,</a:t>
                      </a:r>
                      <a:r>
                        <a:rPr sz="1100" b="0" spc="4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천장이</a:t>
                      </a:r>
                      <a:r>
                        <a:rPr sz="1100" b="0" spc="1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없거나</a:t>
                      </a:r>
                      <a:r>
                        <a:rPr sz="1100" b="0" spc="3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높은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공간,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경로가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미</a:t>
                      </a:r>
                      <a:r>
                        <a:rPr sz="1100" b="0" spc="4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설정된</a:t>
                      </a:r>
                      <a:r>
                        <a:rPr sz="1100" b="0" spc="2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목적지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등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지향점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유연성,</a:t>
                      </a:r>
                      <a:r>
                        <a:rPr sz="1100" b="0" spc="-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안전성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목적성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바닥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장애물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인식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19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4cm</a:t>
                      </a:r>
                      <a:r>
                        <a:rPr sz="1100" b="0" spc="5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이상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장애물</a:t>
                      </a:r>
                      <a:r>
                        <a:rPr sz="1100" b="0" spc="4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인식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19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10cm</a:t>
                      </a:r>
                      <a:r>
                        <a:rPr sz="1100" b="0" spc="6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이상</a:t>
                      </a:r>
                      <a:r>
                        <a:rPr sz="1100" b="0" spc="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장애물</a:t>
                      </a:r>
                      <a:r>
                        <a:rPr sz="1100" b="0" spc="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인식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sz="1100" b="0" spc="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인테리어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미</a:t>
                      </a:r>
                      <a:r>
                        <a:rPr sz="1100" b="0" spc="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훼손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훼손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매장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인테리어</a:t>
                      </a:r>
                      <a:r>
                        <a:rPr sz="1100" b="0" spc="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변경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시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간단한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지도</a:t>
                      </a:r>
                      <a:r>
                        <a:rPr sz="1100" b="0" spc="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편집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sz="1100" b="0" spc="3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마커</a:t>
                      </a:r>
                      <a:r>
                        <a:rPr sz="1100" b="0" spc="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위치</a:t>
                      </a:r>
                      <a:r>
                        <a:rPr sz="1100" b="0" spc="3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변경</a:t>
                      </a:r>
                      <a:r>
                        <a:rPr sz="1100" b="0" spc="3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필요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폐업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시</a:t>
                      </a:r>
                      <a:r>
                        <a:rPr sz="1100" b="0" spc="6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원상복구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불요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원상복구</a:t>
                      </a:r>
                      <a:r>
                        <a:rPr sz="1100" b="0" spc="2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비용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소요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보험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가입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영업배상보험,</a:t>
                      </a:r>
                      <a:r>
                        <a:rPr sz="1100" b="0" spc="-4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휴업손해보험</a:t>
                      </a:r>
                      <a:r>
                        <a:rPr sz="1100" b="0" spc="-4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가입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휴업손해보험</a:t>
                      </a:r>
                      <a:r>
                        <a:rPr sz="1100" b="0" spc="-1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미</a:t>
                      </a:r>
                      <a:r>
                        <a:rPr sz="1100" b="0" spc="2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가입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9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B/S</a:t>
                      </a:r>
                      <a:r>
                        <a:rPr sz="1100" b="0" spc="4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700" b="0" spc="-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(Before</a:t>
                      </a:r>
                      <a:r>
                        <a:rPr sz="700" b="0" spc="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700" b="0" spc="-1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Service)</a:t>
                      </a:r>
                      <a:endParaRPr sz="7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1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KT</a:t>
                      </a:r>
                      <a:r>
                        <a:rPr sz="1100" b="0" spc="5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플랫폼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통한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원격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관제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미</a:t>
                      </a:r>
                      <a:r>
                        <a:rPr sz="1100" b="0" spc="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제공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A/S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11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365/24</a:t>
                      </a:r>
                      <a:r>
                        <a:rPr sz="1100" b="0" spc="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고객센터,</a:t>
                      </a:r>
                      <a:r>
                        <a:rPr sz="1100" b="0" spc="1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전국</a:t>
                      </a:r>
                      <a:r>
                        <a:rPr sz="1100" b="0" spc="4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신속</a:t>
                      </a:r>
                      <a:r>
                        <a:rPr sz="1100" b="0" spc="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AS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-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플랫폼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및</a:t>
                      </a:r>
                      <a:r>
                        <a:rPr sz="1100" b="0" spc="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편의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기능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9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모바일App</a:t>
                      </a:r>
                      <a:r>
                        <a:rPr sz="1100" b="0" spc="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등</a:t>
                      </a:r>
                      <a:r>
                        <a:rPr sz="1100" b="0" spc="5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다양한</a:t>
                      </a:r>
                      <a:r>
                        <a:rPr sz="1100" b="0" spc="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편의</a:t>
                      </a:r>
                      <a:r>
                        <a:rPr sz="1100" b="0" spc="4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기능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제공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-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5" dirty="0"/>
              <a:t> </a:t>
            </a:r>
            <a:r>
              <a:rPr sz="2000" spc="-290" dirty="0"/>
              <a:t>서빙로봇이어야만</a:t>
            </a:r>
            <a:r>
              <a:rPr sz="2000" spc="-160" dirty="0"/>
              <a:t> </a:t>
            </a:r>
            <a:r>
              <a:rPr sz="2000" spc="-285" dirty="0"/>
              <a:t>하는</a:t>
            </a:r>
            <a:r>
              <a:rPr sz="2000" spc="-140" dirty="0"/>
              <a:t> </a:t>
            </a:r>
            <a:r>
              <a:rPr sz="2000" spc="-315" dirty="0"/>
              <a:t>이유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11809" y="858773"/>
            <a:ext cx="62255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관제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플랫폼으로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원격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모니터링뿐만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아니라,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전국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어디서든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발빠른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기술지원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출동까지,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로봇도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역시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KT입니다.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0443" y="1239392"/>
            <a:ext cx="4136390" cy="3504565"/>
            <a:chOff x="350443" y="1239392"/>
            <a:chExt cx="4136390" cy="3504565"/>
          </a:xfrm>
        </p:grpSpPr>
        <p:sp>
          <p:nvSpPr>
            <p:cNvPr id="5" name="object 5"/>
            <p:cNvSpPr/>
            <p:nvPr/>
          </p:nvSpPr>
          <p:spPr>
            <a:xfrm>
              <a:off x="356793" y="1245742"/>
              <a:ext cx="4123690" cy="3491865"/>
            </a:xfrm>
            <a:custGeom>
              <a:avLst/>
              <a:gdLst/>
              <a:ahLst/>
              <a:cxnLst/>
              <a:rect l="l" t="t" r="r" b="b"/>
              <a:pathLst>
                <a:path w="4123690" h="3491865">
                  <a:moveTo>
                    <a:pt x="3903929" y="0"/>
                  </a:moveTo>
                  <a:lnTo>
                    <a:pt x="219252" y="0"/>
                  </a:lnTo>
                  <a:lnTo>
                    <a:pt x="175064" y="4454"/>
                  </a:lnTo>
                  <a:lnTo>
                    <a:pt x="133907" y="17232"/>
                  </a:lnTo>
                  <a:lnTo>
                    <a:pt x="96664" y="37451"/>
                  </a:lnTo>
                  <a:lnTo>
                    <a:pt x="64215" y="64230"/>
                  </a:lnTo>
                  <a:lnTo>
                    <a:pt x="37443" y="96688"/>
                  </a:lnTo>
                  <a:lnTo>
                    <a:pt x="17229" y="133945"/>
                  </a:lnTo>
                  <a:lnTo>
                    <a:pt x="4454" y="175119"/>
                  </a:lnTo>
                  <a:lnTo>
                    <a:pt x="0" y="219328"/>
                  </a:lnTo>
                  <a:lnTo>
                    <a:pt x="0" y="3272104"/>
                  </a:lnTo>
                  <a:lnTo>
                    <a:pt x="4454" y="3316292"/>
                  </a:lnTo>
                  <a:lnTo>
                    <a:pt x="17229" y="3357449"/>
                  </a:lnTo>
                  <a:lnTo>
                    <a:pt x="37443" y="3394692"/>
                  </a:lnTo>
                  <a:lnTo>
                    <a:pt x="64215" y="3427141"/>
                  </a:lnTo>
                  <a:lnTo>
                    <a:pt x="96664" y="3453913"/>
                  </a:lnTo>
                  <a:lnTo>
                    <a:pt x="133907" y="3474127"/>
                  </a:lnTo>
                  <a:lnTo>
                    <a:pt x="175064" y="3486902"/>
                  </a:lnTo>
                  <a:lnTo>
                    <a:pt x="219252" y="3491356"/>
                  </a:lnTo>
                  <a:lnTo>
                    <a:pt x="3903929" y="3491356"/>
                  </a:lnTo>
                  <a:lnTo>
                    <a:pt x="3954180" y="3485566"/>
                  </a:lnTo>
                  <a:lnTo>
                    <a:pt x="4000315" y="3469072"/>
                  </a:lnTo>
                  <a:lnTo>
                    <a:pt x="4041015" y="3443191"/>
                  </a:lnTo>
                  <a:lnTo>
                    <a:pt x="4074965" y="3409237"/>
                  </a:lnTo>
                  <a:lnTo>
                    <a:pt x="4100845" y="3368528"/>
                  </a:lnTo>
                  <a:lnTo>
                    <a:pt x="4117340" y="3322378"/>
                  </a:lnTo>
                  <a:lnTo>
                    <a:pt x="4123131" y="3272104"/>
                  </a:lnTo>
                  <a:lnTo>
                    <a:pt x="4123131" y="219328"/>
                  </a:lnTo>
                  <a:lnTo>
                    <a:pt x="4118676" y="175119"/>
                  </a:lnTo>
                  <a:lnTo>
                    <a:pt x="4105900" y="133945"/>
                  </a:lnTo>
                  <a:lnTo>
                    <a:pt x="4085686" y="96688"/>
                  </a:lnTo>
                  <a:lnTo>
                    <a:pt x="4058916" y="64230"/>
                  </a:lnTo>
                  <a:lnTo>
                    <a:pt x="4026473" y="37451"/>
                  </a:lnTo>
                  <a:lnTo>
                    <a:pt x="3989239" y="17232"/>
                  </a:lnTo>
                  <a:lnTo>
                    <a:pt x="3948097" y="4454"/>
                  </a:lnTo>
                  <a:lnTo>
                    <a:pt x="39039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6793" y="1245742"/>
              <a:ext cx="4123690" cy="3491865"/>
            </a:xfrm>
            <a:custGeom>
              <a:avLst/>
              <a:gdLst/>
              <a:ahLst/>
              <a:cxnLst/>
              <a:rect l="l" t="t" r="r" b="b"/>
              <a:pathLst>
                <a:path w="4123690" h="3491865">
                  <a:moveTo>
                    <a:pt x="0" y="219328"/>
                  </a:moveTo>
                  <a:lnTo>
                    <a:pt x="4454" y="175119"/>
                  </a:lnTo>
                  <a:lnTo>
                    <a:pt x="17229" y="133945"/>
                  </a:lnTo>
                  <a:lnTo>
                    <a:pt x="37443" y="96688"/>
                  </a:lnTo>
                  <a:lnTo>
                    <a:pt x="64215" y="64230"/>
                  </a:lnTo>
                  <a:lnTo>
                    <a:pt x="96664" y="37451"/>
                  </a:lnTo>
                  <a:lnTo>
                    <a:pt x="133907" y="17232"/>
                  </a:lnTo>
                  <a:lnTo>
                    <a:pt x="175064" y="4454"/>
                  </a:lnTo>
                  <a:lnTo>
                    <a:pt x="219252" y="0"/>
                  </a:lnTo>
                  <a:lnTo>
                    <a:pt x="3903929" y="0"/>
                  </a:lnTo>
                  <a:lnTo>
                    <a:pt x="3948097" y="4454"/>
                  </a:lnTo>
                  <a:lnTo>
                    <a:pt x="3989239" y="17232"/>
                  </a:lnTo>
                  <a:lnTo>
                    <a:pt x="4026473" y="37451"/>
                  </a:lnTo>
                  <a:lnTo>
                    <a:pt x="4058916" y="64230"/>
                  </a:lnTo>
                  <a:lnTo>
                    <a:pt x="4085686" y="96688"/>
                  </a:lnTo>
                  <a:lnTo>
                    <a:pt x="4105900" y="133945"/>
                  </a:lnTo>
                  <a:lnTo>
                    <a:pt x="4118676" y="175119"/>
                  </a:lnTo>
                  <a:lnTo>
                    <a:pt x="4123131" y="219328"/>
                  </a:lnTo>
                  <a:lnTo>
                    <a:pt x="4123131" y="3272104"/>
                  </a:lnTo>
                  <a:lnTo>
                    <a:pt x="4117340" y="3322378"/>
                  </a:lnTo>
                  <a:lnTo>
                    <a:pt x="4100845" y="3368528"/>
                  </a:lnTo>
                  <a:lnTo>
                    <a:pt x="4074965" y="3409237"/>
                  </a:lnTo>
                  <a:lnTo>
                    <a:pt x="4041015" y="3443191"/>
                  </a:lnTo>
                  <a:lnTo>
                    <a:pt x="4000315" y="3469072"/>
                  </a:lnTo>
                  <a:lnTo>
                    <a:pt x="3954180" y="3485566"/>
                  </a:lnTo>
                  <a:lnTo>
                    <a:pt x="3903929" y="3491356"/>
                  </a:lnTo>
                  <a:lnTo>
                    <a:pt x="219252" y="3491356"/>
                  </a:lnTo>
                  <a:lnTo>
                    <a:pt x="175064" y="3486902"/>
                  </a:lnTo>
                  <a:lnTo>
                    <a:pt x="133907" y="3474127"/>
                  </a:lnTo>
                  <a:lnTo>
                    <a:pt x="96664" y="3453913"/>
                  </a:lnTo>
                  <a:lnTo>
                    <a:pt x="64215" y="3427141"/>
                  </a:lnTo>
                  <a:lnTo>
                    <a:pt x="37443" y="3394692"/>
                  </a:lnTo>
                  <a:lnTo>
                    <a:pt x="17229" y="3357449"/>
                  </a:lnTo>
                  <a:lnTo>
                    <a:pt x="4454" y="3316292"/>
                  </a:lnTo>
                  <a:lnTo>
                    <a:pt x="0" y="3272104"/>
                  </a:lnTo>
                  <a:lnTo>
                    <a:pt x="0" y="2193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36575" y="1427733"/>
            <a:ext cx="346265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95"/>
              </a:spcBef>
              <a:buChar char="■"/>
              <a:tabLst>
                <a:tab pos="157480" algn="l"/>
              </a:tabLst>
            </a:pPr>
            <a:r>
              <a:rPr sz="1000" b="0" spc="-125" dirty="0">
                <a:latin typeface="페이퍼로지 5 Medium"/>
                <a:cs typeface="페이퍼로지 5 Medium"/>
              </a:rPr>
              <a:t>Cloud</a:t>
            </a:r>
            <a:r>
              <a:rPr sz="1000" b="0" spc="4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기반</a:t>
            </a:r>
            <a:r>
              <a:rPr sz="1000" b="0" spc="-5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로봇</a:t>
            </a:r>
            <a:r>
              <a:rPr sz="1000" b="0" spc="1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관제</a:t>
            </a:r>
            <a:r>
              <a:rPr sz="1000" b="0" spc="2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플랫폼으로 매장</a:t>
            </a:r>
            <a:r>
              <a:rPr sz="1000" b="0" spc="2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별</a:t>
            </a:r>
            <a:r>
              <a:rPr sz="1000" b="0" spc="3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최적의 로봇</a:t>
            </a:r>
            <a:r>
              <a:rPr sz="1000" b="0" spc="2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사용법 </a:t>
            </a:r>
            <a:r>
              <a:rPr sz="1000" b="0" spc="-35" dirty="0">
                <a:latin typeface="페이퍼로지 5 Medium"/>
                <a:cs typeface="페이퍼로지 5 Medium"/>
              </a:rPr>
              <a:t>제시</a:t>
            </a:r>
            <a:endParaRPr sz="1000">
              <a:latin typeface="페이퍼로지 5 Medium"/>
              <a:cs typeface="페이퍼로지 5 Medium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57725" y="1239392"/>
            <a:ext cx="4136390" cy="3504565"/>
            <a:chOff x="4657725" y="1239392"/>
            <a:chExt cx="4136390" cy="3504565"/>
          </a:xfrm>
        </p:grpSpPr>
        <p:sp>
          <p:nvSpPr>
            <p:cNvPr id="9" name="object 9"/>
            <p:cNvSpPr/>
            <p:nvPr/>
          </p:nvSpPr>
          <p:spPr>
            <a:xfrm>
              <a:off x="4664075" y="1245742"/>
              <a:ext cx="4123690" cy="3491865"/>
            </a:xfrm>
            <a:custGeom>
              <a:avLst/>
              <a:gdLst/>
              <a:ahLst/>
              <a:cxnLst/>
              <a:rect l="l" t="t" r="r" b="b"/>
              <a:pathLst>
                <a:path w="4123690" h="3491865">
                  <a:moveTo>
                    <a:pt x="3903853" y="0"/>
                  </a:moveTo>
                  <a:lnTo>
                    <a:pt x="219201" y="0"/>
                  </a:lnTo>
                  <a:lnTo>
                    <a:pt x="175034" y="4454"/>
                  </a:lnTo>
                  <a:lnTo>
                    <a:pt x="133891" y="17232"/>
                  </a:lnTo>
                  <a:lnTo>
                    <a:pt x="96657" y="37451"/>
                  </a:lnTo>
                  <a:lnTo>
                    <a:pt x="64214" y="64230"/>
                  </a:lnTo>
                  <a:lnTo>
                    <a:pt x="37444" y="96688"/>
                  </a:lnTo>
                  <a:lnTo>
                    <a:pt x="17230" y="133945"/>
                  </a:lnTo>
                  <a:lnTo>
                    <a:pt x="4454" y="175119"/>
                  </a:lnTo>
                  <a:lnTo>
                    <a:pt x="0" y="219328"/>
                  </a:lnTo>
                  <a:lnTo>
                    <a:pt x="0" y="3272104"/>
                  </a:lnTo>
                  <a:lnTo>
                    <a:pt x="5790" y="3322378"/>
                  </a:lnTo>
                  <a:lnTo>
                    <a:pt x="22285" y="3368528"/>
                  </a:lnTo>
                  <a:lnTo>
                    <a:pt x="48165" y="3409237"/>
                  </a:lnTo>
                  <a:lnTo>
                    <a:pt x="82115" y="3443191"/>
                  </a:lnTo>
                  <a:lnTo>
                    <a:pt x="122816" y="3469072"/>
                  </a:lnTo>
                  <a:lnTo>
                    <a:pt x="168950" y="3485566"/>
                  </a:lnTo>
                  <a:lnTo>
                    <a:pt x="219201" y="3491356"/>
                  </a:lnTo>
                  <a:lnTo>
                    <a:pt x="3903853" y="3491356"/>
                  </a:lnTo>
                  <a:lnTo>
                    <a:pt x="3948062" y="3486902"/>
                  </a:lnTo>
                  <a:lnTo>
                    <a:pt x="3989236" y="3474127"/>
                  </a:lnTo>
                  <a:lnTo>
                    <a:pt x="4026493" y="3453913"/>
                  </a:lnTo>
                  <a:lnTo>
                    <a:pt x="4058951" y="3427141"/>
                  </a:lnTo>
                  <a:lnTo>
                    <a:pt x="4085730" y="3394692"/>
                  </a:lnTo>
                  <a:lnTo>
                    <a:pt x="4105949" y="3357449"/>
                  </a:lnTo>
                  <a:lnTo>
                    <a:pt x="4118727" y="3316292"/>
                  </a:lnTo>
                  <a:lnTo>
                    <a:pt x="4123181" y="3272104"/>
                  </a:lnTo>
                  <a:lnTo>
                    <a:pt x="4123181" y="219328"/>
                  </a:lnTo>
                  <a:lnTo>
                    <a:pt x="4118727" y="175119"/>
                  </a:lnTo>
                  <a:lnTo>
                    <a:pt x="4105949" y="133945"/>
                  </a:lnTo>
                  <a:lnTo>
                    <a:pt x="4085730" y="96688"/>
                  </a:lnTo>
                  <a:lnTo>
                    <a:pt x="4058951" y="64230"/>
                  </a:lnTo>
                  <a:lnTo>
                    <a:pt x="4026493" y="37451"/>
                  </a:lnTo>
                  <a:lnTo>
                    <a:pt x="3989236" y="17232"/>
                  </a:lnTo>
                  <a:lnTo>
                    <a:pt x="3948062" y="4454"/>
                  </a:lnTo>
                  <a:lnTo>
                    <a:pt x="39038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64075" y="1245742"/>
              <a:ext cx="4123690" cy="3491865"/>
            </a:xfrm>
            <a:custGeom>
              <a:avLst/>
              <a:gdLst/>
              <a:ahLst/>
              <a:cxnLst/>
              <a:rect l="l" t="t" r="r" b="b"/>
              <a:pathLst>
                <a:path w="4123690" h="3491865">
                  <a:moveTo>
                    <a:pt x="0" y="219328"/>
                  </a:moveTo>
                  <a:lnTo>
                    <a:pt x="4454" y="175119"/>
                  </a:lnTo>
                  <a:lnTo>
                    <a:pt x="17230" y="133945"/>
                  </a:lnTo>
                  <a:lnTo>
                    <a:pt x="37444" y="96688"/>
                  </a:lnTo>
                  <a:lnTo>
                    <a:pt x="64214" y="64230"/>
                  </a:lnTo>
                  <a:lnTo>
                    <a:pt x="96657" y="37451"/>
                  </a:lnTo>
                  <a:lnTo>
                    <a:pt x="133891" y="17232"/>
                  </a:lnTo>
                  <a:lnTo>
                    <a:pt x="175034" y="4454"/>
                  </a:lnTo>
                  <a:lnTo>
                    <a:pt x="219201" y="0"/>
                  </a:lnTo>
                  <a:lnTo>
                    <a:pt x="3903853" y="0"/>
                  </a:lnTo>
                  <a:lnTo>
                    <a:pt x="3948062" y="4454"/>
                  </a:lnTo>
                  <a:lnTo>
                    <a:pt x="3989236" y="17232"/>
                  </a:lnTo>
                  <a:lnTo>
                    <a:pt x="4026493" y="37451"/>
                  </a:lnTo>
                  <a:lnTo>
                    <a:pt x="4058951" y="64230"/>
                  </a:lnTo>
                  <a:lnTo>
                    <a:pt x="4085730" y="96688"/>
                  </a:lnTo>
                  <a:lnTo>
                    <a:pt x="4105949" y="133945"/>
                  </a:lnTo>
                  <a:lnTo>
                    <a:pt x="4118727" y="175119"/>
                  </a:lnTo>
                  <a:lnTo>
                    <a:pt x="4123181" y="219328"/>
                  </a:lnTo>
                  <a:lnTo>
                    <a:pt x="4123181" y="3272104"/>
                  </a:lnTo>
                  <a:lnTo>
                    <a:pt x="4118727" y="3316292"/>
                  </a:lnTo>
                  <a:lnTo>
                    <a:pt x="4105949" y="3357449"/>
                  </a:lnTo>
                  <a:lnTo>
                    <a:pt x="4085730" y="3394692"/>
                  </a:lnTo>
                  <a:lnTo>
                    <a:pt x="4058951" y="3427141"/>
                  </a:lnTo>
                  <a:lnTo>
                    <a:pt x="4026493" y="3453913"/>
                  </a:lnTo>
                  <a:lnTo>
                    <a:pt x="3989236" y="3474127"/>
                  </a:lnTo>
                  <a:lnTo>
                    <a:pt x="3948062" y="3486902"/>
                  </a:lnTo>
                  <a:lnTo>
                    <a:pt x="3903853" y="3491356"/>
                  </a:lnTo>
                  <a:lnTo>
                    <a:pt x="219201" y="3491356"/>
                  </a:lnTo>
                  <a:lnTo>
                    <a:pt x="168950" y="3485566"/>
                  </a:lnTo>
                  <a:lnTo>
                    <a:pt x="122816" y="3469072"/>
                  </a:lnTo>
                  <a:lnTo>
                    <a:pt x="82115" y="3443191"/>
                  </a:lnTo>
                  <a:lnTo>
                    <a:pt x="48165" y="3409237"/>
                  </a:lnTo>
                  <a:lnTo>
                    <a:pt x="22285" y="3368528"/>
                  </a:lnTo>
                  <a:lnTo>
                    <a:pt x="5790" y="3322378"/>
                  </a:lnTo>
                  <a:lnTo>
                    <a:pt x="0" y="3272104"/>
                  </a:lnTo>
                  <a:lnTo>
                    <a:pt x="0" y="2193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860797" y="1423161"/>
            <a:ext cx="24453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95"/>
              </a:spcBef>
              <a:buChar char="■"/>
              <a:tabLst>
                <a:tab pos="157480" algn="l"/>
              </a:tabLst>
            </a:pPr>
            <a:r>
              <a:rPr sz="1000" b="0" dirty="0">
                <a:latin typeface="페이퍼로지 5 Medium"/>
                <a:cs typeface="페이퍼로지 5 Medium"/>
              </a:rPr>
              <a:t>전국</a:t>
            </a:r>
            <a:r>
              <a:rPr sz="1000" b="0" spc="-15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어디서나</a:t>
            </a:r>
            <a:r>
              <a:rPr sz="1000" b="0" spc="-15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빠른</a:t>
            </a:r>
            <a:r>
              <a:rPr sz="1000" b="0" spc="1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기술지원,</a:t>
            </a:r>
            <a:r>
              <a:rPr sz="1000" b="0" spc="-5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로봇도</a:t>
            </a:r>
            <a:r>
              <a:rPr sz="1000" b="0" spc="-1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역시</a:t>
            </a:r>
            <a:r>
              <a:rPr sz="1000" b="0" spc="10" dirty="0">
                <a:latin typeface="페이퍼로지 5 Medium"/>
                <a:cs typeface="페이퍼로지 5 Medium"/>
              </a:rPr>
              <a:t> </a:t>
            </a:r>
            <a:r>
              <a:rPr sz="1000" b="0" spc="-45" dirty="0">
                <a:latin typeface="페이퍼로지 5 Medium"/>
                <a:cs typeface="페이퍼로지 5 Medium"/>
              </a:rPr>
              <a:t>KT!</a:t>
            </a:r>
            <a:endParaRPr sz="1000">
              <a:latin typeface="페이퍼로지 5 Medium"/>
              <a:cs typeface="페이퍼로지 5 Medium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626352" y="2410942"/>
            <a:ext cx="2049145" cy="1326515"/>
            <a:chOff x="6626352" y="2410942"/>
            <a:chExt cx="2049145" cy="132651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6352" y="2410942"/>
              <a:ext cx="577621" cy="57762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2641" y="2436926"/>
              <a:ext cx="475818" cy="4758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26352" y="3211067"/>
              <a:ext cx="577621" cy="52578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688582" y="3448341"/>
              <a:ext cx="404495" cy="106680"/>
            </a:xfrm>
            <a:custGeom>
              <a:avLst/>
              <a:gdLst/>
              <a:ahLst/>
              <a:cxnLst/>
              <a:rect l="l" t="t" r="r" b="b"/>
              <a:pathLst>
                <a:path w="404495" h="106679">
                  <a:moveTo>
                    <a:pt x="64808" y="0"/>
                  </a:moveTo>
                  <a:lnTo>
                    <a:pt x="0" y="0"/>
                  </a:lnTo>
                  <a:lnTo>
                    <a:pt x="0" y="106387"/>
                  </a:lnTo>
                  <a:lnTo>
                    <a:pt x="64808" y="106387"/>
                  </a:lnTo>
                  <a:lnTo>
                    <a:pt x="64808" y="0"/>
                  </a:lnTo>
                  <a:close/>
                </a:path>
                <a:path w="404495" h="106679">
                  <a:moveTo>
                    <a:pt x="404406" y="0"/>
                  </a:moveTo>
                  <a:lnTo>
                    <a:pt x="339598" y="0"/>
                  </a:lnTo>
                  <a:lnTo>
                    <a:pt x="339598" y="106387"/>
                  </a:lnTo>
                  <a:lnTo>
                    <a:pt x="404406" y="106387"/>
                  </a:lnTo>
                  <a:lnTo>
                    <a:pt x="404406" y="0"/>
                  </a:lnTo>
                  <a:close/>
                </a:path>
              </a:pathLst>
            </a:custGeom>
            <a:solidFill>
              <a:srgbClr val="A4E7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875145" y="3595212"/>
              <a:ext cx="83185" cy="31750"/>
            </a:xfrm>
            <a:custGeom>
              <a:avLst/>
              <a:gdLst/>
              <a:ahLst/>
              <a:cxnLst/>
              <a:rect l="l" t="t" r="r" b="b"/>
              <a:pathLst>
                <a:path w="83184" h="31750">
                  <a:moveTo>
                    <a:pt x="82942" y="0"/>
                  </a:moveTo>
                  <a:lnTo>
                    <a:pt x="0" y="0"/>
                  </a:lnTo>
                  <a:lnTo>
                    <a:pt x="0" y="31653"/>
                  </a:lnTo>
                  <a:lnTo>
                    <a:pt x="82942" y="31653"/>
                  </a:lnTo>
                  <a:lnTo>
                    <a:pt x="829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52641" y="3237788"/>
              <a:ext cx="475818" cy="42260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39940" y="2494787"/>
              <a:ext cx="675894" cy="2857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44384" y="2494787"/>
              <a:ext cx="393966" cy="28575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6888" y="2494787"/>
              <a:ext cx="390905" cy="2857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18348" y="2494787"/>
              <a:ext cx="500633" cy="28575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83552" y="2647187"/>
              <a:ext cx="393966" cy="28575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38060" y="2647187"/>
              <a:ext cx="393966" cy="28575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91044" y="2647187"/>
              <a:ext cx="505205" cy="28575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24800" y="2647187"/>
              <a:ext cx="281177" cy="2857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065008" y="2647187"/>
              <a:ext cx="610361" cy="285750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7152258" y="2507360"/>
            <a:ext cx="14471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5880">
              <a:lnSpc>
                <a:spcPct val="100000"/>
              </a:lnSpc>
              <a:spcBef>
                <a:spcPts val="95"/>
              </a:spcBef>
            </a:pPr>
            <a:r>
              <a:rPr sz="1000" b="0" dirty="0">
                <a:latin typeface="Pretendard ExtraLight"/>
                <a:cs typeface="Pretendard ExtraLight"/>
              </a:rPr>
              <a:t>100%</a:t>
            </a:r>
            <a:r>
              <a:rPr sz="1000" b="0" spc="60" dirty="0">
                <a:latin typeface="Pretendard ExtraLight"/>
                <a:cs typeface="Pretendard ExtraLight"/>
              </a:rPr>
              <a:t> </a:t>
            </a:r>
            <a:r>
              <a:rPr sz="1000" b="0" spc="-95" dirty="0">
                <a:latin typeface="Pretendard ExtraLight"/>
                <a:cs typeface="Pretendard ExtraLight"/>
              </a:rPr>
              <a:t>KT</a:t>
            </a:r>
            <a:r>
              <a:rPr sz="1000" b="0" spc="45" dirty="0">
                <a:latin typeface="Pretendard ExtraLight"/>
                <a:cs typeface="Pretendard ExtraLight"/>
              </a:rPr>
              <a:t> </a:t>
            </a:r>
            <a:r>
              <a:rPr sz="1000" b="0" dirty="0">
                <a:latin typeface="Pretendard ExtraLight"/>
                <a:cs typeface="Pretendard ExtraLight"/>
              </a:rPr>
              <a:t>직원으로</a:t>
            </a:r>
            <a:r>
              <a:rPr sz="1000" b="0" spc="40" dirty="0">
                <a:latin typeface="Pretendard ExtraLight"/>
                <a:cs typeface="Pretendard ExtraLight"/>
              </a:rPr>
              <a:t> </a:t>
            </a:r>
            <a:r>
              <a:rPr sz="1000" b="0" spc="-25" dirty="0">
                <a:latin typeface="Pretendard ExtraLight"/>
                <a:cs typeface="Pretendard ExtraLight"/>
              </a:rPr>
              <a:t>구성된 </a:t>
            </a:r>
            <a:r>
              <a:rPr sz="1000" b="0" dirty="0">
                <a:latin typeface="Pretendard ExtraLight"/>
                <a:cs typeface="Pretendard ExtraLight"/>
              </a:rPr>
              <a:t>전국</a:t>
            </a:r>
            <a:r>
              <a:rPr sz="1000" b="0" spc="20" dirty="0">
                <a:latin typeface="Pretendard ExtraLight"/>
                <a:cs typeface="Pretendard ExtraLight"/>
              </a:rPr>
              <a:t> </a:t>
            </a:r>
            <a:r>
              <a:rPr sz="1000" b="0" dirty="0">
                <a:latin typeface="Pretendard ExtraLight"/>
                <a:cs typeface="Pretendard ExtraLight"/>
              </a:rPr>
              <a:t>로봇</a:t>
            </a:r>
            <a:r>
              <a:rPr sz="1000" b="0" spc="15" dirty="0">
                <a:latin typeface="Pretendard ExtraLight"/>
                <a:cs typeface="Pretendard ExtraLight"/>
              </a:rPr>
              <a:t> </a:t>
            </a:r>
            <a:r>
              <a:rPr sz="1000" b="0" dirty="0">
                <a:latin typeface="Pretendard ExtraLight"/>
                <a:cs typeface="Pretendard ExtraLight"/>
              </a:rPr>
              <a:t>전문팀의</a:t>
            </a:r>
            <a:r>
              <a:rPr sz="1000" b="0" spc="5" dirty="0">
                <a:latin typeface="Pretendard ExtraLight"/>
                <a:cs typeface="Pretendard ExtraLight"/>
              </a:rPr>
              <a:t> </a:t>
            </a:r>
            <a:r>
              <a:rPr sz="1000" b="0" spc="-20" dirty="0">
                <a:latin typeface="Pretendard ExtraLight"/>
                <a:cs typeface="Pretendard ExtraLight"/>
              </a:rPr>
              <a:t>기술지원</a:t>
            </a:r>
            <a:endParaRPr sz="1000">
              <a:latin typeface="Pretendard ExtraLight"/>
              <a:cs typeface="Pretendard ExtraLigh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146035" y="3211067"/>
            <a:ext cx="1407795" cy="567690"/>
            <a:chOff x="7146035" y="3211067"/>
            <a:chExt cx="1407795" cy="567690"/>
          </a:xfrm>
        </p:grpSpPr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00543" y="3211067"/>
              <a:ext cx="390905" cy="28575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655051" y="3211067"/>
              <a:ext cx="610361" cy="28575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46035" y="3363467"/>
              <a:ext cx="393966" cy="28574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00543" y="3363467"/>
              <a:ext cx="282689" cy="28574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543799" y="3363467"/>
              <a:ext cx="282689" cy="28574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655051" y="3363467"/>
              <a:ext cx="390905" cy="28574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908035" y="3363467"/>
              <a:ext cx="390905" cy="28574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162543" y="3363467"/>
              <a:ext cx="390905" cy="28574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414259" y="3518928"/>
              <a:ext cx="369557" cy="259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627619" y="3518928"/>
              <a:ext cx="255257" cy="25982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726679" y="3518928"/>
              <a:ext cx="323837" cy="25982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894319" y="3518928"/>
              <a:ext cx="354329" cy="25982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092439" y="3518928"/>
              <a:ext cx="191249" cy="259829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7214996" y="3223640"/>
            <a:ext cx="1261745" cy="469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5400" algn="ctr">
              <a:lnSpc>
                <a:spcPct val="100000"/>
              </a:lnSpc>
              <a:spcBef>
                <a:spcPts val="95"/>
              </a:spcBef>
            </a:pPr>
            <a:r>
              <a:rPr sz="1000" b="0" dirty="0">
                <a:latin typeface="Pretendard ExtraLight"/>
                <a:cs typeface="Pretendard ExtraLight"/>
              </a:rPr>
              <a:t>전국</a:t>
            </a:r>
            <a:r>
              <a:rPr sz="1000" b="0" spc="25" dirty="0">
                <a:latin typeface="Pretendard ExtraLight"/>
                <a:cs typeface="Pretendard ExtraLight"/>
              </a:rPr>
              <a:t> </a:t>
            </a:r>
            <a:r>
              <a:rPr sz="1000" b="0" spc="-20" dirty="0">
                <a:latin typeface="Pretendard ExtraLight"/>
                <a:cs typeface="Pretendard ExtraLight"/>
              </a:rPr>
              <a:t>어디서나</a:t>
            </a:r>
            <a:endParaRPr sz="100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</a:pPr>
            <a:r>
              <a:rPr sz="1000" b="0" dirty="0">
                <a:latin typeface="Pretendard ExtraLight"/>
                <a:cs typeface="Pretendard ExtraLight"/>
              </a:rPr>
              <a:t>전화</a:t>
            </a:r>
            <a:r>
              <a:rPr sz="1000" b="0" spc="15" dirty="0">
                <a:latin typeface="Pretendard ExtraLight"/>
                <a:cs typeface="Pretendard ExtraLight"/>
              </a:rPr>
              <a:t> </a:t>
            </a:r>
            <a:r>
              <a:rPr sz="1000" b="0" dirty="0">
                <a:latin typeface="Pretendard ExtraLight"/>
                <a:cs typeface="Pretendard ExtraLight"/>
              </a:rPr>
              <a:t>한</a:t>
            </a:r>
            <a:r>
              <a:rPr sz="1000" b="0" spc="20" dirty="0">
                <a:latin typeface="Pretendard ExtraLight"/>
                <a:cs typeface="Pretendard ExtraLight"/>
              </a:rPr>
              <a:t> </a:t>
            </a:r>
            <a:r>
              <a:rPr sz="1000" b="0" dirty="0">
                <a:latin typeface="Pretendard ExtraLight"/>
                <a:cs typeface="Pretendard ExtraLight"/>
              </a:rPr>
              <a:t>번으로</a:t>
            </a:r>
            <a:r>
              <a:rPr sz="1000" b="0" spc="20" dirty="0">
                <a:latin typeface="Pretendard ExtraLight"/>
                <a:cs typeface="Pretendard ExtraLight"/>
              </a:rPr>
              <a:t> </a:t>
            </a:r>
            <a:r>
              <a:rPr sz="1000" b="0" dirty="0">
                <a:latin typeface="Pretendard ExtraLight"/>
                <a:cs typeface="Pretendard ExtraLight"/>
              </a:rPr>
              <a:t>문의</a:t>
            </a:r>
            <a:r>
              <a:rPr sz="1000" b="0" spc="35" dirty="0">
                <a:latin typeface="Pretendard ExtraLight"/>
                <a:cs typeface="Pretendard ExtraLight"/>
              </a:rPr>
              <a:t> </a:t>
            </a:r>
            <a:r>
              <a:rPr sz="1000" b="0" spc="-25" dirty="0">
                <a:latin typeface="Pretendard ExtraLight"/>
                <a:cs typeface="Pretendard ExtraLight"/>
              </a:rPr>
              <a:t>해결</a:t>
            </a:r>
            <a:endParaRPr sz="100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900" b="0" spc="-35" dirty="0">
                <a:latin typeface="Pretendard ExtraLight"/>
                <a:cs typeface="Pretendard ExtraLight"/>
              </a:rPr>
              <a:t>(365일,</a:t>
            </a:r>
            <a:r>
              <a:rPr sz="900" b="0" spc="-15" dirty="0">
                <a:latin typeface="Pretendard ExtraLight"/>
                <a:cs typeface="Pretendard ExtraLight"/>
              </a:rPr>
              <a:t> </a:t>
            </a:r>
            <a:r>
              <a:rPr sz="900" b="0" spc="-10" dirty="0">
                <a:latin typeface="Pretendard ExtraLight"/>
                <a:cs typeface="Pretendard ExtraLight"/>
              </a:rPr>
              <a:t>24시간)</a:t>
            </a:r>
            <a:endParaRPr sz="900">
              <a:latin typeface="Pretendard ExtraLight"/>
              <a:cs typeface="Pretendard ExtraLight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73608" y="1810511"/>
            <a:ext cx="5812155" cy="2617470"/>
            <a:chOff x="673608" y="1810511"/>
            <a:chExt cx="5812155" cy="2617470"/>
          </a:xfrm>
        </p:grpSpPr>
        <p:sp>
          <p:nvSpPr>
            <p:cNvPr id="45" name="object 45"/>
            <p:cNvSpPr/>
            <p:nvPr/>
          </p:nvSpPr>
          <p:spPr>
            <a:xfrm>
              <a:off x="4969002" y="3708653"/>
              <a:ext cx="11430" cy="13970"/>
            </a:xfrm>
            <a:custGeom>
              <a:avLst/>
              <a:gdLst/>
              <a:ahLst/>
              <a:cxnLst/>
              <a:rect l="l" t="t" r="r" b="b"/>
              <a:pathLst>
                <a:path w="11429" h="13970">
                  <a:moveTo>
                    <a:pt x="5714" y="0"/>
                  </a:moveTo>
                  <a:lnTo>
                    <a:pt x="3810" y="1651"/>
                  </a:lnTo>
                  <a:lnTo>
                    <a:pt x="1905" y="3429"/>
                  </a:lnTo>
                  <a:lnTo>
                    <a:pt x="0" y="5080"/>
                  </a:lnTo>
                  <a:lnTo>
                    <a:pt x="0" y="8509"/>
                  </a:lnTo>
                  <a:lnTo>
                    <a:pt x="1905" y="10287"/>
                  </a:lnTo>
                  <a:lnTo>
                    <a:pt x="1905" y="11938"/>
                  </a:lnTo>
                  <a:lnTo>
                    <a:pt x="3810" y="13716"/>
                  </a:lnTo>
                  <a:lnTo>
                    <a:pt x="9525" y="13716"/>
                  </a:lnTo>
                  <a:lnTo>
                    <a:pt x="9525" y="10287"/>
                  </a:lnTo>
                  <a:lnTo>
                    <a:pt x="11430" y="8509"/>
                  </a:lnTo>
                  <a:lnTo>
                    <a:pt x="9525" y="5080"/>
                  </a:lnTo>
                  <a:lnTo>
                    <a:pt x="9525" y="3429"/>
                  </a:lnTo>
                  <a:lnTo>
                    <a:pt x="7620" y="1651"/>
                  </a:lnTo>
                  <a:lnTo>
                    <a:pt x="5714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914011" y="2004821"/>
              <a:ext cx="1571625" cy="223892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088379" y="3922775"/>
              <a:ext cx="198081" cy="32762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115430" y="3949890"/>
              <a:ext cx="95087" cy="22449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265419" y="3503726"/>
              <a:ext cx="182994" cy="29103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292343" y="3530282"/>
              <a:ext cx="79796" cy="18840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507736" y="2432329"/>
              <a:ext cx="196596" cy="32611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33643" y="2458503"/>
              <a:ext cx="95087" cy="22449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015228" y="2952013"/>
              <a:ext cx="196596" cy="32611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041517" y="2978861"/>
              <a:ext cx="94849" cy="22395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291328" y="2948977"/>
              <a:ext cx="155575" cy="22868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684519" y="2746285"/>
              <a:ext cx="155575" cy="22868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240779" y="3395471"/>
              <a:ext cx="192125" cy="31546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266942" y="3422522"/>
              <a:ext cx="89882" cy="21221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355336" y="2331719"/>
              <a:ext cx="185966" cy="33375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382133" y="2357462"/>
              <a:ext cx="83508" cy="23168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486399" y="2811779"/>
              <a:ext cx="254457" cy="52578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513069" y="2838576"/>
              <a:ext cx="152628" cy="42341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943599" y="2282951"/>
              <a:ext cx="185966" cy="33375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970523" y="2309075"/>
              <a:ext cx="83508" cy="23168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832348" y="3436619"/>
              <a:ext cx="185966" cy="33375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859017" y="3462997"/>
              <a:ext cx="83508" cy="23168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977128" y="3195827"/>
              <a:ext cx="185966" cy="333756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003417" y="3222332"/>
              <a:ext cx="83508" cy="231686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309616" y="3675887"/>
              <a:ext cx="211899" cy="405396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335904" y="3702964"/>
              <a:ext cx="109289" cy="303212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73608" y="1810511"/>
              <a:ext cx="3163824" cy="125577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00062" y="1836610"/>
              <a:ext cx="3062224" cy="115462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77824" y="2048255"/>
              <a:ext cx="3144012" cy="171907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03808" y="2075052"/>
              <a:ext cx="3042539" cy="1615948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065276" y="2371331"/>
              <a:ext cx="3147060" cy="1717548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091006" y="2397759"/>
              <a:ext cx="3045714" cy="1615948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46404" y="4094987"/>
              <a:ext cx="299466" cy="21868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138427" y="4094987"/>
              <a:ext cx="215658" cy="21868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248156" y="4094987"/>
              <a:ext cx="299466" cy="218681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440180" y="4094987"/>
              <a:ext cx="299466" cy="21868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632204" y="4094987"/>
              <a:ext cx="299466" cy="21868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860804" y="4094987"/>
              <a:ext cx="383273" cy="218681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112263" y="4094987"/>
              <a:ext cx="172948" cy="218681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153411" y="4094987"/>
              <a:ext cx="299465" cy="21868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345436" y="4094987"/>
              <a:ext cx="299465" cy="218681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513075" y="4094987"/>
              <a:ext cx="172948" cy="218681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554224" y="4094987"/>
              <a:ext cx="383273" cy="218681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828543" y="4094987"/>
              <a:ext cx="299466" cy="218681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020568" y="4094987"/>
              <a:ext cx="215658" cy="218681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130296" y="4094987"/>
              <a:ext cx="299466" cy="218681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322319" y="4094987"/>
              <a:ext cx="383273" cy="218681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598163" y="4094987"/>
              <a:ext cx="299465" cy="218681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447800" y="4209287"/>
              <a:ext cx="383273" cy="218681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722119" y="4209287"/>
              <a:ext cx="467118" cy="218681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080260" y="4209287"/>
              <a:ext cx="383273" cy="218681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354580" y="4209287"/>
              <a:ext cx="383273" cy="218681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628900" y="4209287"/>
              <a:ext cx="383273" cy="218681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903219" y="4209287"/>
              <a:ext cx="299466" cy="218681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095243" y="4209287"/>
              <a:ext cx="299466" cy="218681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995883" y="4102709"/>
            <a:ext cx="2845435" cy="440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매장 내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운용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상태*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데이터, 오류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탐지, 배터리 상태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등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통계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데이터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수집</a:t>
            </a:r>
            <a:endParaRPr sz="75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750" b="0" dirty="0">
                <a:latin typeface="Pretendard ExtraLight"/>
                <a:cs typeface="Pretendard ExtraLight"/>
              </a:rPr>
              <a:t>수집된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데이터로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매장별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최적의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사용법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탐구</a:t>
            </a:r>
            <a:r>
              <a:rPr sz="750" b="0" spc="3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가능</a:t>
            </a:r>
            <a:endParaRPr sz="75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z="600" b="0" spc="215" dirty="0">
                <a:latin typeface="Pretendard ExtraLight"/>
                <a:cs typeface="Pretendard ExtraLight"/>
              </a:rPr>
              <a:t>※</a:t>
            </a:r>
            <a:r>
              <a:rPr sz="600" b="0" spc="-10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로봇</a:t>
            </a:r>
            <a:r>
              <a:rPr sz="600" b="0" spc="15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운용</a:t>
            </a:r>
            <a:r>
              <a:rPr sz="600" b="0" spc="20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상태:</a:t>
            </a:r>
            <a:r>
              <a:rPr sz="600" b="0" spc="20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서빙건수,</a:t>
            </a:r>
            <a:r>
              <a:rPr sz="600" b="0" spc="35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성공률,</a:t>
            </a:r>
            <a:r>
              <a:rPr sz="600" b="0" spc="30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운행거리,</a:t>
            </a:r>
            <a:r>
              <a:rPr sz="600" b="0" spc="40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운행시간,</a:t>
            </a:r>
            <a:r>
              <a:rPr sz="600" b="0" spc="35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오류탐지,</a:t>
            </a:r>
            <a:r>
              <a:rPr sz="600" b="0" spc="40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서빙동선체크</a:t>
            </a:r>
            <a:r>
              <a:rPr sz="600" b="0" spc="45" dirty="0">
                <a:latin typeface="Pretendard ExtraLight"/>
                <a:cs typeface="Pretendard ExtraLight"/>
              </a:rPr>
              <a:t> </a:t>
            </a:r>
            <a:r>
              <a:rPr sz="600" b="0" spc="-50" dirty="0">
                <a:latin typeface="Pretendard ExtraLight"/>
                <a:cs typeface="Pretendard ExtraLight"/>
              </a:rPr>
              <a:t>등</a:t>
            </a:r>
            <a:endParaRPr sz="600">
              <a:latin typeface="Pretendard ExtraLight"/>
              <a:cs typeface="Pretendard ExtraLight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78865" y="1695957"/>
            <a:ext cx="65405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285" dirty="0">
                <a:latin typeface="Pretendard ExtraLight"/>
                <a:cs typeface="Pretendard ExtraLight"/>
              </a:rPr>
              <a:t>※</a:t>
            </a:r>
            <a:r>
              <a:rPr sz="750" b="0" spc="3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R-Brain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예시)</a:t>
            </a:r>
            <a:endParaRPr sz="750">
              <a:latin typeface="Pretendard ExtraLight"/>
              <a:cs typeface="Pretendard ExtraLight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7020941" y="2154923"/>
            <a:ext cx="509905" cy="385445"/>
            <a:chOff x="7020941" y="2154923"/>
            <a:chExt cx="509905" cy="385445"/>
          </a:xfrm>
        </p:grpSpPr>
        <p:pic>
          <p:nvPicPr>
            <p:cNvPr id="103" name="object 10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7020941" y="2154923"/>
              <a:ext cx="509904" cy="384822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7108444" y="2229230"/>
              <a:ext cx="318135" cy="187960"/>
            </a:xfrm>
            <a:custGeom>
              <a:avLst/>
              <a:gdLst/>
              <a:ahLst/>
              <a:cxnLst/>
              <a:rect l="l" t="t" r="r" b="b"/>
              <a:pathLst>
                <a:path w="318134" h="187960">
                  <a:moveTo>
                    <a:pt x="73532" y="165100"/>
                  </a:moveTo>
                  <a:lnTo>
                    <a:pt x="66421" y="165100"/>
                  </a:lnTo>
                  <a:lnTo>
                    <a:pt x="76707" y="187960"/>
                  </a:lnTo>
                  <a:lnTo>
                    <a:pt x="82041" y="186690"/>
                  </a:lnTo>
                  <a:lnTo>
                    <a:pt x="82423" y="185420"/>
                  </a:lnTo>
                  <a:lnTo>
                    <a:pt x="81787" y="184150"/>
                  </a:lnTo>
                  <a:lnTo>
                    <a:pt x="73532" y="165100"/>
                  </a:lnTo>
                  <a:close/>
                </a:path>
                <a:path w="318134" h="187960">
                  <a:moveTo>
                    <a:pt x="45127" y="157480"/>
                  </a:moveTo>
                  <a:lnTo>
                    <a:pt x="37846" y="157480"/>
                  </a:lnTo>
                  <a:lnTo>
                    <a:pt x="43179" y="168910"/>
                  </a:lnTo>
                  <a:lnTo>
                    <a:pt x="21844" y="179070"/>
                  </a:lnTo>
                  <a:lnTo>
                    <a:pt x="23495" y="181610"/>
                  </a:lnTo>
                  <a:lnTo>
                    <a:pt x="24129" y="184150"/>
                  </a:lnTo>
                  <a:lnTo>
                    <a:pt x="25146" y="184150"/>
                  </a:lnTo>
                  <a:lnTo>
                    <a:pt x="63669" y="166370"/>
                  </a:lnTo>
                  <a:lnTo>
                    <a:pt x="49275" y="166370"/>
                  </a:lnTo>
                  <a:lnTo>
                    <a:pt x="45127" y="157480"/>
                  </a:lnTo>
                  <a:close/>
                </a:path>
                <a:path w="318134" h="187960">
                  <a:moveTo>
                    <a:pt x="71247" y="132080"/>
                  </a:moveTo>
                  <a:lnTo>
                    <a:pt x="69341" y="134620"/>
                  </a:lnTo>
                  <a:lnTo>
                    <a:pt x="65912" y="137160"/>
                  </a:lnTo>
                  <a:lnTo>
                    <a:pt x="61086" y="139700"/>
                  </a:lnTo>
                  <a:lnTo>
                    <a:pt x="6223" y="163830"/>
                  </a:lnTo>
                  <a:lnTo>
                    <a:pt x="4952" y="165100"/>
                  </a:lnTo>
                  <a:lnTo>
                    <a:pt x="4445" y="165100"/>
                  </a:lnTo>
                  <a:lnTo>
                    <a:pt x="6730" y="170180"/>
                  </a:lnTo>
                  <a:lnTo>
                    <a:pt x="37846" y="157480"/>
                  </a:lnTo>
                  <a:lnTo>
                    <a:pt x="45127" y="157480"/>
                  </a:lnTo>
                  <a:lnTo>
                    <a:pt x="43941" y="154940"/>
                  </a:lnTo>
                  <a:lnTo>
                    <a:pt x="63626" y="146050"/>
                  </a:lnTo>
                  <a:lnTo>
                    <a:pt x="68706" y="143510"/>
                  </a:lnTo>
                  <a:lnTo>
                    <a:pt x="70230" y="142240"/>
                  </a:lnTo>
                  <a:lnTo>
                    <a:pt x="71627" y="140970"/>
                  </a:lnTo>
                  <a:lnTo>
                    <a:pt x="72516" y="139700"/>
                  </a:lnTo>
                  <a:lnTo>
                    <a:pt x="73025" y="139700"/>
                  </a:lnTo>
                  <a:lnTo>
                    <a:pt x="73405" y="138430"/>
                  </a:lnTo>
                  <a:lnTo>
                    <a:pt x="73278" y="137160"/>
                  </a:lnTo>
                  <a:lnTo>
                    <a:pt x="71247" y="132080"/>
                  </a:lnTo>
                  <a:close/>
                </a:path>
                <a:path w="318134" h="187960">
                  <a:moveTo>
                    <a:pt x="70357" y="158750"/>
                  </a:moveTo>
                  <a:lnTo>
                    <a:pt x="65785" y="158750"/>
                  </a:lnTo>
                  <a:lnTo>
                    <a:pt x="49275" y="166370"/>
                  </a:lnTo>
                  <a:lnTo>
                    <a:pt x="63669" y="166370"/>
                  </a:lnTo>
                  <a:lnTo>
                    <a:pt x="66421" y="165100"/>
                  </a:lnTo>
                  <a:lnTo>
                    <a:pt x="73532" y="165100"/>
                  </a:lnTo>
                  <a:lnTo>
                    <a:pt x="71881" y="161290"/>
                  </a:lnTo>
                  <a:lnTo>
                    <a:pt x="71247" y="160020"/>
                  </a:lnTo>
                  <a:lnTo>
                    <a:pt x="70357" y="158750"/>
                  </a:lnTo>
                  <a:close/>
                </a:path>
                <a:path w="318134" h="187960">
                  <a:moveTo>
                    <a:pt x="68452" y="157480"/>
                  </a:moveTo>
                  <a:lnTo>
                    <a:pt x="67309" y="158750"/>
                  </a:lnTo>
                  <a:lnTo>
                    <a:pt x="69469" y="158750"/>
                  </a:lnTo>
                  <a:lnTo>
                    <a:pt x="68452" y="157480"/>
                  </a:lnTo>
                  <a:close/>
                </a:path>
                <a:path w="318134" h="187960">
                  <a:moveTo>
                    <a:pt x="112140" y="76200"/>
                  </a:moveTo>
                  <a:lnTo>
                    <a:pt x="108076" y="77470"/>
                  </a:lnTo>
                  <a:lnTo>
                    <a:pt x="106679" y="78740"/>
                  </a:lnTo>
                  <a:lnTo>
                    <a:pt x="106299" y="80010"/>
                  </a:lnTo>
                  <a:lnTo>
                    <a:pt x="106806" y="81280"/>
                  </a:lnTo>
                  <a:lnTo>
                    <a:pt x="138556" y="152400"/>
                  </a:lnTo>
                  <a:lnTo>
                    <a:pt x="142494" y="149860"/>
                  </a:lnTo>
                  <a:lnTo>
                    <a:pt x="144017" y="149860"/>
                  </a:lnTo>
                  <a:lnTo>
                    <a:pt x="144399" y="148590"/>
                  </a:lnTo>
                  <a:lnTo>
                    <a:pt x="143763" y="147320"/>
                  </a:lnTo>
                  <a:lnTo>
                    <a:pt x="127507" y="110490"/>
                  </a:lnTo>
                  <a:lnTo>
                    <a:pt x="138302" y="105410"/>
                  </a:lnTo>
                  <a:lnTo>
                    <a:pt x="124967" y="105410"/>
                  </a:lnTo>
                  <a:lnTo>
                    <a:pt x="112140" y="76200"/>
                  </a:lnTo>
                  <a:close/>
                </a:path>
                <a:path w="318134" h="187960">
                  <a:moveTo>
                    <a:pt x="78104" y="99060"/>
                  </a:moveTo>
                  <a:lnTo>
                    <a:pt x="74040" y="100330"/>
                  </a:lnTo>
                  <a:lnTo>
                    <a:pt x="72644" y="101600"/>
                  </a:lnTo>
                  <a:lnTo>
                    <a:pt x="72262" y="101600"/>
                  </a:lnTo>
                  <a:lnTo>
                    <a:pt x="72771" y="104140"/>
                  </a:lnTo>
                  <a:lnTo>
                    <a:pt x="91185" y="144780"/>
                  </a:lnTo>
                  <a:lnTo>
                    <a:pt x="92075" y="147320"/>
                  </a:lnTo>
                  <a:lnTo>
                    <a:pt x="93217" y="148590"/>
                  </a:lnTo>
                  <a:lnTo>
                    <a:pt x="94487" y="148590"/>
                  </a:lnTo>
                  <a:lnTo>
                    <a:pt x="95884" y="149860"/>
                  </a:lnTo>
                  <a:lnTo>
                    <a:pt x="97535" y="149860"/>
                  </a:lnTo>
                  <a:lnTo>
                    <a:pt x="99695" y="148590"/>
                  </a:lnTo>
                  <a:lnTo>
                    <a:pt x="104139" y="146050"/>
                  </a:lnTo>
                  <a:lnTo>
                    <a:pt x="108711" y="143510"/>
                  </a:lnTo>
                  <a:lnTo>
                    <a:pt x="111061" y="142240"/>
                  </a:lnTo>
                  <a:lnTo>
                    <a:pt x="97408" y="142240"/>
                  </a:lnTo>
                  <a:lnTo>
                    <a:pt x="78104" y="99060"/>
                  </a:lnTo>
                  <a:close/>
                </a:path>
                <a:path w="318134" h="187960">
                  <a:moveTo>
                    <a:pt x="128777" y="67310"/>
                  </a:moveTo>
                  <a:lnTo>
                    <a:pt x="124713" y="69850"/>
                  </a:lnTo>
                  <a:lnTo>
                    <a:pt x="123189" y="69850"/>
                  </a:lnTo>
                  <a:lnTo>
                    <a:pt x="122808" y="71120"/>
                  </a:lnTo>
                  <a:lnTo>
                    <a:pt x="123444" y="72390"/>
                  </a:lnTo>
                  <a:lnTo>
                    <a:pt x="135762" y="100330"/>
                  </a:lnTo>
                  <a:lnTo>
                    <a:pt x="124967" y="105410"/>
                  </a:lnTo>
                  <a:lnTo>
                    <a:pt x="138302" y="105410"/>
                  </a:lnTo>
                  <a:lnTo>
                    <a:pt x="157099" y="148590"/>
                  </a:lnTo>
                  <a:lnTo>
                    <a:pt x="161162" y="146050"/>
                  </a:lnTo>
                  <a:lnTo>
                    <a:pt x="162559" y="146050"/>
                  </a:lnTo>
                  <a:lnTo>
                    <a:pt x="162940" y="144780"/>
                  </a:lnTo>
                  <a:lnTo>
                    <a:pt x="162305" y="143510"/>
                  </a:lnTo>
                  <a:lnTo>
                    <a:pt x="128777" y="67310"/>
                  </a:lnTo>
                  <a:close/>
                </a:path>
                <a:path w="318134" h="187960">
                  <a:moveTo>
                    <a:pt x="123189" y="127000"/>
                  </a:moveTo>
                  <a:lnTo>
                    <a:pt x="119252" y="130810"/>
                  </a:lnTo>
                  <a:lnTo>
                    <a:pt x="115061" y="133350"/>
                  </a:lnTo>
                  <a:lnTo>
                    <a:pt x="110616" y="135890"/>
                  </a:lnTo>
                  <a:lnTo>
                    <a:pt x="101980" y="140970"/>
                  </a:lnTo>
                  <a:lnTo>
                    <a:pt x="97662" y="142240"/>
                  </a:lnTo>
                  <a:lnTo>
                    <a:pt x="111061" y="142240"/>
                  </a:lnTo>
                  <a:lnTo>
                    <a:pt x="118109" y="138430"/>
                  </a:lnTo>
                  <a:lnTo>
                    <a:pt x="121920" y="135890"/>
                  </a:lnTo>
                  <a:lnTo>
                    <a:pt x="124713" y="133350"/>
                  </a:lnTo>
                  <a:lnTo>
                    <a:pt x="125222" y="133350"/>
                  </a:lnTo>
                  <a:lnTo>
                    <a:pt x="125602" y="132080"/>
                  </a:lnTo>
                  <a:lnTo>
                    <a:pt x="126110" y="132080"/>
                  </a:lnTo>
                  <a:lnTo>
                    <a:pt x="125983" y="130810"/>
                  </a:lnTo>
                  <a:lnTo>
                    <a:pt x="125729" y="130810"/>
                  </a:lnTo>
                  <a:lnTo>
                    <a:pt x="125222" y="129540"/>
                  </a:lnTo>
                  <a:lnTo>
                    <a:pt x="123189" y="127000"/>
                  </a:lnTo>
                  <a:close/>
                </a:path>
                <a:path w="318134" h="187960">
                  <a:moveTo>
                    <a:pt x="51815" y="115570"/>
                  </a:moveTo>
                  <a:lnTo>
                    <a:pt x="44450" y="115570"/>
                  </a:lnTo>
                  <a:lnTo>
                    <a:pt x="45592" y="118110"/>
                  </a:lnTo>
                  <a:lnTo>
                    <a:pt x="46862" y="120650"/>
                  </a:lnTo>
                  <a:lnTo>
                    <a:pt x="50164" y="130810"/>
                  </a:lnTo>
                  <a:lnTo>
                    <a:pt x="51561" y="134620"/>
                  </a:lnTo>
                  <a:lnTo>
                    <a:pt x="52450" y="138430"/>
                  </a:lnTo>
                  <a:lnTo>
                    <a:pt x="56514" y="137160"/>
                  </a:lnTo>
                  <a:lnTo>
                    <a:pt x="57403" y="137160"/>
                  </a:lnTo>
                  <a:lnTo>
                    <a:pt x="57911" y="135890"/>
                  </a:lnTo>
                  <a:lnTo>
                    <a:pt x="58038" y="134620"/>
                  </a:lnTo>
                  <a:lnTo>
                    <a:pt x="57530" y="132080"/>
                  </a:lnTo>
                  <a:lnTo>
                    <a:pt x="56387" y="128270"/>
                  </a:lnTo>
                  <a:lnTo>
                    <a:pt x="52831" y="118110"/>
                  </a:lnTo>
                  <a:lnTo>
                    <a:pt x="51815" y="115570"/>
                  </a:lnTo>
                  <a:close/>
                </a:path>
                <a:path w="318134" h="187960">
                  <a:moveTo>
                    <a:pt x="47498" y="107950"/>
                  </a:moveTo>
                  <a:lnTo>
                    <a:pt x="45338" y="107950"/>
                  </a:lnTo>
                  <a:lnTo>
                    <a:pt x="43814" y="109220"/>
                  </a:lnTo>
                  <a:lnTo>
                    <a:pt x="0" y="128270"/>
                  </a:lnTo>
                  <a:lnTo>
                    <a:pt x="1650" y="132080"/>
                  </a:lnTo>
                  <a:lnTo>
                    <a:pt x="2285" y="133350"/>
                  </a:lnTo>
                  <a:lnTo>
                    <a:pt x="4699" y="133350"/>
                  </a:lnTo>
                  <a:lnTo>
                    <a:pt x="44450" y="115570"/>
                  </a:lnTo>
                  <a:lnTo>
                    <a:pt x="51815" y="115570"/>
                  </a:lnTo>
                  <a:lnTo>
                    <a:pt x="51307" y="114300"/>
                  </a:lnTo>
                  <a:lnTo>
                    <a:pt x="49910" y="111760"/>
                  </a:lnTo>
                  <a:lnTo>
                    <a:pt x="49275" y="109220"/>
                  </a:lnTo>
                  <a:lnTo>
                    <a:pt x="48513" y="109220"/>
                  </a:lnTo>
                  <a:lnTo>
                    <a:pt x="47498" y="107950"/>
                  </a:lnTo>
                  <a:close/>
                </a:path>
                <a:path w="318134" h="187960">
                  <a:moveTo>
                    <a:pt x="190227" y="105410"/>
                  </a:moveTo>
                  <a:lnTo>
                    <a:pt x="182879" y="105410"/>
                  </a:lnTo>
                  <a:lnTo>
                    <a:pt x="195579" y="133350"/>
                  </a:lnTo>
                  <a:lnTo>
                    <a:pt x="199644" y="132080"/>
                  </a:lnTo>
                  <a:lnTo>
                    <a:pt x="201040" y="130810"/>
                  </a:lnTo>
                  <a:lnTo>
                    <a:pt x="201549" y="130810"/>
                  </a:lnTo>
                  <a:lnTo>
                    <a:pt x="200913" y="129540"/>
                  </a:lnTo>
                  <a:lnTo>
                    <a:pt x="190227" y="105410"/>
                  </a:lnTo>
                  <a:close/>
                </a:path>
                <a:path w="318134" h="187960">
                  <a:moveTo>
                    <a:pt x="215615" y="93980"/>
                  </a:moveTo>
                  <a:lnTo>
                    <a:pt x="208279" y="93980"/>
                  </a:lnTo>
                  <a:lnTo>
                    <a:pt x="220852" y="123190"/>
                  </a:lnTo>
                  <a:lnTo>
                    <a:pt x="224916" y="120650"/>
                  </a:lnTo>
                  <a:lnTo>
                    <a:pt x="226440" y="120650"/>
                  </a:lnTo>
                  <a:lnTo>
                    <a:pt x="226822" y="119380"/>
                  </a:lnTo>
                  <a:lnTo>
                    <a:pt x="226186" y="118110"/>
                  </a:lnTo>
                  <a:lnTo>
                    <a:pt x="215615" y="93980"/>
                  </a:lnTo>
                  <a:close/>
                </a:path>
                <a:path w="318134" h="187960">
                  <a:moveTo>
                    <a:pt x="229488" y="76200"/>
                  </a:moveTo>
                  <a:lnTo>
                    <a:pt x="227710" y="77470"/>
                  </a:lnTo>
                  <a:lnTo>
                    <a:pt x="225551" y="80010"/>
                  </a:lnTo>
                  <a:lnTo>
                    <a:pt x="162940" y="107950"/>
                  </a:lnTo>
                  <a:lnTo>
                    <a:pt x="162559" y="107950"/>
                  </a:lnTo>
                  <a:lnTo>
                    <a:pt x="163067" y="110490"/>
                  </a:lnTo>
                  <a:lnTo>
                    <a:pt x="164719" y="113030"/>
                  </a:lnTo>
                  <a:lnTo>
                    <a:pt x="182879" y="105410"/>
                  </a:lnTo>
                  <a:lnTo>
                    <a:pt x="190227" y="105410"/>
                  </a:lnTo>
                  <a:lnTo>
                    <a:pt x="189102" y="102870"/>
                  </a:lnTo>
                  <a:lnTo>
                    <a:pt x="208279" y="93980"/>
                  </a:lnTo>
                  <a:lnTo>
                    <a:pt x="215615" y="93980"/>
                  </a:lnTo>
                  <a:lnTo>
                    <a:pt x="214502" y="91440"/>
                  </a:lnTo>
                  <a:lnTo>
                    <a:pt x="227710" y="85090"/>
                  </a:lnTo>
                  <a:lnTo>
                    <a:pt x="229615" y="83820"/>
                  </a:lnTo>
                  <a:lnTo>
                    <a:pt x="230504" y="82550"/>
                  </a:lnTo>
                  <a:lnTo>
                    <a:pt x="231521" y="82550"/>
                  </a:lnTo>
                  <a:lnTo>
                    <a:pt x="231648" y="81280"/>
                  </a:lnTo>
                  <a:lnTo>
                    <a:pt x="231139" y="80010"/>
                  </a:lnTo>
                  <a:lnTo>
                    <a:pt x="229488" y="76200"/>
                  </a:lnTo>
                  <a:close/>
                </a:path>
                <a:path w="318134" h="187960">
                  <a:moveTo>
                    <a:pt x="304444" y="53340"/>
                  </a:moveTo>
                  <a:lnTo>
                    <a:pt x="297433" y="53340"/>
                  </a:lnTo>
                  <a:lnTo>
                    <a:pt x="301498" y="62230"/>
                  </a:lnTo>
                  <a:lnTo>
                    <a:pt x="265175" y="78740"/>
                  </a:lnTo>
                  <a:lnTo>
                    <a:pt x="263651" y="78740"/>
                  </a:lnTo>
                  <a:lnTo>
                    <a:pt x="262762" y="80010"/>
                  </a:lnTo>
                  <a:lnTo>
                    <a:pt x="262000" y="82550"/>
                  </a:lnTo>
                  <a:lnTo>
                    <a:pt x="262254" y="82550"/>
                  </a:lnTo>
                  <a:lnTo>
                    <a:pt x="262889" y="85090"/>
                  </a:lnTo>
                  <a:lnTo>
                    <a:pt x="268604" y="97790"/>
                  </a:lnTo>
                  <a:lnTo>
                    <a:pt x="269239" y="99060"/>
                  </a:lnTo>
                  <a:lnTo>
                    <a:pt x="270128" y="100330"/>
                  </a:lnTo>
                  <a:lnTo>
                    <a:pt x="274700" y="100330"/>
                  </a:lnTo>
                  <a:lnTo>
                    <a:pt x="291464" y="92710"/>
                  </a:lnTo>
                  <a:lnTo>
                    <a:pt x="274065" y="92710"/>
                  </a:lnTo>
                  <a:lnTo>
                    <a:pt x="269748" y="83820"/>
                  </a:lnTo>
                  <a:lnTo>
                    <a:pt x="305815" y="67310"/>
                  </a:lnTo>
                  <a:lnTo>
                    <a:pt x="307339" y="67310"/>
                  </a:lnTo>
                  <a:lnTo>
                    <a:pt x="308228" y="66040"/>
                  </a:lnTo>
                  <a:lnTo>
                    <a:pt x="308990" y="63500"/>
                  </a:lnTo>
                  <a:lnTo>
                    <a:pt x="308736" y="62230"/>
                  </a:lnTo>
                  <a:lnTo>
                    <a:pt x="308101" y="60960"/>
                  </a:lnTo>
                  <a:lnTo>
                    <a:pt x="304444" y="53340"/>
                  </a:lnTo>
                  <a:close/>
                </a:path>
                <a:path w="318134" h="187960">
                  <a:moveTo>
                    <a:pt x="315595" y="72390"/>
                  </a:moveTo>
                  <a:lnTo>
                    <a:pt x="313816" y="74930"/>
                  </a:lnTo>
                  <a:lnTo>
                    <a:pt x="311657" y="76200"/>
                  </a:lnTo>
                  <a:lnTo>
                    <a:pt x="308990" y="77470"/>
                  </a:lnTo>
                  <a:lnTo>
                    <a:pt x="274065" y="92710"/>
                  </a:lnTo>
                  <a:lnTo>
                    <a:pt x="291464" y="92710"/>
                  </a:lnTo>
                  <a:lnTo>
                    <a:pt x="313816" y="82550"/>
                  </a:lnTo>
                  <a:lnTo>
                    <a:pt x="315722" y="81280"/>
                  </a:lnTo>
                  <a:lnTo>
                    <a:pt x="316610" y="80010"/>
                  </a:lnTo>
                  <a:lnTo>
                    <a:pt x="317626" y="78740"/>
                  </a:lnTo>
                  <a:lnTo>
                    <a:pt x="317753" y="77470"/>
                  </a:lnTo>
                  <a:lnTo>
                    <a:pt x="317246" y="76200"/>
                  </a:lnTo>
                  <a:lnTo>
                    <a:pt x="315595" y="72390"/>
                  </a:lnTo>
                  <a:close/>
                </a:path>
                <a:path w="318134" h="187960">
                  <a:moveTo>
                    <a:pt x="196405" y="46990"/>
                  </a:moveTo>
                  <a:lnTo>
                    <a:pt x="187737" y="46990"/>
                  </a:lnTo>
                  <a:lnTo>
                    <a:pt x="177164" y="50800"/>
                  </a:lnTo>
                  <a:lnTo>
                    <a:pt x="167641" y="55880"/>
                  </a:lnTo>
                  <a:lnTo>
                    <a:pt x="161940" y="62230"/>
                  </a:lnTo>
                  <a:lnTo>
                    <a:pt x="160073" y="69850"/>
                  </a:lnTo>
                  <a:lnTo>
                    <a:pt x="162051" y="78740"/>
                  </a:lnTo>
                  <a:lnTo>
                    <a:pt x="166983" y="85090"/>
                  </a:lnTo>
                  <a:lnTo>
                    <a:pt x="173783" y="88900"/>
                  </a:lnTo>
                  <a:lnTo>
                    <a:pt x="182465" y="88900"/>
                  </a:lnTo>
                  <a:lnTo>
                    <a:pt x="193039" y="86360"/>
                  </a:lnTo>
                  <a:lnTo>
                    <a:pt x="196848" y="83820"/>
                  </a:lnTo>
                  <a:lnTo>
                    <a:pt x="179577" y="83820"/>
                  </a:lnTo>
                  <a:lnTo>
                    <a:pt x="176022" y="82550"/>
                  </a:lnTo>
                  <a:lnTo>
                    <a:pt x="172592" y="82550"/>
                  </a:lnTo>
                  <a:lnTo>
                    <a:pt x="170052" y="80010"/>
                  </a:lnTo>
                  <a:lnTo>
                    <a:pt x="166497" y="72390"/>
                  </a:lnTo>
                  <a:lnTo>
                    <a:pt x="166497" y="68580"/>
                  </a:lnTo>
                  <a:lnTo>
                    <a:pt x="169799" y="62230"/>
                  </a:lnTo>
                  <a:lnTo>
                    <a:pt x="173481" y="59690"/>
                  </a:lnTo>
                  <a:lnTo>
                    <a:pt x="179197" y="55880"/>
                  </a:lnTo>
                  <a:lnTo>
                    <a:pt x="180339" y="55880"/>
                  </a:lnTo>
                  <a:lnTo>
                    <a:pt x="186054" y="53340"/>
                  </a:lnTo>
                  <a:lnTo>
                    <a:pt x="190626" y="52070"/>
                  </a:lnTo>
                  <a:lnTo>
                    <a:pt x="203977" y="52070"/>
                  </a:lnTo>
                  <a:lnTo>
                    <a:pt x="203168" y="50800"/>
                  </a:lnTo>
                  <a:lnTo>
                    <a:pt x="196405" y="46990"/>
                  </a:lnTo>
                  <a:close/>
                </a:path>
                <a:path w="318134" h="187960">
                  <a:moveTo>
                    <a:pt x="203977" y="52070"/>
                  </a:moveTo>
                  <a:lnTo>
                    <a:pt x="190626" y="52070"/>
                  </a:lnTo>
                  <a:lnTo>
                    <a:pt x="194055" y="53340"/>
                  </a:lnTo>
                  <a:lnTo>
                    <a:pt x="197611" y="54610"/>
                  </a:lnTo>
                  <a:lnTo>
                    <a:pt x="200151" y="57150"/>
                  </a:lnTo>
                  <a:lnTo>
                    <a:pt x="203707" y="64770"/>
                  </a:lnTo>
                  <a:lnTo>
                    <a:pt x="203707" y="68580"/>
                  </a:lnTo>
                  <a:lnTo>
                    <a:pt x="200405" y="74930"/>
                  </a:lnTo>
                  <a:lnTo>
                    <a:pt x="196723" y="77470"/>
                  </a:lnTo>
                  <a:lnTo>
                    <a:pt x="184150" y="82550"/>
                  </a:lnTo>
                  <a:lnTo>
                    <a:pt x="179577" y="83820"/>
                  </a:lnTo>
                  <a:lnTo>
                    <a:pt x="196848" y="83820"/>
                  </a:lnTo>
                  <a:lnTo>
                    <a:pt x="202561" y="80010"/>
                  </a:lnTo>
                  <a:lnTo>
                    <a:pt x="208248" y="73660"/>
                  </a:lnTo>
                  <a:lnTo>
                    <a:pt x="210077" y="66040"/>
                  </a:lnTo>
                  <a:lnTo>
                    <a:pt x="208025" y="58420"/>
                  </a:lnTo>
                  <a:lnTo>
                    <a:pt x="203977" y="52070"/>
                  </a:lnTo>
                  <a:close/>
                </a:path>
                <a:path w="318134" h="187960">
                  <a:moveTo>
                    <a:pt x="300354" y="45720"/>
                  </a:moveTo>
                  <a:lnTo>
                    <a:pt x="298069" y="45720"/>
                  </a:lnTo>
                  <a:lnTo>
                    <a:pt x="296545" y="46990"/>
                  </a:lnTo>
                  <a:lnTo>
                    <a:pt x="254126" y="66040"/>
                  </a:lnTo>
                  <a:lnTo>
                    <a:pt x="255650" y="68580"/>
                  </a:lnTo>
                  <a:lnTo>
                    <a:pt x="256285" y="71120"/>
                  </a:lnTo>
                  <a:lnTo>
                    <a:pt x="257301" y="71120"/>
                  </a:lnTo>
                  <a:lnTo>
                    <a:pt x="258825" y="69850"/>
                  </a:lnTo>
                  <a:lnTo>
                    <a:pt x="297433" y="53340"/>
                  </a:lnTo>
                  <a:lnTo>
                    <a:pt x="304444" y="53340"/>
                  </a:lnTo>
                  <a:lnTo>
                    <a:pt x="302005" y="48260"/>
                  </a:lnTo>
                  <a:lnTo>
                    <a:pt x="301244" y="46990"/>
                  </a:lnTo>
                  <a:lnTo>
                    <a:pt x="300354" y="45720"/>
                  </a:lnTo>
                  <a:close/>
                </a:path>
                <a:path w="318134" h="187960">
                  <a:moveTo>
                    <a:pt x="253746" y="17780"/>
                  </a:moveTo>
                  <a:lnTo>
                    <a:pt x="248284" y="17780"/>
                  </a:lnTo>
                  <a:lnTo>
                    <a:pt x="235584" y="22860"/>
                  </a:lnTo>
                  <a:lnTo>
                    <a:pt x="231521" y="26670"/>
                  </a:lnTo>
                  <a:lnTo>
                    <a:pt x="229870" y="31750"/>
                  </a:lnTo>
                  <a:lnTo>
                    <a:pt x="228091" y="36830"/>
                  </a:lnTo>
                  <a:lnTo>
                    <a:pt x="228346" y="39370"/>
                  </a:lnTo>
                  <a:lnTo>
                    <a:pt x="228473" y="40640"/>
                  </a:lnTo>
                  <a:lnTo>
                    <a:pt x="228600" y="41910"/>
                  </a:lnTo>
                  <a:lnTo>
                    <a:pt x="233679" y="53340"/>
                  </a:lnTo>
                  <a:lnTo>
                    <a:pt x="237235" y="57150"/>
                  </a:lnTo>
                  <a:lnTo>
                    <a:pt x="246633" y="60960"/>
                  </a:lnTo>
                  <a:lnTo>
                    <a:pt x="252095" y="60960"/>
                  </a:lnTo>
                  <a:lnTo>
                    <a:pt x="262255" y="55880"/>
                  </a:lnTo>
                  <a:lnTo>
                    <a:pt x="247014" y="55880"/>
                  </a:lnTo>
                  <a:lnTo>
                    <a:pt x="241046" y="53340"/>
                  </a:lnTo>
                  <a:lnTo>
                    <a:pt x="237235" y="44450"/>
                  </a:lnTo>
                  <a:lnTo>
                    <a:pt x="233425" y="36830"/>
                  </a:lnTo>
                  <a:lnTo>
                    <a:pt x="235711" y="30480"/>
                  </a:lnTo>
                  <a:lnTo>
                    <a:pt x="243966" y="26670"/>
                  </a:lnTo>
                  <a:lnTo>
                    <a:pt x="244982" y="26670"/>
                  </a:lnTo>
                  <a:lnTo>
                    <a:pt x="249174" y="24130"/>
                  </a:lnTo>
                  <a:lnTo>
                    <a:pt x="266573" y="24130"/>
                  </a:lnTo>
                  <a:lnTo>
                    <a:pt x="263016" y="21590"/>
                  </a:lnTo>
                  <a:lnTo>
                    <a:pt x="258445" y="19050"/>
                  </a:lnTo>
                  <a:lnTo>
                    <a:pt x="253746" y="17780"/>
                  </a:lnTo>
                  <a:close/>
                </a:path>
                <a:path w="318134" h="187960">
                  <a:moveTo>
                    <a:pt x="266573" y="24130"/>
                  </a:moveTo>
                  <a:lnTo>
                    <a:pt x="252856" y="24130"/>
                  </a:lnTo>
                  <a:lnTo>
                    <a:pt x="255777" y="25400"/>
                  </a:lnTo>
                  <a:lnTo>
                    <a:pt x="258825" y="26670"/>
                  </a:lnTo>
                  <a:lnTo>
                    <a:pt x="261238" y="29210"/>
                  </a:lnTo>
                  <a:lnTo>
                    <a:pt x="263016" y="33020"/>
                  </a:lnTo>
                  <a:lnTo>
                    <a:pt x="264922" y="36830"/>
                  </a:lnTo>
                  <a:lnTo>
                    <a:pt x="265175" y="39370"/>
                  </a:lnTo>
                  <a:lnTo>
                    <a:pt x="256285" y="52070"/>
                  </a:lnTo>
                  <a:lnTo>
                    <a:pt x="255270" y="52070"/>
                  </a:lnTo>
                  <a:lnTo>
                    <a:pt x="247014" y="55880"/>
                  </a:lnTo>
                  <a:lnTo>
                    <a:pt x="262255" y="55880"/>
                  </a:lnTo>
                  <a:lnTo>
                    <a:pt x="264795" y="54610"/>
                  </a:lnTo>
                  <a:lnTo>
                    <a:pt x="268731" y="50800"/>
                  </a:lnTo>
                  <a:lnTo>
                    <a:pt x="270509" y="45720"/>
                  </a:lnTo>
                  <a:lnTo>
                    <a:pt x="272160" y="41910"/>
                  </a:lnTo>
                  <a:lnTo>
                    <a:pt x="271856" y="36830"/>
                  </a:lnTo>
                  <a:lnTo>
                    <a:pt x="271779" y="35560"/>
                  </a:lnTo>
                  <a:lnTo>
                    <a:pt x="269112" y="30480"/>
                  </a:lnTo>
                  <a:lnTo>
                    <a:pt x="266573" y="24130"/>
                  </a:lnTo>
                  <a:close/>
                </a:path>
                <a:path w="318134" h="187960">
                  <a:moveTo>
                    <a:pt x="280797" y="0"/>
                  </a:moveTo>
                  <a:lnTo>
                    <a:pt x="275462" y="2540"/>
                  </a:lnTo>
                  <a:lnTo>
                    <a:pt x="275081" y="3810"/>
                  </a:lnTo>
                  <a:lnTo>
                    <a:pt x="293370" y="44450"/>
                  </a:lnTo>
                  <a:lnTo>
                    <a:pt x="297179" y="41910"/>
                  </a:lnTo>
                  <a:lnTo>
                    <a:pt x="298703" y="41910"/>
                  </a:lnTo>
                  <a:lnTo>
                    <a:pt x="299084" y="40640"/>
                  </a:lnTo>
                  <a:lnTo>
                    <a:pt x="298450" y="39370"/>
                  </a:lnTo>
                  <a:lnTo>
                    <a:pt x="280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5" dirty="0"/>
              <a:t> </a:t>
            </a:r>
            <a:r>
              <a:rPr sz="2000" spc="-290" dirty="0"/>
              <a:t>서빙로봇이어야만</a:t>
            </a:r>
            <a:r>
              <a:rPr sz="2000" spc="-160" dirty="0"/>
              <a:t> </a:t>
            </a:r>
            <a:r>
              <a:rPr sz="2000" spc="-285" dirty="0"/>
              <a:t>하는</a:t>
            </a:r>
            <a:r>
              <a:rPr sz="2000" spc="-140" dirty="0"/>
              <a:t> </a:t>
            </a:r>
            <a:r>
              <a:rPr sz="2000" spc="-315" dirty="0"/>
              <a:t>이유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592327" y="858773"/>
            <a:ext cx="4479290" cy="661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내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손에서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스마트한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관리!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직접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로봇까지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달려가서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제어할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필요가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없습니다.</a:t>
            </a:r>
            <a:endParaRPr sz="1100">
              <a:latin typeface="페이퍼로지 5 Medium"/>
              <a:cs typeface="페이퍼로지 5 Medium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1100">
              <a:latin typeface="페이퍼로지 5 Medium"/>
              <a:cs typeface="페이퍼로지 5 Medium"/>
            </a:endParaRPr>
          </a:p>
          <a:p>
            <a:pPr marL="157480" indent="-144780">
              <a:lnSpc>
                <a:spcPct val="100000"/>
              </a:lnSpc>
              <a:buChar char="■"/>
              <a:tabLst>
                <a:tab pos="157480" algn="l"/>
              </a:tabLst>
            </a:pPr>
            <a:r>
              <a:rPr sz="1000" b="0" spc="-130" dirty="0">
                <a:latin typeface="페이퍼로지 5 Medium"/>
                <a:cs typeface="페이퍼로지 5 Medium"/>
              </a:rPr>
              <a:t>KT</a:t>
            </a:r>
            <a:r>
              <a:rPr sz="1000" b="0" spc="45" dirty="0">
                <a:latin typeface="페이퍼로지 5 Medium"/>
                <a:cs typeface="페이퍼로지 5 Medium"/>
              </a:rPr>
              <a:t> </a:t>
            </a:r>
            <a:r>
              <a:rPr sz="1000" b="0" spc="-110" dirty="0">
                <a:latin typeface="페이퍼로지 5 Medium"/>
                <a:cs typeface="페이퍼로지 5 Medium"/>
              </a:rPr>
              <a:t>Robocare</a:t>
            </a:r>
            <a:r>
              <a:rPr sz="1000" b="0" spc="45" dirty="0">
                <a:latin typeface="페이퍼로지 5 Medium"/>
                <a:cs typeface="페이퍼로지 5 Medium"/>
              </a:rPr>
              <a:t> </a:t>
            </a:r>
            <a:r>
              <a:rPr sz="1000" b="0" spc="-130" dirty="0">
                <a:latin typeface="페이퍼로지 5 Medium"/>
                <a:cs typeface="페이퍼로지 5 Medium"/>
              </a:rPr>
              <a:t>App.</a:t>
            </a:r>
            <a:r>
              <a:rPr sz="1000" b="0" spc="35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주요</a:t>
            </a:r>
            <a:r>
              <a:rPr sz="1000" b="0" spc="55" dirty="0">
                <a:latin typeface="페이퍼로지 5 Medium"/>
                <a:cs typeface="페이퍼로지 5 Medium"/>
              </a:rPr>
              <a:t> </a:t>
            </a:r>
            <a:r>
              <a:rPr sz="1000" b="0" spc="-25" dirty="0">
                <a:latin typeface="페이퍼로지 5 Medium"/>
                <a:cs typeface="페이퍼로지 5 Medium"/>
              </a:rPr>
              <a:t>화면</a:t>
            </a:r>
            <a:endParaRPr sz="10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9643" y="1189100"/>
            <a:ext cx="8545195" cy="3556635"/>
            <a:chOff x="299643" y="1189100"/>
            <a:chExt cx="8545195" cy="3556635"/>
          </a:xfrm>
        </p:grpSpPr>
        <p:sp>
          <p:nvSpPr>
            <p:cNvPr id="5" name="object 5"/>
            <p:cNvSpPr/>
            <p:nvPr/>
          </p:nvSpPr>
          <p:spPr>
            <a:xfrm>
              <a:off x="305993" y="1195450"/>
              <a:ext cx="8532495" cy="3543935"/>
            </a:xfrm>
            <a:custGeom>
              <a:avLst/>
              <a:gdLst/>
              <a:ahLst/>
              <a:cxnLst/>
              <a:rect l="l" t="t" r="r" b="b"/>
              <a:pathLst>
                <a:path w="8532495" h="3543935">
                  <a:moveTo>
                    <a:pt x="0" y="222504"/>
                  </a:moveTo>
                  <a:lnTo>
                    <a:pt x="4521" y="177647"/>
                  </a:lnTo>
                  <a:lnTo>
                    <a:pt x="17487" y="135874"/>
                  </a:lnTo>
                  <a:lnTo>
                    <a:pt x="38004" y="98077"/>
                  </a:lnTo>
                  <a:lnTo>
                    <a:pt x="65177" y="65150"/>
                  </a:lnTo>
                  <a:lnTo>
                    <a:pt x="98111" y="37986"/>
                  </a:lnTo>
                  <a:lnTo>
                    <a:pt x="135911" y="17478"/>
                  </a:lnTo>
                  <a:lnTo>
                    <a:pt x="177682" y="4518"/>
                  </a:lnTo>
                  <a:lnTo>
                    <a:pt x="222529" y="0"/>
                  </a:lnTo>
                  <a:lnTo>
                    <a:pt x="8309432" y="0"/>
                  </a:lnTo>
                  <a:lnTo>
                    <a:pt x="8354294" y="4518"/>
                  </a:lnTo>
                  <a:lnTo>
                    <a:pt x="8396081" y="17478"/>
                  </a:lnTo>
                  <a:lnTo>
                    <a:pt x="8433898" y="37986"/>
                  </a:lnTo>
                  <a:lnTo>
                    <a:pt x="8466848" y="65150"/>
                  </a:lnTo>
                  <a:lnTo>
                    <a:pt x="8494036" y="98077"/>
                  </a:lnTo>
                  <a:lnTo>
                    <a:pt x="8514564" y="135874"/>
                  </a:lnTo>
                  <a:lnTo>
                    <a:pt x="8527539" y="177647"/>
                  </a:lnTo>
                  <a:lnTo>
                    <a:pt x="8532063" y="222504"/>
                  </a:lnTo>
                  <a:lnTo>
                    <a:pt x="8532063" y="3321011"/>
                  </a:lnTo>
                  <a:lnTo>
                    <a:pt x="8527539" y="3365858"/>
                  </a:lnTo>
                  <a:lnTo>
                    <a:pt x="8514564" y="3407629"/>
                  </a:lnTo>
                  <a:lnTo>
                    <a:pt x="8494036" y="3445429"/>
                  </a:lnTo>
                  <a:lnTo>
                    <a:pt x="8466848" y="3478363"/>
                  </a:lnTo>
                  <a:lnTo>
                    <a:pt x="8433898" y="3505536"/>
                  </a:lnTo>
                  <a:lnTo>
                    <a:pt x="8396081" y="3526053"/>
                  </a:lnTo>
                  <a:lnTo>
                    <a:pt x="8354294" y="3539020"/>
                  </a:lnTo>
                  <a:lnTo>
                    <a:pt x="8309432" y="3543541"/>
                  </a:lnTo>
                  <a:lnTo>
                    <a:pt x="222529" y="3543541"/>
                  </a:lnTo>
                  <a:lnTo>
                    <a:pt x="177682" y="3539020"/>
                  </a:lnTo>
                  <a:lnTo>
                    <a:pt x="135911" y="3526053"/>
                  </a:lnTo>
                  <a:lnTo>
                    <a:pt x="98111" y="3505536"/>
                  </a:lnTo>
                  <a:lnTo>
                    <a:pt x="65177" y="3478363"/>
                  </a:lnTo>
                  <a:lnTo>
                    <a:pt x="38004" y="3445429"/>
                  </a:lnTo>
                  <a:lnTo>
                    <a:pt x="17487" y="3407629"/>
                  </a:lnTo>
                  <a:lnTo>
                    <a:pt x="4521" y="3365858"/>
                  </a:lnTo>
                  <a:lnTo>
                    <a:pt x="0" y="3321011"/>
                  </a:lnTo>
                  <a:lnTo>
                    <a:pt x="0" y="222504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93" y="1661032"/>
              <a:ext cx="8531987" cy="307795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324225" y="1903272"/>
              <a:ext cx="5469890" cy="2727325"/>
            </a:xfrm>
            <a:custGeom>
              <a:avLst/>
              <a:gdLst/>
              <a:ahLst/>
              <a:cxnLst/>
              <a:rect l="l" t="t" r="r" b="b"/>
              <a:pathLst>
                <a:path w="5469890" h="2727325">
                  <a:moveTo>
                    <a:pt x="5469763" y="0"/>
                  </a:moveTo>
                  <a:lnTo>
                    <a:pt x="0" y="0"/>
                  </a:lnTo>
                  <a:lnTo>
                    <a:pt x="0" y="2727325"/>
                  </a:lnTo>
                  <a:lnTo>
                    <a:pt x="5469763" y="2727325"/>
                  </a:lnTo>
                  <a:lnTo>
                    <a:pt x="5469763" y="0"/>
                  </a:lnTo>
                  <a:close/>
                </a:path>
              </a:pathLst>
            </a:custGeom>
            <a:solidFill>
              <a:srgbClr val="E6E8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9901" y="2047328"/>
              <a:ext cx="1287906" cy="259194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657090" y="1765553"/>
            <a:ext cx="10750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페이퍼로지 5 Medium"/>
                <a:cs typeface="페이퍼로지 5 Medium"/>
              </a:rPr>
              <a:t>음성멘트와</a:t>
            </a:r>
            <a:r>
              <a:rPr sz="900" b="0" spc="-35" dirty="0">
                <a:latin typeface="페이퍼로지 5 Medium"/>
                <a:cs typeface="페이퍼로지 5 Medium"/>
              </a:rPr>
              <a:t> </a:t>
            </a:r>
            <a:r>
              <a:rPr sz="900" b="0" dirty="0">
                <a:latin typeface="페이퍼로지 5 Medium"/>
                <a:cs typeface="페이퍼로지 5 Medium"/>
              </a:rPr>
              <a:t>이동음</a:t>
            </a:r>
            <a:r>
              <a:rPr sz="900" b="0" spc="-35" dirty="0">
                <a:latin typeface="페이퍼로지 5 Medium"/>
                <a:cs typeface="페이퍼로지 5 Medium"/>
              </a:rPr>
              <a:t> </a:t>
            </a:r>
            <a:r>
              <a:rPr sz="900" b="0" spc="-25" dirty="0">
                <a:latin typeface="페이퍼로지 5 Medium"/>
                <a:cs typeface="페이퍼로지 5 Medium"/>
              </a:rPr>
              <a:t>변경</a:t>
            </a:r>
            <a:endParaRPr sz="900">
              <a:latin typeface="페이퍼로지 5 Medium"/>
              <a:cs typeface="페이퍼로지 5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94176" y="2047328"/>
            <a:ext cx="5584190" cy="2592070"/>
            <a:chOff x="3194176" y="2047328"/>
            <a:chExt cx="5584190" cy="259207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5753" y="2047328"/>
              <a:ext cx="1287906" cy="25919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4176" y="2047328"/>
              <a:ext cx="1287906" cy="259194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61479" y="2047328"/>
              <a:ext cx="1287906" cy="25919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16367" y="2970275"/>
              <a:ext cx="1261884" cy="133197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42402" y="2996818"/>
              <a:ext cx="1159548" cy="123009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046470" y="1765553"/>
            <a:ext cx="10090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페이퍼로지 5 Medium"/>
                <a:cs typeface="페이퍼로지 5 Medium"/>
              </a:rPr>
              <a:t>로봇 사용</a:t>
            </a:r>
            <a:r>
              <a:rPr sz="900" b="0" spc="5" dirty="0">
                <a:latin typeface="페이퍼로지 5 Medium"/>
                <a:cs typeface="페이퍼로지 5 Medium"/>
              </a:rPr>
              <a:t> </a:t>
            </a:r>
            <a:r>
              <a:rPr sz="900" b="0" dirty="0">
                <a:latin typeface="페이퍼로지 5 Medium"/>
                <a:cs typeface="페이퍼로지 5 Medium"/>
              </a:rPr>
              <a:t>리포트</a:t>
            </a:r>
            <a:r>
              <a:rPr sz="900" b="0" spc="5" dirty="0">
                <a:latin typeface="페이퍼로지 5 Medium"/>
                <a:cs typeface="페이퍼로지 5 Medium"/>
              </a:rPr>
              <a:t> </a:t>
            </a:r>
            <a:r>
              <a:rPr sz="900" b="0" spc="-25" dirty="0">
                <a:latin typeface="페이퍼로지 5 Medium"/>
                <a:cs typeface="페이퍼로지 5 Medium"/>
              </a:rPr>
              <a:t>추출</a:t>
            </a:r>
            <a:endParaRPr sz="900">
              <a:latin typeface="페이퍼로지 5 Medium"/>
              <a:cs typeface="페이퍼로지 5 Medium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00425" y="1765553"/>
            <a:ext cx="87756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페이퍼로지 5 Medium"/>
                <a:cs typeface="페이퍼로지 5 Medium"/>
              </a:rPr>
              <a:t>로봇을</a:t>
            </a:r>
            <a:r>
              <a:rPr sz="900" b="0" spc="-10" dirty="0">
                <a:latin typeface="페이퍼로지 5 Medium"/>
                <a:cs typeface="페이퍼로지 5 Medium"/>
              </a:rPr>
              <a:t> </a:t>
            </a:r>
            <a:r>
              <a:rPr sz="900" b="0" dirty="0">
                <a:latin typeface="페이퍼로지 5 Medium"/>
                <a:cs typeface="페이퍼로지 5 Medium"/>
              </a:rPr>
              <a:t>앱으로</a:t>
            </a:r>
            <a:r>
              <a:rPr sz="900" b="0" spc="-15" dirty="0">
                <a:latin typeface="페이퍼로지 5 Medium"/>
                <a:cs typeface="페이퍼로지 5 Medium"/>
              </a:rPr>
              <a:t> </a:t>
            </a:r>
            <a:r>
              <a:rPr sz="900" b="0" spc="-25" dirty="0">
                <a:latin typeface="페이퍼로지 5 Medium"/>
                <a:cs typeface="페이퍼로지 5 Medium"/>
              </a:rPr>
              <a:t>제어</a:t>
            </a:r>
            <a:endParaRPr sz="900">
              <a:latin typeface="페이퍼로지 5 Medium"/>
              <a:cs typeface="페이퍼로지 5 Medi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17689" y="1765553"/>
            <a:ext cx="9779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페이퍼로지 5 Medium"/>
                <a:cs typeface="페이퍼로지 5 Medium"/>
              </a:rPr>
              <a:t>업종</a:t>
            </a:r>
            <a:r>
              <a:rPr sz="900" b="0" spc="15" dirty="0">
                <a:latin typeface="페이퍼로지 5 Medium"/>
                <a:cs typeface="페이퍼로지 5 Medium"/>
              </a:rPr>
              <a:t> </a:t>
            </a:r>
            <a:r>
              <a:rPr sz="900" b="0" dirty="0">
                <a:latin typeface="페이퍼로지 5 Medium"/>
                <a:cs typeface="페이퍼로지 5 Medium"/>
              </a:rPr>
              <a:t>별</a:t>
            </a:r>
            <a:r>
              <a:rPr sz="900" b="0" spc="15" dirty="0">
                <a:latin typeface="페이퍼로지 5 Medium"/>
                <a:cs typeface="페이퍼로지 5 Medium"/>
              </a:rPr>
              <a:t> </a:t>
            </a:r>
            <a:r>
              <a:rPr sz="900" b="0" spc="-10" dirty="0">
                <a:latin typeface="페이퍼로지 5 Medium"/>
                <a:cs typeface="페이퍼로지 5 Medium"/>
              </a:rPr>
              <a:t>고객이용사례</a:t>
            </a:r>
            <a:endParaRPr sz="90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3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0" dirty="0"/>
              <a:t> </a:t>
            </a:r>
            <a:r>
              <a:rPr sz="2000" spc="-290" dirty="0"/>
              <a:t>서빙로봇</a:t>
            </a:r>
            <a:r>
              <a:rPr sz="2000" spc="-145" dirty="0"/>
              <a:t> </a:t>
            </a:r>
            <a:r>
              <a:rPr sz="2000" spc="-25" dirty="0"/>
              <a:t>Reference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08151" y="857249"/>
            <a:ext cx="19050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서빙로봇과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함께한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대표적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사례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9643" y="1220342"/>
            <a:ext cx="8545195" cy="3556635"/>
            <a:chOff x="299643" y="1220342"/>
            <a:chExt cx="8545195" cy="3556635"/>
          </a:xfrm>
        </p:grpSpPr>
        <p:sp>
          <p:nvSpPr>
            <p:cNvPr id="5" name="object 5"/>
            <p:cNvSpPr/>
            <p:nvPr/>
          </p:nvSpPr>
          <p:spPr>
            <a:xfrm>
              <a:off x="305993" y="1226692"/>
              <a:ext cx="2784475" cy="3543935"/>
            </a:xfrm>
            <a:custGeom>
              <a:avLst/>
              <a:gdLst/>
              <a:ahLst/>
              <a:cxnLst/>
              <a:rect l="l" t="t" r="r" b="b"/>
              <a:pathLst>
                <a:path w="2784475" h="3543935">
                  <a:moveTo>
                    <a:pt x="2609164" y="0"/>
                  </a:moveTo>
                  <a:lnTo>
                    <a:pt x="174828" y="0"/>
                  </a:lnTo>
                  <a:lnTo>
                    <a:pt x="128350" y="6251"/>
                  </a:lnTo>
                  <a:lnTo>
                    <a:pt x="86587" y="23890"/>
                  </a:lnTo>
                  <a:lnTo>
                    <a:pt x="51204" y="51244"/>
                  </a:lnTo>
                  <a:lnTo>
                    <a:pt x="23868" y="86642"/>
                  </a:lnTo>
                  <a:lnTo>
                    <a:pt x="6244" y="128411"/>
                  </a:lnTo>
                  <a:lnTo>
                    <a:pt x="0" y="174878"/>
                  </a:lnTo>
                  <a:lnTo>
                    <a:pt x="0" y="3368789"/>
                  </a:lnTo>
                  <a:lnTo>
                    <a:pt x="6244" y="3415267"/>
                  </a:lnTo>
                  <a:lnTo>
                    <a:pt x="23868" y="3457033"/>
                  </a:lnTo>
                  <a:lnTo>
                    <a:pt x="51204" y="3492419"/>
                  </a:lnTo>
                  <a:lnTo>
                    <a:pt x="86587" y="3519758"/>
                  </a:lnTo>
                  <a:lnTo>
                    <a:pt x="128350" y="3537384"/>
                  </a:lnTo>
                  <a:lnTo>
                    <a:pt x="174828" y="3543630"/>
                  </a:lnTo>
                  <a:lnTo>
                    <a:pt x="2609164" y="3543630"/>
                  </a:lnTo>
                  <a:lnTo>
                    <a:pt x="2655622" y="3537384"/>
                  </a:lnTo>
                  <a:lnTo>
                    <a:pt x="2697368" y="3519758"/>
                  </a:lnTo>
                  <a:lnTo>
                    <a:pt x="2732735" y="3492419"/>
                  </a:lnTo>
                  <a:lnTo>
                    <a:pt x="2760059" y="3457033"/>
                  </a:lnTo>
                  <a:lnTo>
                    <a:pt x="2777674" y="3415267"/>
                  </a:lnTo>
                  <a:lnTo>
                    <a:pt x="2783916" y="3368789"/>
                  </a:lnTo>
                  <a:lnTo>
                    <a:pt x="2783916" y="174878"/>
                  </a:lnTo>
                  <a:lnTo>
                    <a:pt x="2777674" y="128411"/>
                  </a:lnTo>
                  <a:lnTo>
                    <a:pt x="2760059" y="86642"/>
                  </a:lnTo>
                  <a:lnTo>
                    <a:pt x="2732735" y="51244"/>
                  </a:lnTo>
                  <a:lnTo>
                    <a:pt x="2697368" y="23890"/>
                  </a:lnTo>
                  <a:lnTo>
                    <a:pt x="2655622" y="6251"/>
                  </a:lnTo>
                  <a:lnTo>
                    <a:pt x="26091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5993" y="1226692"/>
              <a:ext cx="2784475" cy="3543935"/>
            </a:xfrm>
            <a:custGeom>
              <a:avLst/>
              <a:gdLst/>
              <a:ahLst/>
              <a:cxnLst/>
              <a:rect l="l" t="t" r="r" b="b"/>
              <a:pathLst>
                <a:path w="2784475" h="3543935">
                  <a:moveTo>
                    <a:pt x="0" y="174878"/>
                  </a:moveTo>
                  <a:lnTo>
                    <a:pt x="6244" y="128411"/>
                  </a:lnTo>
                  <a:lnTo>
                    <a:pt x="23868" y="86642"/>
                  </a:lnTo>
                  <a:lnTo>
                    <a:pt x="51204" y="51244"/>
                  </a:lnTo>
                  <a:lnTo>
                    <a:pt x="86587" y="23890"/>
                  </a:lnTo>
                  <a:lnTo>
                    <a:pt x="128350" y="6251"/>
                  </a:lnTo>
                  <a:lnTo>
                    <a:pt x="174828" y="0"/>
                  </a:lnTo>
                  <a:lnTo>
                    <a:pt x="2609164" y="0"/>
                  </a:lnTo>
                  <a:lnTo>
                    <a:pt x="2655622" y="6251"/>
                  </a:lnTo>
                  <a:lnTo>
                    <a:pt x="2697368" y="23890"/>
                  </a:lnTo>
                  <a:lnTo>
                    <a:pt x="2732735" y="51244"/>
                  </a:lnTo>
                  <a:lnTo>
                    <a:pt x="2760059" y="86642"/>
                  </a:lnTo>
                  <a:lnTo>
                    <a:pt x="2777674" y="128411"/>
                  </a:lnTo>
                  <a:lnTo>
                    <a:pt x="2783916" y="174878"/>
                  </a:lnTo>
                  <a:lnTo>
                    <a:pt x="2783916" y="3368789"/>
                  </a:lnTo>
                  <a:lnTo>
                    <a:pt x="2777674" y="3415267"/>
                  </a:lnTo>
                  <a:lnTo>
                    <a:pt x="2760059" y="3457033"/>
                  </a:lnTo>
                  <a:lnTo>
                    <a:pt x="2732735" y="3492419"/>
                  </a:lnTo>
                  <a:lnTo>
                    <a:pt x="2697368" y="3519758"/>
                  </a:lnTo>
                  <a:lnTo>
                    <a:pt x="2655622" y="3537384"/>
                  </a:lnTo>
                  <a:lnTo>
                    <a:pt x="2609164" y="3543630"/>
                  </a:lnTo>
                  <a:lnTo>
                    <a:pt x="174828" y="3543630"/>
                  </a:lnTo>
                  <a:lnTo>
                    <a:pt x="128350" y="3537384"/>
                  </a:lnTo>
                  <a:lnTo>
                    <a:pt x="86587" y="3519758"/>
                  </a:lnTo>
                  <a:lnTo>
                    <a:pt x="51204" y="3492419"/>
                  </a:lnTo>
                  <a:lnTo>
                    <a:pt x="23868" y="3457033"/>
                  </a:lnTo>
                  <a:lnTo>
                    <a:pt x="6244" y="3415267"/>
                  </a:lnTo>
                  <a:lnTo>
                    <a:pt x="0" y="3368789"/>
                  </a:lnTo>
                  <a:lnTo>
                    <a:pt x="0" y="17487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80079" y="1226692"/>
              <a:ext cx="2783840" cy="3543935"/>
            </a:xfrm>
            <a:custGeom>
              <a:avLst/>
              <a:gdLst/>
              <a:ahLst/>
              <a:cxnLst/>
              <a:rect l="l" t="t" r="r" b="b"/>
              <a:pathLst>
                <a:path w="2783840" h="3543935">
                  <a:moveTo>
                    <a:pt x="2609087" y="0"/>
                  </a:moveTo>
                  <a:lnTo>
                    <a:pt x="174752" y="0"/>
                  </a:lnTo>
                  <a:lnTo>
                    <a:pt x="128293" y="6251"/>
                  </a:lnTo>
                  <a:lnTo>
                    <a:pt x="86548" y="23890"/>
                  </a:lnTo>
                  <a:lnTo>
                    <a:pt x="51181" y="51244"/>
                  </a:lnTo>
                  <a:lnTo>
                    <a:pt x="23857" y="86642"/>
                  </a:lnTo>
                  <a:lnTo>
                    <a:pt x="6241" y="128411"/>
                  </a:lnTo>
                  <a:lnTo>
                    <a:pt x="0" y="174878"/>
                  </a:lnTo>
                  <a:lnTo>
                    <a:pt x="0" y="3368789"/>
                  </a:lnTo>
                  <a:lnTo>
                    <a:pt x="6241" y="3415267"/>
                  </a:lnTo>
                  <a:lnTo>
                    <a:pt x="23857" y="3457033"/>
                  </a:lnTo>
                  <a:lnTo>
                    <a:pt x="51181" y="3492419"/>
                  </a:lnTo>
                  <a:lnTo>
                    <a:pt x="86548" y="3519758"/>
                  </a:lnTo>
                  <a:lnTo>
                    <a:pt x="128293" y="3537384"/>
                  </a:lnTo>
                  <a:lnTo>
                    <a:pt x="174752" y="3543630"/>
                  </a:lnTo>
                  <a:lnTo>
                    <a:pt x="2609087" y="3543630"/>
                  </a:lnTo>
                  <a:lnTo>
                    <a:pt x="2655546" y="3537384"/>
                  </a:lnTo>
                  <a:lnTo>
                    <a:pt x="2697291" y="3519758"/>
                  </a:lnTo>
                  <a:lnTo>
                    <a:pt x="2732659" y="3492419"/>
                  </a:lnTo>
                  <a:lnTo>
                    <a:pt x="2759982" y="3457033"/>
                  </a:lnTo>
                  <a:lnTo>
                    <a:pt x="2777598" y="3415267"/>
                  </a:lnTo>
                  <a:lnTo>
                    <a:pt x="2783840" y="3368789"/>
                  </a:lnTo>
                  <a:lnTo>
                    <a:pt x="2783840" y="174878"/>
                  </a:lnTo>
                  <a:lnTo>
                    <a:pt x="2777598" y="128411"/>
                  </a:lnTo>
                  <a:lnTo>
                    <a:pt x="2759982" y="86642"/>
                  </a:lnTo>
                  <a:lnTo>
                    <a:pt x="2732659" y="51244"/>
                  </a:lnTo>
                  <a:lnTo>
                    <a:pt x="2697291" y="23890"/>
                  </a:lnTo>
                  <a:lnTo>
                    <a:pt x="2655546" y="6251"/>
                  </a:lnTo>
                  <a:lnTo>
                    <a:pt x="26090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80079" y="1226692"/>
              <a:ext cx="2783840" cy="3543935"/>
            </a:xfrm>
            <a:custGeom>
              <a:avLst/>
              <a:gdLst/>
              <a:ahLst/>
              <a:cxnLst/>
              <a:rect l="l" t="t" r="r" b="b"/>
              <a:pathLst>
                <a:path w="2783840" h="3543935">
                  <a:moveTo>
                    <a:pt x="0" y="174878"/>
                  </a:moveTo>
                  <a:lnTo>
                    <a:pt x="6241" y="128411"/>
                  </a:lnTo>
                  <a:lnTo>
                    <a:pt x="23857" y="86642"/>
                  </a:lnTo>
                  <a:lnTo>
                    <a:pt x="51181" y="51244"/>
                  </a:lnTo>
                  <a:lnTo>
                    <a:pt x="86548" y="23890"/>
                  </a:lnTo>
                  <a:lnTo>
                    <a:pt x="128293" y="6251"/>
                  </a:lnTo>
                  <a:lnTo>
                    <a:pt x="174752" y="0"/>
                  </a:lnTo>
                  <a:lnTo>
                    <a:pt x="2609087" y="0"/>
                  </a:lnTo>
                  <a:lnTo>
                    <a:pt x="2655546" y="6251"/>
                  </a:lnTo>
                  <a:lnTo>
                    <a:pt x="2697291" y="23890"/>
                  </a:lnTo>
                  <a:lnTo>
                    <a:pt x="2732659" y="51244"/>
                  </a:lnTo>
                  <a:lnTo>
                    <a:pt x="2759982" y="86642"/>
                  </a:lnTo>
                  <a:lnTo>
                    <a:pt x="2777598" y="128411"/>
                  </a:lnTo>
                  <a:lnTo>
                    <a:pt x="2783840" y="174878"/>
                  </a:lnTo>
                  <a:lnTo>
                    <a:pt x="2783840" y="3368789"/>
                  </a:lnTo>
                  <a:lnTo>
                    <a:pt x="2777598" y="3415267"/>
                  </a:lnTo>
                  <a:lnTo>
                    <a:pt x="2759982" y="3457033"/>
                  </a:lnTo>
                  <a:lnTo>
                    <a:pt x="2732659" y="3492419"/>
                  </a:lnTo>
                  <a:lnTo>
                    <a:pt x="2697291" y="3519758"/>
                  </a:lnTo>
                  <a:lnTo>
                    <a:pt x="2655546" y="3537384"/>
                  </a:lnTo>
                  <a:lnTo>
                    <a:pt x="2609087" y="3543630"/>
                  </a:lnTo>
                  <a:lnTo>
                    <a:pt x="174752" y="3543630"/>
                  </a:lnTo>
                  <a:lnTo>
                    <a:pt x="128293" y="3537384"/>
                  </a:lnTo>
                  <a:lnTo>
                    <a:pt x="86548" y="3519758"/>
                  </a:lnTo>
                  <a:lnTo>
                    <a:pt x="51181" y="3492419"/>
                  </a:lnTo>
                  <a:lnTo>
                    <a:pt x="23857" y="3457033"/>
                  </a:lnTo>
                  <a:lnTo>
                    <a:pt x="6241" y="3415267"/>
                  </a:lnTo>
                  <a:lnTo>
                    <a:pt x="0" y="3368789"/>
                  </a:lnTo>
                  <a:lnTo>
                    <a:pt x="0" y="174878"/>
                  </a:lnTo>
                  <a:close/>
                </a:path>
              </a:pathLst>
            </a:custGeom>
            <a:ln w="1269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54089" y="1226692"/>
              <a:ext cx="2784475" cy="3543935"/>
            </a:xfrm>
            <a:custGeom>
              <a:avLst/>
              <a:gdLst/>
              <a:ahLst/>
              <a:cxnLst/>
              <a:rect l="l" t="t" r="r" b="b"/>
              <a:pathLst>
                <a:path w="2784475" h="3543935">
                  <a:moveTo>
                    <a:pt x="2609088" y="0"/>
                  </a:moveTo>
                  <a:lnTo>
                    <a:pt x="174751" y="0"/>
                  </a:lnTo>
                  <a:lnTo>
                    <a:pt x="128293" y="6251"/>
                  </a:lnTo>
                  <a:lnTo>
                    <a:pt x="86548" y="23890"/>
                  </a:lnTo>
                  <a:lnTo>
                    <a:pt x="51180" y="51244"/>
                  </a:lnTo>
                  <a:lnTo>
                    <a:pt x="23857" y="86642"/>
                  </a:lnTo>
                  <a:lnTo>
                    <a:pt x="6241" y="128411"/>
                  </a:lnTo>
                  <a:lnTo>
                    <a:pt x="0" y="174878"/>
                  </a:lnTo>
                  <a:lnTo>
                    <a:pt x="0" y="3368789"/>
                  </a:lnTo>
                  <a:lnTo>
                    <a:pt x="6241" y="3415267"/>
                  </a:lnTo>
                  <a:lnTo>
                    <a:pt x="23857" y="3457033"/>
                  </a:lnTo>
                  <a:lnTo>
                    <a:pt x="51181" y="3492419"/>
                  </a:lnTo>
                  <a:lnTo>
                    <a:pt x="86548" y="3519758"/>
                  </a:lnTo>
                  <a:lnTo>
                    <a:pt x="128293" y="3537384"/>
                  </a:lnTo>
                  <a:lnTo>
                    <a:pt x="174751" y="3543630"/>
                  </a:lnTo>
                  <a:lnTo>
                    <a:pt x="2609088" y="3543630"/>
                  </a:lnTo>
                  <a:lnTo>
                    <a:pt x="2655555" y="3537384"/>
                  </a:lnTo>
                  <a:lnTo>
                    <a:pt x="2697324" y="3519758"/>
                  </a:lnTo>
                  <a:lnTo>
                    <a:pt x="2732722" y="3492419"/>
                  </a:lnTo>
                  <a:lnTo>
                    <a:pt x="2760076" y="3457033"/>
                  </a:lnTo>
                  <a:lnTo>
                    <a:pt x="2777715" y="3415267"/>
                  </a:lnTo>
                  <a:lnTo>
                    <a:pt x="2783966" y="3368789"/>
                  </a:lnTo>
                  <a:lnTo>
                    <a:pt x="2783966" y="174878"/>
                  </a:lnTo>
                  <a:lnTo>
                    <a:pt x="2777715" y="128411"/>
                  </a:lnTo>
                  <a:lnTo>
                    <a:pt x="2760076" y="86642"/>
                  </a:lnTo>
                  <a:lnTo>
                    <a:pt x="2732722" y="51244"/>
                  </a:lnTo>
                  <a:lnTo>
                    <a:pt x="2697324" y="23890"/>
                  </a:lnTo>
                  <a:lnTo>
                    <a:pt x="2655555" y="6251"/>
                  </a:lnTo>
                  <a:lnTo>
                    <a:pt x="2609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54089" y="1226692"/>
              <a:ext cx="2784475" cy="3543935"/>
            </a:xfrm>
            <a:custGeom>
              <a:avLst/>
              <a:gdLst/>
              <a:ahLst/>
              <a:cxnLst/>
              <a:rect l="l" t="t" r="r" b="b"/>
              <a:pathLst>
                <a:path w="2784475" h="3543935">
                  <a:moveTo>
                    <a:pt x="0" y="174878"/>
                  </a:moveTo>
                  <a:lnTo>
                    <a:pt x="6241" y="128411"/>
                  </a:lnTo>
                  <a:lnTo>
                    <a:pt x="23857" y="86642"/>
                  </a:lnTo>
                  <a:lnTo>
                    <a:pt x="51180" y="51244"/>
                  </a:lnTo>
                  <a:lnTo>
                    <a:pt x="86548" y="23890"/>
                  </a:lnTo>
                  <a:lnTo>
                    <a:pt x="128293" y="6251"/>
                  </a:lnTo>
                  <a:lnTo>
                    <a:pt x="174751" y="0"/>
                  </a:lnTo>
                  <a:lnTo>
                    <a:pt x="2609088" y="0"/>
                  </a:lnTo>
                  <a:lnTo>
                    <a:pt x="2655555" y="6251"/>
                  </a:lnTo>
                  <a:lnTo>
                    <a:pt x="2697324" y="23890"/>
                  </a:lnTo>
                  <a:lnTo>
                    <a:pt x="2732722" y="51244"/>
                  </a:lnTo>
                  <a:lnTo>
                    <a:pt x="2760076" y="86642"/>
                  </a:lnTo>
                  <a:lnTo>
                    <a:pt x="2777715" y="128411"/>
                  </a:lnTo>
                  <a:lnTo>
                    <a:pt x="2783966" y="174878"/>
                  </a:lnTo>
                  <a:lnTo>
                    <a:pt x="2783966" y="3368789"/>
                  </a:lnTo>
                  <a:lnTo>
                    <a:pt x="2777715" y="3415267"/>
                  </a:lnTo>
                  <a:lnTo>
                    <a:pt x="2760076" y="3457033"/>
                  </a:lnTo>
                  <a:lnTo>
                    <a:pt x="2732722" y="3492419"/>
                  </a:lnTo>
                  <a:lnTo>
                    <a:pt x="2697324" y="3519758"/>
                  </a:lnTo>
                  <a:lnTo>
                    <a:pt x="2655555" y="3537384"/>
                  </a:lnTo>
                  <a:lnTo>
                    <a:pt x="2609088" y="3543630"/>
                  </a:lnTo>
                  <a:lnTo>
                    <a:pt x="174751" y="3543630"/>
                  </a:lnTo>
                  <a:lnTo>
                    <a:pt x="128293" y="3537384"/>
                  </a:lnTo>
                  <a:lnTo>
                    <a:pt x="86548" y="3519758"/>
                  </a:lnTo>
                  <a:lnTo>
                    <a:pt x="51181" y="3492419"/>
                  </a:lnTo>
                  <a:lnTo>
                    <a:pt x="23857" y="3457033"/>
                  </a:lnTo>
                  <a:lnTo>
                    <a:pt x="6241" y="3415267"/>
                  </a:lnTo>
                  <a:lnTo>
                    <a:pt x="0" y="3368789"/>
                  </a:lnTo>
                  <a:lnTo>
                    <a:pt x="0" y="17487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5220" y="1346453"/>
            <a:ext cx="195135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여러</a:t>
            </a:r>
            <a:r>
              <a:rPr sz="1100" b="0" u="sng" spc="3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대</a:t>
            </a:r>
            <a:r>
              <a:rPr sz="1100" b="0" u="sng" spc="65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로봇을</a:t>
            </a:r>
            <a:r>
              <a:rPr sz="1100" b="0" u="sng" spc="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함께</a:t>
            </a:r>
            <a:r>
              <a:rPr sz="1100" b="0" u="sng" spc="25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사용,</a:t>
            </a:r>
            <a:r>
              <a:rPr sz="1100" b="0" u="sng" spc="25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멀티로봇</a:t>
            </a:r>
            <a:endParaRPr sz="1100">
              <a:latin typeface="페이퍼로지 5 Medium"/>
              <a:cs typeface="페이퍼로지 5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9060" y="1949322"/>
            <a:ext cx="137350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30" dirty="0">
                <a:latin typeface="Pretendard ExtraLight"/>
                <a:cs typeface="Pretendard ExtraLight"/>
              </a:rPr>
              <a:t>350평(3층)</a:t>
            </a:r>
            <a:r>
              <a:rPr sz="800" b="0" dirty="0">
                <a:latin typeface="Pretendard ExtraLight"/>
                <a:cs typeface="Pretendard ExtraLight"/>
              </a:rPr>
              <a:t> 규모의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대형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정육</a:t>
            </a:r>
            <a:r>
              <a:rPr sz="800" b="0" spc="45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식당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2107" y="1949322"/>
            <a:ext cx="3803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20" dirty="0">
                <a:latin typeface="페이퍼로지 5 Medium"/>
                <a:cs typeface="페이퍼로지 5 Medium"/>
              </a:rPr>
              <a:t>고객환경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9060" y="2179065"/>
            <a:ext cx="1091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16대</a:t>
            </a:r>
            <a:r>
              <a:rPr sz="800" b="0" spc="5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멀티로봇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상시운영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50" dirty="0">
                <a:latin typeface="Pretendard ExtraLight"/>
                <a:cs typeface="Pretendard ExtraLight"/>
              </a:rPr>
              <a:t>중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2107" y="2179065"/>
            <a:ext cx="3803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20" dirty="0">
                <a:latin typeface="페이퍼로지 5 Medium"/>
                <a:cs typeface="페이퍼로지 5 Medium"/>
              </a:rPr>
              <a:t>활용방식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9060" y="1719452"/>
            <a:ext cx="69659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0" dirty="0">
                <a:latin typeface="Pretendard ExtraLight"/>
                <a:cs typeface="Pretendard ExtraLight"/>
              </a:rPr>
              <a:t>전주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모악산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소야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0887" y="1719452"/>
            <a:ext cx="29210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0" spc="-25" dirty="0">
                <a:latin typeface="페이퍼로지 5 Medium"/>
                <a:cs typeface="페이퍼로지 5 Medium"/>
              </a:rPr>
              <a:t>고객명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3592" y="4411776"/>
            <a:ext cx="208851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(주문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받는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직원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zero,</a:t>
            </a:r>
            <a:r>
              <a:rPr sz="800" b="0" spc="5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로봇이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서빙과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퇴식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업무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전담)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59651" y="1358594"/>
            <a:ext cx="108077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로봇</a:t>
            </a:r>
            <a:r>
              <a:rPr sz="11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spc="-1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+</a:t>
            </a:r>
            <a:r>
              <a:rPr sz="1100" b="0" u="sng" spc="1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spc="-1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호출/차임벨</a:t>
            </a:r>
            <a:endParaRPr sz="1100">
              <a:latin typeface="페이퍼로지 5 Medium"/>
              <a:cs typeface="페이퍼로지 5 Medium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48527" y="1949322"/>
            <a:ext cx="3803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20" dirty="0">
                <a:latin typeface="페이퍼로지 5 Medium"/>
                <a:cs typeface="페이퍼로지 5 Medium"/>
              </a:rPr>
              <a:t>고객환경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48527" y="2179065"/>
            <a:ext cx="3803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20" dirty="0">
                <a:latin typeface="페이퍼로지 5 Medium"/>
                <a:cs typeface="페이퍼로지 5 Medium"/>
              </a:rPr>
              <a:t>활용방식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385184" y="2435605"/>
            <a:ext cx="5078095" cy="1915795"/>
            <a:chOff x="3385184" y="2435605"/>
            <a:chExt cx="5078095" cy="1915795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8739" y="2435605"/>
              <a:ext cx="2034413" cy="6389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4650" y="3667327"/>
              <a:ext cx="1442720" cy="68384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184" y="3305377"/>
              <a:ext cx="1178102" cy="8215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98542" y="3305377"/>
              <a:ext cx="1160233" cy="821512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6646926" y="4411776"/>
            <a:ext cx="16002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(로봇이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도착했음을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알리는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차임벨</a:t>
            </a:r>
            <a:r>
              <a:rPr sz="800" b="0" spc="35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알림)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18172" y="1673072"/>
            <a:ext cx="1355090" cy="65405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00" b="0" dirty="0">
                <a:latin typeface="Pretendard ExtraLight"/>
                <a:cs typeface="Pretendard ExtraLight"/>
              </a:rPr>
              <a:t>세종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나사</a:t>
            </a:r>
            <a:r>
              <a:rPr sz="800" b="0" spc="45" dirty="0">
                <a:latin typeface="Pretendard ExtraLight"/>
                <a:cs typeface="Pretendard ExtraLight"/>
              </a:rPr>
              <a:t> </a:t>
            </a:r>
            <a:r>
              <a:rPr sz="800" b="0" spc="-10" dirty="0">
                <a:latin typeface="Pretendard ExtraLight"/>
                <a:cs typeface="Pretendard ExtraLight"/>
              </a:rPr>
              <a:t>스크린골프장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800" b="0" dirty="0">
                <a:latin typeface="Pretendard ExtraLight"/>
                <a:cs typeface="Pretendard ExtraLight"/>
              </a:rPr>
              <a:t>1000평</a:t>
            </a:r>
            <a:r>
              <a:rPr sz="800" b="0" spc="-1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규모</a:t>
            </a:r>
            <a:r>
              <a:rPr sz="800" b="0" spc="-5" dirty="0">
                <a:latin typeface="Pretendard ExtraLight"/>
                <a:cs typeface="Pretendard ExtraLight"/>
              </a:rPr>
              <a:t> </a:t>
            </a:r>
            <a:r>
              <a:rPr sz="800" b="0" spc="-10" dirty="0">
                <a:latin typeface="Pretendard ExtraLight"/>
                <a:cs typeface="Pretendard ExtraLight"/>
              </a:rPr>
              <a:t>스크린골프장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</a:pPr>
            <a:r>
              <a:rPr sz="800" b="0" dirty="0">
                <a:latin typeface="Pretendard ExtraLight"/>
                <a:cs typeface="Pretendard ExtraLight"/>
              </a:rPr>
              <a:t>(룸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13개, </a:t>
            </a:r>
            <a:r>
              <a:rPr sz="800" b="0" spc="-30" dirty="0">
                <a:latin typeface="Pretendard ExtraLight"/>
                <a:cs typeface="Pretendard ExtraLight"/>
              </a:rPr>
              <a:t>GDR타석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운영)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800" b="0" dirty="0">
                <a:latin typeface="Pretendard ExtraLight"/>
                <a:cs typeface="Pretendard ExtraLight"/>
              </a:rPr>
              <a:t>로봇</a:t>
            </a:r>
            <a:r>
              <a:rPr sz="800" b="0" spc="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+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호출벨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+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차임벨</a:t>
            </a:r>
            <a:r>
              <a:rPr sz="800" b="0" spc="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조합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운영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49670" y="1719452"/>
            <a:ext cx="29210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0" spc="-25" dirty="0">
                <a:latin typeface="페이퍼로지 5 Medium"/>
                <a:cs typeface="페이퍼로지 5 Medium"/>
              </a:rPr>
              <a:t>고객명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53585" y="1340357"/>
            <a:ext cx="10306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로봇</a:t>
            </a:r>
            <a:r>
              <a:rPr sz="11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spc="-1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+</a:t>
            </a:r>
            <a:r>
              <a:rPr sz="1100" b="0" u="sng" spc="1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주문솔루션</a:t>
            </a:r>
            <a:endParaRPr sz="1100">
              <a:latin typeface="페이퍼로지 5 Medium"/>
              <a:cs typeface="페이퍼로지 5 Medium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43654" y="1949322"/>
            <a:ext cx="139446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단골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고객이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자주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오는</a:t>
            </a:r>
            <a:r>
              <a:rPr sz="800" b="0" spc="5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대형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일식집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62959" y="1949322"/>
            <a:ext cx="3803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20" dirty="0">
                <a:latin typeface="페이퍼로지 5 Medium"/>
                <a:cs typeface="페이퍼로지 5 Medium"/>
              </a:rPr>
              <a:t>고객환경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43654" y="2179065"/>
            <a:ext cx="1736089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주문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시스템과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로봇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2대를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결합하여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운영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50" dirty="0">
                <a:latin typeface="Pretendard ExtraLight"/>
                <a:cs typeface="Pretendard ExtraLight"/>
              </a:rPr>
              <a:t>중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62959" y="2179065"/>
            <a:ext cx="3803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20" dirty="0">
                <a:latin typeface="페이퍼로지 5 Medium"/>
                <a:cs typeface="페이퍼로지 5 Medium"/>
              </a:rPr>
              <a:t>활용방식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43654" y="1719452"/>
            <a:ext cx="149987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0" dirty="0">
                <a:latin typeface="Pretendard ExtraLight"/>
                <a:cs typeface="Pretendard ExtraLight"/>
              </a:rPr>
              <a:t>고양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그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남자의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모밀소바,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손만두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전골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375405" y="1719452"/>
            <a:ext cx="29210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0" spc="-25" dirty="0">
                <a:latin typeface="페이퍼로지 5 Medium"/>
                <a:cs typeface="페이퍼로지 5 Medium"/>
              </a:rPr>
              <a:t>고객명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67861" y="4406594"/>
            <a:ext cx="226187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(자리에서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주문하면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2대의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로봇이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각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구역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담당하여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서빙)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383026" y="2527528"/>
            <a:ext cx="5091430" cy="99885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800" b="0" dirty="0">
                <a:latin typeface="Pretendard ExtraLight"/>
                <a:cs typeface="Pretendard ExtraLight"/>
              </a:rPr>
              <a:t>.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주방주문통합시스템(KDS,</a:t>
            </a:r>
            <a:r>
              <a:rPr sz="800" b="0" spc="-5" dirty="0">
                <a:latin typeface="Pretendard ExtraLight"/>
                <a:cs typeface="Pretendard ExtraLight"/>
              </a:rPr>
              <a:t> </a:t>
            </a:r>
            <a:r>
              <a:rPr sz="800" b="0" spc="-30" dirty="0">
                <a:latin typeface="Pretendard ExtraLight"/>
                <a:cs typeface="Pretendard ExtraLight"/>
              </a:rPr>
              <a:t>Kitchen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20" dirty="0">
                <a:latin typeface="Pretendard ExtraLight"/>
                <a:cs typeface="Pretendard ExtraLight"/>
              </a:rPr>
              <a:t>Display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spc="-30" dirty="0">
                <a:latin typeface="Pretendard ExtraLight"/>
                <a:cs typeface="Pretendard ExtraLight"/>
              </a:rPr>
              <a:t>System)과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연동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800" b="0" dirty="0">
                <a:latin typeface="Pretendard ExtraLight"/>
                <a:cs typeface="Pretendard ExtraLight"/>
              </a:rPr>
              <a:t>.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사장은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주문/결제/배달현황을 한</a:t>
            </a:r>
            <a:r>
              <a:rPr sz="800" b="0" spc="3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눈에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볼</a:t>
            </a:r>
            <a:r>
              <a:rPr sz="800" b="0" spc="3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수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있음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800" b="0" dirty="0">
                <a:latin typeface="Pretendard ExtraLight"/>
                <a:cs typeface="Pretendard ExtraLight"/>
              </a:rPr>
              <a:t>.</a:t>
            </a:r>
            <a:r>
              <a:rPr sz="800" b="0" spc="4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고객이</a:t>
            </a:r>
            <a:r>
              <a:rPr sz="800" b="0" spc="3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자리에서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메뉴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선택/결제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~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서빙은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로봇이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대신함</a:t>
            </a:r>
            <a:endParaRPr sz="800">
              <a:latin typeface="Pretendard ExtraLight"/>
              <a:cs typeface="Pretendard ExtraLight"/>
            </a:endParaRPr>
          </a:p>
          <a:p>
            <a:pPr marL="2934970">
              <a:lnSpc>
                <a:spcPct val="100000"/>
              </a:lnSpc>
              <a:spcBef>
                <a:spcPts val="940"/>
              </a:spcBef>
            </a:pPr>
            <a:r>
              <a:rPr sz="800" b="0" dirty="0">
                <a:latin typeface="Pretendard ExtraLight"/>
                <a:cs typeface="Pretendard ExtraLight"/>
              </a:rPr>
              <a:t>.</a:t>
            </a:r>
            <a:r>
              <a:rPr sz="800" b="0" spc="5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메뉴를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담은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로봇을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출발시키며</a:t>
            </a:r>
            <a:r>
              <a:rPr sz="800" b="0" spc="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동시에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호출벨을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누름</a:t>
            </a:r>
            <a:endParaRPr sz="800">
              <a:latin typeface="Pretendard ExtraLight"/>
              <a:cs typeface="Pretendard ExtraLight"/>
            </a:endParaRPr>
          </a:p>
          <a:p>
            <a:pPr marL="2934970">
              <a:lnSpc>
                <a:spcPct val="100000"/>
              </a:lnSpc>
              <a:spcBef>
                <a:spcPts val="480"/>
              </a:spcBef>
            </a:pPr>
            <a:r>
              <a:rPr sz="800" b="0" dirty="0">
                <a:latin typeface="Pretendard ExtraLight"/>
                <a:cs typeface="Pretendard ExtraLight"/>
              </a:rPr>
              <a:t>.</a:t>
            </a:r>
            <a:r>
              <a:rPr sz="800" b="0" spc="4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연동된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룸에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차임벨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알람이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뜨면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고객이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메뉴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수령</a:t>
            </a:r>
            <a:endParaRPr sz="800">
              <a:latin typeface="Pretendard ExtraLight"/>
              <a:cs typeface="Pretendard ExtraLight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44703" y="2456370"/>
            <a:ext cx="2562225" cy="1929764"/>
            <a:chOff x="444703" y="2456370"/>
            <a:chExt cx="2562225" cy="1929764"/>
          </a:xfrm>
        </p:grpSpPr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6254" y="2465971"/>
              <a:ext cx="1446530" cy="76897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961491" y="2461132"/>
              <a:ext cx="1456055" cy="778510"/>
            </a:xfrm>
            <a:custGeom>
              <a:avLst/>
              <a:gdLst/>
              <a:ahLst/>
              <a:cxnLst/>
              <a:rect l="l" t="t" r="r" b="b"/>
              <a:pathLst>
                <a:path w="1456055" h="778510">
                  <a:moveTo>
                    <a:pt x="0" y="778509"/>
                  </a:moveTo>
                  <a:lnTo>
                    <a:pt x="1456055" y="778509"/>
                  </a:lnTo>
                  <a:lnTo>
                    <a:pt x="1456055" y="0"/>
                  </a:lnTo>
                  <a:lnTo>
                    <a:pt x="0" y="0"/>
                  </a:lnTo>
                  <a:lnTo>
                    <a:pt x="0" y="778509"/>
                  </a:lnTo>
                  <a:close/>
                </a:path>
              </a:pathLst>
            </a:custGeom>
            <a:ln w="952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4500" y="3244595"/>
              <a:ext cx="1292352" cy="114146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40661" y="3270960"/>
              <a:ext cx="1190142" cy="103974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4703" y="3331641"/>
              <a:ext cx="1244803" cy="7689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844" y="1463116"/>
            <a:ext cx="8968105" cy="3498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50" spc="-44" baseline="14814" dirty="0"/>
              <a:t>2-</a:t>
            </a:r>
            <a:r>
              <a:rPr sz="2250" baseline="14814" dirty="0"/>
              <a:t>4</a:t>
            </a:r>
            <a:r>
              <a:rPr sz="2250" spc="502" baseline="14814" dirty="0"/>
              <a:t> </a:t>
            </a:r>
            <a:r>
              <a:rPr sz="2200" spc="-155" dirty="0"/>
              <a:t>KT</a:t>
            </a:r>
            <a:r>
              <a:rPr sz="2200" spc="-175" dirty="0"/>
              <a:t> </a:t>
            </a:r>
            <a:r>
              <a:rPr sz="2200" spc="-320" dirty="0"/>
              <a:t>서빙로봇</a:t>
            </a:r>
            <a:r>
              <a:rPr sz="2200" spc="-150" dirty="0"/>
              <a:t> </a:t>
            </a:r>
            <a:r>
              <a:rPr sz="2200" spc="-315" dirty="0"/>
              <a:t>판매</a:t>
            </a:r>
            <a:r>
              <a:rPr sz="2200" spc="-150" dirty="0"/>
              <a:t> </a:t>
            </a:r>
            <a:r>
              <a:rPr sz="2200" spc="-315" dirty="0"/>
              <a:t>유형</a:t>
            </a:r>
            <a:r>
              <a:rPr sz="2200" spc="-150" dirty="0"/>
              <a:t> </a:t>
            </a:r>
            <a:r>
              <a:rPr sz="2200" spc="-340" dirty="0"/>
              <a:t>구분</a:t>
            </a:r>
            <a:endParaRPr sz="2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98713"/>
            <a:ext cx="8816974" cy="37493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2102" y="417397"/>
            <a:ext cx="48361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50" spc="-44" baseline="14814" dirty="0"/>
              <a:t>2-</a:t>
            </a:r>
            <a:r>
              <a:rPr sz="2250" baseline="14814" dirty="0"/>
              <a:t>4</a:t>
            </a:r>
            <a:r>
              <a:rPr sz="2250" spc="540" baseline="14814" dirty="0"/>
              <a:t> </a:t>
            </a:r>
            <a:r>
              <a:rPr sz="2200" spc="-155" dirty="0"/>
              <a:t>KT </a:t>
            </a:r>
            <a:r>
              <a:rPr sz="2200" spc="-320" dirty="0"/>
              <a:t>서빙로봇</a:t>
            </a:r>
            <a:r>
              <a:rPr sz="2200" spc="-130" dirty="0"/>
              <a:t> </a:t>
            </a:r>
            <a:r>
              <a:rPr sz="2200" spc="-145" dirty="0"/>
              <a:t>요금제(24.12월</a:t>
            </a:r>
            <a:r>
              <a:rPr sz="2200" spc="-95" dirty="0"/>
              <a:t> </a:t>
            </a:r>
            <a:r>
              <a:rPr sz="2200" spc="-155" dirty="0"/>
              <a:t>정책기준)</a:t>
            </a:r>
            <a:endParaRPr sz="2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1380</Words>
  <Application>Microsoft Office PowerPoint</Application>
  <PresentationFormat>사용자 지정</PresentationFormat>
  <Paragraphs>312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41" baseType="lpstr">
      <vt:lpstr>G마켓 산스 TTF Bold</vt:lpstr>
      <vt:lpstr>G마켓 산스 TTF Medium</vt:lpstr>
      <vt:lpstr>Pretendard ExtraLight</vt:lpstr>
      <vt:lpstr>맑은 고딕</vt:lpstr>
      <vt:lpstr>이사만루체 Light</vt:lpstr>
      <vt:lpstr>페이퍼로지 5 Medium</vt:lpstr>
      <vt:lpstr>페이퍼로지 7 Bold</vt:lpstr>
      <vt:lpstr>Calibri</vt:lpstr>
      <vt:lpstr>Lucida Sans</vt:lpstr>
      <vt:lpstr>Times New Roman</vt:lpstr>
      <vt:lpstr>Wingdings</vt:lpstr>
      <vt:lpstr>Office Theme</vt:lpstr>
      <vt:lpstr>소상공인 상품 체험하시고 전문 컨설팅 받으세요 !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소상공인지원  통합 제안서</vt:lpstr>
      <vt:lpstr>PowerPoint 프레젠테이션</vt:lpstr>
      <vt:lpstr>PowerPoint 프레젠테이션</vt:lpstr>
      <vt:lpstr>PowerPoint 프레젠테이션</vt:lpstr>
      <vt:lpstr>Ⅰ. WHAT</vt:lpstr>
      <vt:lpstr>PowerPoint 프레젠테이션</vt:lpstr>
      <vt:lpstr>KT 소상공인지원 통합 제안서</vt:lpstr>
      <vt:lpstr>1-1 KT 서빙로봇의 종류는 무엇이 있나요?</vt:lpstr>
      <vt:lpstr>1-2 KT 서빙로봇으로 무엇을 할 수 있나요?</vt:lpstr>
      <vt:lpstr>1-2 KT 서빙로봇으로 무엇을 할 수 있나요?</vt:lpstr>
      <vt:lpstr>Ⅱ. WHY</vt:lpstr>
      <vt:lpstr>2-1 왜 서빙로봇이 필요한가요?</vt:lpstr>
      <vt:lpstr>2-1 왜 서빙로봇이 필요한가요?</vt:lpstr>
      <vt:lpstr>2-1 왜 서빙로봇이 필요한가요?</vt:lpstr>
      <vt:lpstr>2-1 왜 서빙로봇이 필요한가요?</vt:lpstr>
      <vt:lpstr>2-2 KT 서빙로봇이어야만 하는 이유</vt:lpstr>
      <vt:lpstr>2-2 KT 서빙로봇이어야만 하는 이유</vt:lpstr>
      <vt:lpstr>2-2 KT 서빙로봇이어야만 하는 이유</vt:lpstr>
      <vt:lpstr>2-2 KT 서빙로봇이어야만 하는 이유</vt:lpstr>
      <vt:lpstr>2-2 KT 서빙로봇이어야만 하는 이유</vt:lpstr>
      <vt:lpstr>2-3 KT 서빙로봇 Reference</vt:lpstr>
      <vt:lpstr>2-4 KT 서빙로봇 판매 유형 구분</vt:lpstr>
      <vt:lpstr>2-4 KT 서빙로봇 요금제(24.12월 정책기준)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권가민(Robot채널팀)</dc:creator>
  <cp:lastModifiedBy>윤철 김</cp:lastModifiedBy>
  <cp:revision>3</cp:revision>
  <dcterms:created xsi:type="dcterms:W3CDTF">2025-01-21T09:37:53Z</dcterms:created>
  <dcterms:modified xsi:type="dcterms:W3CDTF">2025-01-21T14:51:27Z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2024-12-31T00:00:00Z</vt:filetime>
  </property>
  <property fmtid="{D5CDD505-2E9C-101B-9397-08002B2CF9AE}" pid="3" name="Creator">
    <vt:lpwstr>Microsoft® PowerPoint® Microsoft 365용</vt:lpwstr>
  </property>
  <property fmtid="{D5CDD505-2E9C-101B-9397-08002B2CF9AE}" pid="4" name="LastSaved">
    <vt:filetime>2025-01-21T00:00:00Z</vt:filetime>
  </property>
  <property fmtid="{D5CDD505-2E9C-101B-9397-08002B2CF9AE}" pid="5" name="Producer">
    <vt:lpwstr>Microsoft® PowerPoint® Microsoft 365용</vt:lpwstr>
  </property>
</Properties>
</file>