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9144000" cy="5149850"/>
  <p:notesSz cx="9144000" cy="5149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2807"/>
            <a:ext cx="8967215" cy="38852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6784" y="176783"/>
            <a:ext cx="8790431" cy="47914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802" y="421969"/>
            <a:ext cx="4201160" cy="33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4B4B4E"/>
                </a:solidFill>
                <a:latin typeface="맑은 고딕"/>
                <a:cs typeface="맑은 고딕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1037" y="1185049"/>
            <a:ext cx="7773670" cy="3467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jpg"/><Relationship Id="rId5" Type="http://schemas.openxmlformats.org/officeDocument/2006/relationships/image" Target="../media/image28.png"/><Relationship Id="rId6" Type="http://schemas.openxmlformats.org/officeDocument/2006/relationships/image" Target="../media/image29.jp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jpg"/><Relationship Id="rId14" Type="http://schemas.openxmlformats.org/officeDocument/2006/relationships/image" Target="../media/image37.jpg"/><Relationship Id="rId15" Type="http://schemas.openxmlformats.org/officeDocument/2006/relationships/image" Target="../media/image38.png"/><Relationship Id="rId16" Type="http://schemas.openxmlformats.org/officeDocument/2006/relationships/image" Target="../media/image39.png"/><Relationship Id="rId17" Type="http://schemas.openxmlformats.org/officeDocument/2006/relationships/image" Target="../media/image40.jpg"/><Relationship Id="rId18" Type="http://schemas.openxmlformats.org/officeDocument/2006/relationships/image" Target="../media/image41.jpg"/><Relationship Id="rId19" Type="http://schemas.openxmlformats.org/officeDocument/2006/relationships/image" Target="../media/image42.jpg"/><Relationship Id="rId20" Type="http://schemas.openxmlformats.org/officeDocument/2006/relationships/image" Target="../media/image43.jpg"/><Relationship Id="rId21" Type="http://schemas.openxmlformats.org/officeDocument/2006/relationships/image" Target="../media/image44.png"/><Relationship Id="rId22" Type="http://schemas.openxmlformats.org/officeDocument/2006/relationships/image" Target="../media/image45.png"/><Relationship Id="rId23" Type="http://schemas.openxmlformats.org/officeDocument/2006/relationships/image" Target="../media/image46.png"/><Relationship Id="rId24" Type="http://schemas.openxmlformats.org/officeDocument/2006/relationships/image" Target="../media/image47.png"/><Relationship Id="rId25" Type="http://schemas.openxmlformats.org/officeDocument/2006/relationships/image" Target="../media/image48.png"/><Relationship Id="rId26" Type="http://schemas.openxmlformats.org/officeDocument/2006/relationships/image" Target="../media/image49.png"/><Relationship Id="rId27" Type="http://schemas.openxmlformats.org/officeDocument/2006/relationships/image" Target="../media/image50.png"/><Relationship Id="rId28" Type="http://schemas.openxmlformats.org/officeDocument/2006/relationships/image" Target="../media/image51.png"/><Relationship Id="rId29" Type="http://schemas.openxmlformats.org/officeDocument/2006/relationships/image" Target="../media/image52.png"/><Relationship Id="rId30" Type="http://schemas.openxmlformats.org/officeDocument/2006/relationships/image" Target="../media/image53.png"/><Relationship Id="rId31" Type="http://schemas.openxmlformats.org/officeDocument/2006/relationships/image" Target="../media/image54.png"/><Relationship Id="rId32" Type="http://schemas.openxmlformats.org/officeDocument/2006/relationships/image" Target="../media/image55.png"/><Relationship Id="rId33" Type="http://schemas.openxmlformats.org/officeDocument/2006/relationships/image" Target="../media/image56.png"/><Relationship Id="rId34" Type="http://schemas.openxmlformats.org/officeDocument/2006/relationships/image" Target="../media/image57.png"/><Relationship Id="rId35" Type="http://schemas.openxmlformats.org/officeDocument/2006/relationships/image" Target="../media/image58.png"/><Relationship Id="rId36" Type="http://schemas.openxmlformats.org/officeDocument/2006/relationships/image" Target="../media/image59.png"/><Relationship Id="rId37" Type="http://schemas.openxmlformats.org/officeDocument/2006/relationships/image" Target="../media/image60.png"/><Relationship Id="rId38" Type="http://schemas.openxmlformats.org/officeDocument/2006/relationships/image" Target="../media/image61.png"/><Relationship Id="rId39" Type="http://schemas.openxmlformats.org/officeDocument/2006/relationships/image" Target="../media/image62.png"/><Relationship Id="rId40" Type="http://schemas.openxmlformats.org/officeDocument/2006/relationships/image" Target="../media/image63.png"/><Relationship Id="rId41" Type="http://schemas.openxmlformats.org/officeDocument/2006/relationships/image" Target="../media/image64.png"/><Relationship Id="rId42" Type="http://schemas.openxmlformats.org/officeDocument/2006/relationships/image" Target="../media/image65.png"/><Relationship Id="rId43" Type="http://schemas.openxmlformats.org/officeDocument/2006/relationships/image" Target="../media/image66.png"/><Relationship Id="rId44" Type="http://schemas.openxmlformats.org/officeDocument/2006/relationships/image" Target="../media/image6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9.png"/><Relationship Id="rId13" Type="http://schemas.openxmlformats.org/officeDocument/2006/relationships/image" Target="../media/image80.png"/><Relationship Id="rId14" Type="http://schemas.openxmlformats.org/officeDocument/2006/relationships/image" Target="../media/image81.png"/><Relationship Id="rId15" Type="http://schemas.openxmlformats.org/officeDocument/2006/relationships/image" Target="../media/image82.png"/><Relationship Id="rId16" Type="http://schemas.openxmlformats.org/officeDocument/2006/relationships/image" Target="../media/image83.png"/><Relationship Id="rId17" Type="http://schemas.openxmlformats.org/officeDocument/2006/relationships/image" Target="../media/image84.png"/><Relationship Id="rId18" Type="http://schemas.openxmlformats.org/officeDocument/2006/relationships/image" Target="../media/image85.png"/><Relationship Id="rId19" Type="http://schemas.openxmlformats.org/officeDocument/2006/relationships/image" Target="../media/image86.png"/><Relationship Id="rId20" Type="http://schemas.openxmlformats.org/officeDocument/2006/relationships/image" Target="../media/image87.png"/><Relationship Id="rId21" Type="http://schemas.openxmlformats.org/officeDocument/2006/relationships/image" Target="../media/image88.png"/><Relationship Id="rId22" Type="http://schemas.openxmlformats.org/officeDocument/2006/relationships/image" Target="../media/image89.png"/><Relationship Id="rId23" Type="http://schemas.openxmlformats.org/officeDocument/2006/relationships/image" Target="../media/image90.png"/><Relationship Id="rId24" Type="http://schemas.openxmlformats.org/officeDocument/2006/relationships/image" Target="../media/image91.png"/><Relationship Id="rId25" Type="http://schemas.openxmlformats.org/officeDocument/2006/relationships/image" Target="../media/image92.png"/><Relationship Id="rId26" Type="http://schemas.openxmlformats.org/officeDocument/2006/relationships/image" Target="../media/image93.png"/><Relationship Id="rId27" Type="http://schemas.openxmlformats.org/officeDocument/2006/relationships/image" Target="../media/image94.png"/><Relationship Id="rId28" Type="http://schemas.openxmlformats.org/officeDocument/2006/relationships/image" Target="../media/image95.png"/><Relationship Id="rId29" Type="http://schemas.openxmlformats.org/officeDocument/2006/relationships/image" Target="../media/image96.png"/><Relationship Id="rId30" Type="http://schemas.openxmlformats.org/officeDocument/2006/relationships/image" Target="../media/image97.png"/><Relationship Id="rId31" Type="http://schemas.openxmlformats.org/officeDocument/2006/relationships/image" Target="../media/image98.png"/><Relationship Id="rId32" Type="http://schemas.openxmlformats.org/officeDocument/2006/relationships/image" Target="../media/image99.png"/><Relationship Id="rId33" Type="http://schemas.openxmlformats.org/officeDocument/2006/relationships/image" Target="../media/image100.png"/><Relationship Id="rId34" Type="http://schemas.openxmlformats.org/officeDocument/2006/relationships/image" Target="../media/image101.png"/><Relationship Id="rId35" Type="http://schemas.openxmlformats.org/officeDocument/2006/relationships/image" Target="../media/image102.png"/><Relationship Id="rId36" Type="http://schemas.openxmlformats.org/officeDocument/2006/relationships/image" Target="../media/image103.png"/><Relationship Id="rId37" Type="http://schemas.openxmlformats.org/officeDocument/2006/relationships/image" Target="../media/image104.png"/><Relationship Id="rId38" Type="http://schemas.openxmlformats.org/officeDocument/2006/relationships/image" Target="../media/image105.png"/><Relationship Id="rId39" Type="http://schemas.openxmlformats.org/officeDocument/2006/relationships/image" Target="../media/image106.png"/><Relationship Id="rId40" Type="http://schemas.openxmlformats.org/officeDocument/2006/relationships/image" Target="../media/image107.png"/><Relationship Id="rId41" Type="http://schemas.openxmlformats.org/officeDocument/2006/relationships/image" Target="../media/image108.png"/><Relationship Id="rId42" Type="http://schemas.openxmlformats.org/officeDocument/2006/relationships/image" Target="../media/image109.png"/><Relationship Id="rId43" Type="http://schemas.openxmlformats.org/officeDocument/2006/relationships/image" Target="../media/image110.png"/><Relationship Id="rId44" Type="http://schemas.openxmlformats.org/officeDocument/2006/relationships/image" Target="../media/image111.png"/><Relationship Id="rId45" Type="http://schemas.openxmlformats.org/officeDocument/2006/relationships/image" Target="../media/image112.png"/><Relationship Id="rId46" Type="http://schemas.openxmlformats.org/officeDocument/2006/relationships/image" Target="../media/image113.png"/><Relationship Id="rId47" Type="http://schemas.openxmlformats.org/officeDocument/2006/relationships/image" Target="../media/image114.png"/><Relationship Id="rId48" Type="http://schemas.openxmlformats.org/officeDocument/2006/relationships/image" Target="../media/image115.png"/><Relationship Id="rId49" Type="http://schemas.openxmlformats.org/officeDocument/2006/relationships/image" Target="../media/image116.png"/><Relationship Id="rId50" Type="http://schemas.openxmlformats.org/officeDocument/2006/relationships/image" Target="../media/image117.png"/><Relationship Id="rId51" Type="http://schemas.openxmlformats.org/officeDocument/2006/relationships/image" Target="../media/image118.png"/><Relationship Id="rId52" Type="http://schemas.openxmlformats.org/officeDocument/2006/relationships/image" Target="../media/image119.png"/><Relationship Id="rId53" Type="http://schemas.openxmlformats.org/officeDocument/2006/relationships/image" Target="../media/image120.png"/><Relationship Id="rId54" Type="http://schemas.openxmlformats.org/officeDocument/2006/relationships/image" Target="../media/image121.png"/><Relationship Id="rId55" Type="http://schemas.openxmlformats.org/officeDocument/2006/relationships/image" Target="../media/image122.png"/><Relationship Id="rId56" Type="http://schemas.openxmlformats.org/officeDocument/2006/relationships/image" Target="../media/image123.png"/><Relationship Id="rId57" Type="http://schemas.openxmlformats.org/officeDocument/2006/relationships/image" Target="../media/image124.png"/><Relationship Id="rId58" Type="http://schemas.openxmlformats.org/officeDocument/2006/relationships/image" Target="../media/image125.png"/><Relationship Id="rId59" Type="http://schemas.openxmlformats.org/officeDocument/2006/relationships/image" Target="../media/image126.png"/><Relationship Id="rId60" Type="http://schemas.openxmlformats.org/officeDocument/2006/relationships/image" Target="../media/image127.png"/><Relationship Id="rId61" Type="http://schemas.openxmlformats.org/officeDocument/2006/relationships/image" Target="../media/image128.png"/><Relationship Id="rId62" Type="http://schemas.openxmlformats.org/officeDocument/2006/relationships/image" Target="../media/image129.png"/><Relationship Id="rId63" Type="http://schemas.openxmlformats.org/officeDocument/2006/relationships/image" Target="../media/image130.png"/><Relationship Id="rId64" Type="http://schemas.openxmlformats.org/officeDocument/2006/relationships/image" Target="../media/image131.png"/><Relationship Id="rId65" Type="http://schemas.openxmlformats.org/officeDocument/2006/relationships/image" Target="../media/image132.png"/><Relationship Id="rId66" Type="http://schemas.openxmlformats.org/officeDocument/2006/relationships/image" Target="../media/image133.png"/><Relationship Id="rId67" Type="http://schemas.openxmlformats.org/officeDocument/2006/relationships/image" Target="../media/image134.png"/><Relationship Id="rId68" Type="http://schemas.openxmlformats.org/officeDocument/2006/relationships/image" Target="../media/image135.png"/><Relationship Id="rId69" Type="http://schemas.openxmlformats.org/officeDocument/2006/relationships/image" Target="../media/image136.png"/><Relationship Id="rId70" Type="http://schemas.openxmlformats.org/officeDocument/2006/relationships/image" Target="../media/image137.png"/><Relationship Id="rId71" Type="http://schemas.openxmlformats.org/officeDocument/2006/relationships/image" Target="../media/image138.png"/><Relationship Id="rId72" Type="http://schemas.openxmlformats.org/officeDocument/2006/relationships/image" Target="../media/image13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Relationship Id="rId3" Type="http://schemas.openxmlformats.org/officeDocument/2006/relationships/image" Target="../media/image141.png"/><Relationship Id="rId4" Type="http://schemas.openxmlformats.org/officeDocument/2006/relationships/image" Target="../media/image142.png"/><Relationship Id="rId5" Type="http://schemas.openxmlformats.org/officeDocument/2006/relationships/image" Target="../media/image143.png"/><Relationship Id="rId6" Type="http://schemas.openxmlformats.org/officeDocument/2006/relationships/image" Target="../media/image144.png"/><Relationship Id="rId7" Type="http://schemas.openxmlformats.org/officeDocument/2006/relationships/image" Target="../media/image145.png"/><Relationship Id="rId8" Type="http://schemas.openxmlformats.org/officeDocument/2006/relationships/image" Target="../media/image146.png"/><Relationship Id="rId9" Type="http://schemas.openxmlformats.org/officeDocument/2006/relationships/image" Target="../media/image147.png"/><Relationship Id="rId10" Type="http://schemas.openxmlformats.org/officeDocument/2006/relationships/image" Target="../media/image148.png"/><Relationship Id="rId11" Type="http://schemas.openxmlformats.org/officeDocument/2006/relationships/image" Target="../media/image149.png"/><Relationship Id="rId12" Type="http://schemas.openxmlformats.org/officeDocument/2006/relationships/image" Target="../media/image150.png"/><Relationship Id="rId13" Type="http://schemas.openxmlformats.org/officeDocument/2006/relationships/image" Target="../media/image151.png"/><Relationship Id="rId14" Type="http://schemas.openxmlformats.org/officeDocument/2006/relationships/image" Target="../media/image15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png"/><Relationship Id="rId3" Type="http://schemas.openxmlformats.org/officeDocument/2006/relationships/image" Target="../media/image154.png"/><Relationship Id="rId4" Type="http://schemas.openxmlformats.org/officeDocument/2006/relationships/image" Target="../media/image155.jpg"/><Relationship Id="rId5" Type="http://schemas.openxmlformats.org/officeDocument/2006/relationships/image" Target="../media/image156.png"/><Relationship Id="rId6" Type="http://schemas.openxmlformats.org/officeDocument/2006/relationships/image" Target="../media/image157.png"/><Relationship Id="rId7" Type="http://schemas.openxmlformats.org/officeDocument/2006/relationships/image" Target="../media/image158.jpg"/><Relationship Id="rId8" Type="http://schemas.openxmlformats.org/officeDocument/2006/relationships/image" Target="../media/image159.jpg"/><Relationship Id="rId9" Type="http://schemas.openxmlformats.org/officeDocument/2006/relationships/image" Target="../media/image160.png"/><Relationship Id="rId10" Type="http://schemas.openxmlformats.org/officeDocument/2006/relationships/image" Target="../media/image161.jpg"/><Relationship Id="rId11" Type="http://schemas.openxmlformats.org/officeDocument/2006/relationships/image" Target="../media/image162.png"/><Relationship Id="rId12" Type="http://schemas.openxmlformats.org/officeDocument/2006/relationships/image" Target="../media/image16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4.png"/><Relationship Id="rId3" Type="http://schemas.openxmlformats.org/officeDocument/2006/relationships/image" Target="../media/image165.jpg"/><Relationship Id="rId4" Type="http://schemas.openxmlformats.org/officeDocument/2006/relationships/image" Target="../media/image166.png"/><Relationship Id="rId5" Type="http://schemas.openxmlformats.org/officeDocument/2006/relationships/image" Target="../media/image167.jpg"/><Relationship Id="rId6" Type="http://schemas.openxmlformats.org/officeDocument/2006/relationships/image" Target="../media/image168.png"/><Relationship Id="rId7" Type="http://schemas.openxmlformats.org/officeDocument/2006/relationships/image" Target="../media/image169.jpg"/><Relationship Id="rId8" Type="http://schemas.openxmlformats.org/officeDocument/2006/relationships/image" Target="../media/image170.png"/><Relationship Id="rId9" Type="http://schemas.openxmlformats.org/officeDocument/2006/relationships/image" Target="../media/image171.png"/><Relationship Id="rId10" Type="http://schemas.openxmlformats.org/officeDocument/2006/relationships/image" Target="../media/image172.jpg"/><Relationship Id="rId11" Type="http://schemas.openxmlformats.org/officeDocument/2006/relationships/image" Target="../media/image173.png"/><Relationship Id="rId12" Type="http://schemas.openxmlformats.org/officeDocument/2006/relationships/image" Target="../media/image174.png"/><Relationship Id="rId13" Type="http://schemas.openxmlformats.org/officeDocument/2006/relationships/image" Target="../media/image175.png"/><Relationship Id="rId14" Type="http://schemas.openxmlformats.org/officeDocument/2006/relationships/image" Target="../media/image176.jpg"/><Relationship Id="rId15" Type="http://schemas.openxmlformats.org/officeDocument/2006/relationships/image" Target="../media/image17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png"/><Relationship Id="rId3" Type="http://schemas.openxmlformats.org/officeDocument/2006/relationships/image" Target="../media/image179.png"/><Relationship Id="rId4" Type="http://schemas.openxmlformats.org/officeDocument/2006/relationships/image" Target="../media/image180.png"/><Relationship Id="rId5" Type="http://schemas.openxmlformats.org/officeDocument/2006/relationships/image" Target="../media/image181.png"/><Relationship Id="rId6" Type="http://schemas.openxmlformats.org/officeDocument/2006/relationships/image" Target="../media/image182.png"/><Relationship Id="rId7" Type="http://schemas.openxmlformats.org/officeDocument/2006/relationships/image" Target="../media/image183.png"/><Relationship Id="rId8" Type="http://schemas.openxmlformats.org/officeDocument/2006/relationships/image" Target="../media/image18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Relationship Id="rId5" Type="http://schemas.openxmlformats.org/officeDocument/2006/relationships/image" Target="../media/image188.png"/><Relationship Id="rId6" Type="http://schemas.openxmlformats.org/officeDocument/2006/relationships/image" Target="../media/image189.png"/><Relationship Id="rId7" Type="http://schemas.openxmlformats.org/officeDocument/2006/relationships/image" Target="../media/image190.png"/><Relationship Id="rId8" Type="http://schemas.openxmlformats.org/officeDocument/2006/relationships/image" Target="../media/image191.png"/><Relationship Id="rId9" Type="http://schemas.openxmlformats.org/officeDocument/2006/relationships/image" Target="../media/image192.png"/><Relationship Id="rId10" Type="http://schemas.openxmlformats.org/officeDocument/2006/relationships/image" Target="../media/image193.png"/><Relationship Id="rId11" Type="http://schemas.openxmlformats.org/officeDocument/2006/relationships/image" Target="../media/image194.png"/><Relationship Id="rId12" Type="http://schemas.openxmlformats.org/officeDocument/2006/relationships/image" Target="../media/image195.png"/><Relationship Id="rId13" Type="http://schemas.openxmlformats.org/officeDocument/2006/relationships/image" Target="../media/image196.png"/><Relationship Id="rId14" Type="http://schemas.openxmlformats.org/officeDocument/2006/relationships/image" Target="../media/image197.png"/><Relationship Id="rId15" Type="http://schemas.openxmlformats.org/officeDocument/2006/relationships/image" Target="../media/image198.png"/><Relationship Id="rId16" Type="http://schemas.openxmlformats.org/officeDocument/2006/relationships/image" Target="../media/image199.png"/><Relationship Id="rId17" Type="http://schemas.openxmlformats.org/officeDocument/2006/relationships/image" Target="../media/image200.png"/><Relationship Id="rId18" Type="http://schemas.openxmlformats.org/officeDocument/2006/relationships/image" Target="../media/image20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png"/><Relationship Id="rId3" Type="http://schemas.openxmlformats.org/officeDocument/2006/relationships/image" Target="../media/image203.png"/><Relationship Id="rId4" Type="http://schemas.openxmlformats.org/officeDocument/2006/relationships/image" Target="../media/image204.png"/><Relationship Id="rId5" Type="http://schemas.openxmlformats.org/officeDocument/2006/relationships/image" Target="../media/image205.png"/><Relationship Id="rId6" Type="http://schemas.openxmlformats.org/officeDocument/2006/relationships/image" Target="../media/image206.png"/><Relationship Id="rId7" Type="http://schemas.openxmlformats.org/officeDocument/2006/relationships/image" Target="../media/image207.png"/><Relationship Id="rId8" Type="http://schemas.openxmlformats.org/officeDocument/2006/relationships/image" Target="../media/image208.png"/><Relationship Id="rId9" Type="http://schemas.openxmlformats.org/officeDocument/2006/relationships/image" Target="../media/image209.png"/><Relationship Id="rId10" Type="http://schemas.openxmlformats.org/officeDocument/2006/relationships/image" Target="../media/image210.png"/><Relationship Id="rId11" Type="http://schemas.openxmlformats.org/officeDocument/2006/relationships/image" Target="../media/image211.png"/><Relationship Id="rId12" Type="http://schemas.openxmlformats.org/officeDocument/2006/relationships/image" Target="../media/image212.png"/><Relationship Id="rId13" Type="http://schemas.openxmlformats.org/officeDocument/2006/relationships/image" Target="../media/image213.png"/><Relationship Id="rId14" Type="http://schemas.openxmlformats.org/officeDocument/2006/relationships/image" Target="../media/image214.png"/><Relationship Id="rId15" Type="http://schemas.openxmlformats.org/officeDocument/2006/relationships/image" Target="../media/image215.png"/><Relationship Id="rId16" Type="http://schemas.openxmlformats.org/officeDocument/2006/relationships/image" Target="../media/image216.png"/><Relationship Id="rId17" Type="http://schemas.openxmlformats.org/officeDocument/2006/relationships/image" Target="../media/image217.png"/><Relationship Id="rId18" Type="http://schemas.openxmlformats.org/officeDocument/2006/relationships/image" Target="../media/image218.png"/><Relationship Id="rId19" Type="http://schemas.openxmlformats.org/officeDocument/2006/relationships/image" Target="../media/image219.png"/><Relationship Id="rId20" Type="http://schemas.openxmlformats.org/officeDocument/2006/relationships/image" Target="../media/image220.png"/><Relationship Id="rId21" Type="http://schemas.openxmlformats.org/officeDocument/2006/relationships/image" Target="../media/image221.png"/><Relationship Id="rId22" Type="http://schemas.openxmlformats.org/officeDocument/2006/relationships/image" Target="../media/image222.png"/><Relationship Id="rId23" Type="http://schemas.openxmlformats.org/officeDocument/2006/relationships/image" Target="../media/image223.png"/><Relationship Id="rId24" Type="http://schemas.openxmlformats.org/officeDocument/2006/relationships/image" Target="../media/image224.png"/><Relationship Id="rId25" Type="http://schemas.openxmlformats.org/officeDocument/2006/relationships/image" Target="../media/image225.png"/><Relationship Id="rId26" Type="http://schemas.openxmlformats.org/officeDocument/2006/relationships/image" Target="../media/image226.png"/><Relationship Id="rId27" Type="http://schemas.openxmlformats.org/officeDocument/2006/relationships/image" Target="../media/image227.png"/><Relationship Id="rId28" Type="http://schemas.openxmlformats.org/officeDocument/2006/relationships/image" Target="../media/image228.png"/><Relationship Id="rId29" Type="http://schemas.openxmlformats.org/officeDocument/2006/relationships/image" Target="../media/image229.png"/><Relationship Id="rId30" Type="http://schemas.openxmlformats.org/officeDocument/2006/relationships/image" Target="../media/image230.png"/><Relationship Id="rId31" Type="http://schemas.openxmlformats.org/officeDocument/2006/relationships/image" Target="../media/image231.png"/><Relationship Id="rId32" Type="http://schemas.openxmlformats.org/officeDocument/2006/relationships/image" Target="../media/image232.png"/><Relationship Id="rId33" Type="http://schemas.openxmlformats.org/officeDocument/2006/relationships/image" Target="../media/image233.png"/><Relationship Id="rId34" Type="http://schemas.openxmlformats.org/officeDocument/2006/relationships/image" Target="../media/image234.png"/><Relationship Id="rId35" Type="http://schemas.openxmlformats.org/officeDocument/2006/relationships/image" Target="../media/image235.png"/><Relationship Id="rId36" Type="http://schemas.openxmlformats.org/officeDocument/2006/relationships/image" Target="../media/image236.png"/><Relationship Id="rId37" Type="http://schemas.openxmlformats.org/officeDocument/2006/relationships/image" Target="../media/image237.png"/><Relationship Id="rId38" Type="http://schemas.openxmlformats.org/officeDocument/2006/relationships/image" Target="../media/image238.png"/><Relationship Id="rId39" Type="http://schemas.openxmlformats.org/officeDocument/2006/relationships/image" Target="../media/image239.png"/><Relationship Id="rId40" Type="http://schemas.openxmlformats.org/officeDocument/2006/relationships/image" Target="../media/image240.png"/><Relationship Id="rId41" Type="http://schemas.openxmlformats.org/officeDocument/2006/relationships/image" Target="../media/image241.png"/><Relationship Id="rId42" Type="http://schemas.openxmlformats.org/officeDocument/2006/relationships/image" Target="../media/image242.png"/><Relationship Id="rId43" Type="http://schemas.openxmlformats.org/officeDocument/2006/relationships/image" Target="../media/image243.png"/><Relationship Id="rId44" Type="http://schemas.openxmlformats.org/officeDocument/2006/relationships/image" Target="../media/image244.png"/><Relationship Id="rId45" Type="http://schemas.openxmlformats.org/officeDocument/2006/relationships/image" Target="../media/image245.png"/><Relationship Id="rId46" Type="http://schemas.openxmlformats.org/officeDocument/2006/relationships/image" Target="../media/image246.png"/><Relationship Id="rId47" Type="http://schemas.openxmlformats.org/officeDocument/2006/relationships/image" Target="../media/image247.jpg"/><Relationship Id="rId48" Type="http://schemas.openxmlformats.org/officeDocument/2006/relationships/image" Target="../media/image248.png"/><Relationship Id="rId49" Type="http://schemas.openxmlformats.org/officeDocument/2006/relationships/image" Target="../media/image249.jpg"/><Relationship Id="rId50" Type="http://schemas.openxmlformats.org/officeDocument/2006/relationships/image" Target="../media/image250.png"/><Relationship Id="rId51" Type="http://schemas.openxmlformats.org/officeDocument/2006/relationships/image" Target="../media/image251.jpg"/><Relationship Id="rId52" Type="http://schemas.openxmlformats.org/officeDocument/2006/relationships/image" Target="../media/image252.png"/><Relationship Id="rId53" Type="http://schemas.openxmlformats.org/officeDocument/2006/relationships/image" Target="../media/image253.png"/><Relationship Id="rId54" Type="http://schemas.openxmlformats.org/officeDocument/2006/relationships/image" Target="../media/image254.png"/><Relationship Id="rId55" Type="http://schemas.openxmlformats.org/officeDocument/2006/relationships/image" Target="../media/image255.png"/><Relationship Id="rId56" Type="http://schemas.openxmlformats.org/officeDocument/2006/relationships/image" Target="../media/image256.png"/><Relationship Id="rId57" Type="http://schemas.openxmlformats.org/officeDocument/2006/relationships/image" Target="../media/image257.png"/><Relationship Id="rId58" Type="http://schemas.openxmlformats.org/officeDocument/2006/relationships/image" Target="../media/image258.png"/><Relationship Id="rId59" Type="http://schemas.openxmlformats.org/officeDocument/2006/relationships/image" Target="../media/image259.png"/><Relationship Id="rId60" Type="http://schemas.openxmlformats.org/officeDocument/2006/relationships/image" Target="../media/image260.png"/><Relationship Id="rId61" Type="http://schemas.openxmlformats.org/officeDocument/2006/relationships/image" Target="../media/image261.png"/><Relationship Id="rId62" Type="http://schemas.openxmlformats.org/officeDocument/2006/relationships/image" Target="../media/image262.png"/><Relationship Id="rId63" Type="http://schemas.openxmlformats.org/officeDocument/2006/relationships/image" Target="../media/image263.png"/><Relationship Id="rId64" Type="http://schemas.openxmlformats.org/officeDocument/2006/relationships/image" Target="../media/image264.png"/><Relationship Id="rId65" Type="http://schemas.openxmlformats.org/officeDocument/2006/relationships/image" Target="../media/image265.png"/><Relationship Id="rId66" Type="http://schemas.openxmlformats.org/officeDocument/2006/relationships/image" Target="../media/image266.png"/><Relationship Id="rId67" Type="http://schemas.openxmlformats.org/officeDocument/2006/relationships/image" Target="../media/image267.png"/><Relationship Id="rId68" Type="http://schemas.openxmlformats.org/officeDocument/2006/relationships/image" Target="../media/image268.png"/><Relationship Id="rId69" Type="http://schemas.openxmlformats.org/officeDocument/2006/relationships/image" Target="../media/image269.png"/><Relationship Id="rId70" Type="http://schemas.openxmlformats.org/officeDocument/2006/relationships/image" Target="../media/image270.png"/><Relationship Id="rId71" Type="http://schemas.openxmlformats.org/officeDocument/2006/relationships/image" Target="../media/image271.png"/><Relationship Id="rId72" Type="http://schemas.openxmlformats.org/officeDocument/2006/relationships/image" Target="../media/image272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3.png"/><Relationship Id="rId3" Type="http://schemas.openxmlformats.org/officeDocument/2006/relationships/image" Target="../media/image274.png"/><Relationship Id="rId4" Type="http://schemas.openxmlformats.org/officeDocument/2006/relationships/image" Target="../media/image275.png"/><Relationship Id="rId5" Type="http://schemas.openxmlformats.org/officeDocument/2006/relationships/image" Target="../media/image276.png"/><Relationship Id="rId6" Type="http://schemas.openxmlformats.org/officeDocument/2006/relationships/image" Target="../media/image277.jpg"/><Relationship Id="rId7" Type="http://schemas.openxmlformats.org/officeDocument/2006/relationships/image" Target="../media/image278.png"/><Relationship Id="rId8" Type="http://schemas.openxmlformats.org/officeDocument/2006/relationships/image" Target="../media/image27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0.png"/><Relationship Id="rId3" Type="http://schemas.openxmlformats.org/officeDocument/2006/relationships/image" Target="../media/image281.jpg"/><Relationship Id="rId4" Type="http://schemas.openxmlformats.org/officeDocument/2006/relationships/image" Target="../media/image282.jpg"/><Relationship Id="rId5" Type="http://schemas.openxmlformats.org/officeDocument/2006/relationships/image" Target="../media/image283.jpg"/><Relationship Id="rId6" Type="http://schemas.openxmlformats.org/officeDocument/2006/relationships/image" Target="../media/image284.jpg"/><Relationship Id="rId7" Type="http://schemas.openxmlformats.org/officeDocument/2006/relationships/image" Target="../media/image285.png"/><Relationship Id="rId8" Type="http://schemas.openxmlformats.org/officeDocument/2006/relationships/image" Target="../media/image286.jpg"/><Relationship Id="rId9" Type="http://schemas.openxmlformats.org/officeDocument/2006/relationships/image" Target="../media/image287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0.png"/><Relationship Id="rId3" Type="http://schemas.openxmlformats.org/officeDocument/2006/relationships/image" Target="../media/image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50"/>
            <a:ext cx="9145270" cy="5144135"/>
            <a:chOff x="0" y="-50"/>
            <a:chExt cx="9145270" cy="51441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2617" y="106121"/>
              <a:ext cx="2915285" cy="486384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002528" cy="51435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72" y="0"/>
              <a:ext cx="288378" cy="51435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67273" y="-51"/>
              <a:ext cx="3277235" cy="5144135"/>
            </a:xfrm>
            <a:custGeom>
              <a:avLst/>
              <a:gdLst/>
              <a:ahLst/>
              <a:cxnLst/>
              <a:rect l="l" t="t" r="r" b="b"/>
              <a:pathLst>
                <a:path w="3277234" h="5144135">
                  <a:moveTo>
                    <a:pt x="3275838" y="0"/>
                  </a:moveTo>
                  <a:lnTo>
                    <a:pt x="0" y="0"/>
                  </a:lnTo>
                  <a:lnTo>
                    <a:pt x="0" y="175437"/>
                  </a:lnTo>
                  <a:lnTo>
                    <a:pt x="3275838" y="175437"/>
                  </a:lnTo>
                  <a:lnTo>
                    <a:pt x="3275838" y="0"/>
                  </a:lnTo>
                  <a:close/>
                </a:path>
                <a:path w="3277234" h="5144135">
                  <a:moveTo>
                    <a:pt x="3276727" y="4968113"/>
                  </a:moveTo>
                  <a:lnTo>
                    <a:pt x="889" y="4968113"/>
                  </a:lnTo>
                  <a:lnTo>
                    <a:pt x="889" y="5143551"/>
                  </a:lnTo>
                  <a:lnTo>
                    <a:pt x="3276727" y="5143551"/>
                  </a:lnTo>
                  <a:lnTo>
                    <a:pt x="3276727" y="496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47" y="4622291"/>
              <a:ext cx="1206245" cy="12420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3280" y="2045284"/>
            <a:ext cx="349186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80"/>
              <a:t>KT</a:t>
            </a:r>
            <a:r>
              <a:rPr dirty="0" sz="2800" spc="-185"/>
              <a:t> </a:t>
            </a:r>
            <a:r>
              <a:rPr dirty="0" sz="2800" spc="-395"/>
              <a:t>서빙로봇</a:t>
            </a:r>
            <a:r>
              <a:rPr dirty="0" sz="2800" spc="-180"/>
              <a:t> </a:t>
            </a:r>
            <a:r>
              <a:rPr dirty="0" sz="2800" spc="-395"/>
              <a:t>통합</a:t>
            </a:r>
            <a:r>
              <a:rPr dirty="0" sz="2800" spc="-175"/>
              <a:t> </a:t>
            </a:r>
            <a:r>
              <a:rPr dirty="0" sz="2800" spc="-420"/>
              <a:t>제안서</a:t>
            </a:r>
            <a:endParaRPr sz="2800"/>
          </a:p>
        </p:txBody>
      </p:sp>
      <p:grpSp>
        <p:nvGrpSpPr>
          <p:cNvPr id="9" name="object 9" descr=""/>
          <p:cNvGrpSpPr/>
          <p:nvPr/>
        </p:nvGrpSpPr>
        <p:grpSpPr>
          <a:xfrm>
            <a:off x="460248" y="1772411"/>
            <a:ext cx="5412105" cy="3016885"/>
            <a:chOff x="460248" y="1772411"/>
            <a:chExt cx="5412105" cy="3016885"/>
          </a:xfrm>
        </p:grpSpPr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248" y="1772411"/>
              <a:ext cx="685038" cy="12420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9795" y="4469929"/>
              <a:ext cx="392023" cy="3188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450590" y="-28"/>
            <a:ext cx="5626735" cy="5148580"/>
            <a:chOff x="3450590" y="-28"/>
            <a:chExt cx="5626735" cy="51485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0590" y="-2"/>
              <a:ext cx="3770502" cy="514807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2478" y="-28"/>
              <a:ext cx="3474847" cy="5129911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6115" y="643254"/>
            <a:ext cx="1170305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75">
                <a:solidFill>
                  <a:srgbClr val="404040"/>
                </a:solidFill>
              </a:rPr>
              <a:t>Ⅰ.</a:t>
            </a:r>
            <a:r>
              <a:rPr dirty="0" spc="-145">
                <a:solidFill>
                  <a:srgbClr val="404040"/>
                </a:solidFill>
              </a:rPr>
              <a:t> </a:t>
            </a:r>
            <a:r>
              <a:rPr dirty="0" spc="-195">
                <a:solidFill>
                  <a:srgbClr val="404040"/>
                </a:solidFill>
              </a:rPr>
              <a:t>WHAT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870915" y="1302511"/>
            <a:ext cx="253936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27329" algn="l"/>
              </a:tabLst>
            </a:pPr>
            <a:r>
              <a:rPr dirty="0" sz="1200" spc="-15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200" spc="7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</a:t>
            </a:r>
            <a:r>
              <a:rPr dirty="0" sz="1200" spc="-3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종류는</a:t>
            </a:r>
            <a:r>
              <a:rPr dirty="0" sz="1200" spc="2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무엇이</a:t>
            </a:r>
            <a:r>
              <a:rPr dirty="0" sz="1200" spc="1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2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있나요?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dirty="0" sz="1200" spc="-16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200" spc="6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서빙로봇으로 무엇을</a:t>
            </a:r>
            <a:r>
              <a:rPr dirty="0" sz="1200" spc="4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할</a:t>
            </a:r>
            <a:r>
              <a:rPr dirty="0" sz="1200" spc="4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수</a:t>
            </a:r>
            <a:r>
              <a:rPr dirty="0" sz="1200" spc="5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2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있나요?</a:t>
            </a:r>
            <a:endParaRPr sz="12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784" y="176783"/>
            <a:ext cx="8790431" cy="47914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802" y="421969"/>
            <a:ext cx="4129404" cy="3314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1-</a:t>
            </a:r>
            <a:r>
              <a:rPr dirty="0" baseline="11904" sz="2100" spc="-37"/>
              <a:t>1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40"/>
              <a:t> </a:t>
            </a:r>
            <a:r>
              <a:rPr dirty="0" sz="2000" spc="-290"/>
              <a:t>서빙로봇의</a:t>
            </a:r>
            <a:r>
              <a:rPr dirty="0" sz="2000" spc="-150"/>
              <a:t> </a:t>
            </a:r>
            <a:r>
              <a:rPr dirty="0" sz="2000" spc="-290"/>
              <a:t>종류는</a:t>
            </a:r>
            <a:r>
              <a:rPr dirty="0" sz="2000" spc="-145"/>
              <a:t> </a:t>
            </a:r>
            <a:r>
              <a:rPr dirty="0" sz="2000" spc="-290"/>
              <a:t>무엇이</a:t>
            </a:r>
            <a:r>
              <a:rPr dirty="0" sz="2000" spc="-150"/>
              <a:t> </a:t>
            </a:r>
            <a:r>
              <a:rPr dirty="0" sz="2000" spc="-90"/>
              <a:t>있나요?</a:t>
            </a:r>
            <a:endParaRPr sz="2000"/>
          </a:p>
        </p:txBody>
      </p:sp>
      <p:sp>
        <p:nvSpPr>
          <p:cNvPr id="4" name="object 4" descr=""/>
          <p:cNvSpPr txBox="1"/>
          <p:nvPr/>
        </p:nvSpPr>
        <p:spPr>
          <a:xfrm>
            <a:off x="707237" y="846785"/>
            <a:ext cx="410908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사장님의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어떤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환경에도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딱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맞는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서빙로봇을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7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KT에서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고를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dirty="0" sz="1100" spc="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408049" y="1085099"/>
            <a:ext cx="6324600" cy="3803650"/>
            <a:chOff x="1408049" y="1085099"/>
            <a:chExt cx="6324600" cy="380365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8049" y="1109675"/>
              <a:ext cx="6219062" cy="377850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132065" y="1092084"/>
              <a:ext cx="600710" cy="328295"/>
            </a:xfrm>
            <a:custGeom>
              <a:avLst/>
              <a:gdLst/>
              <a:ahLst/>
              <a:cxnLst/>
              <a:rect l="l" t="t" r="r" b="b"/>
              <a:pathLst>
                <a:path w="600709" h="328294">
                  <a:moveTo>
                    <a:pt x="337320" y="0"/>
                  </a:moveTo>
                  <a:lnTo>
                    <a:pt x="276351" y="5957"/>
                  </a:lnTo>
                  <a:lnTo>
                    <a:pt x="216315" y="18299"/>
                  </a:lnTo>
                  <a:lnTo>
                    <a:pt x="161341" y="36014"/>
                  </a:lnTo>
                  <a:lnTo>
                    <a:pt x="112541" y="58287"/>
                  </a:lnTo>
                  <a:lnTo>
                    <a:pt x="71024" y="84300"/>
                  </a:lnTo>
                  <a:lnTo>
                    <a:pt x="37902" y="113236"/>
                  </a:lnTo>
                  <a:lnTo>
                    <a:pt x="14283" y="144278"/>
                  </a:lnTo>
                  <a:lnTo>
                    <a:pt x="0" y="209411"/>
                  </a:lnTo>
                  <a:lnTo>
                    <a:pt x="10920" y="240375"/>
                  </a:lnTo>
                  <a:lnTo>
                    <a:pt x="64653" y="290129"/>
                  </a:lnTo>
                  <a:lnTo>
                    <a:pt x="104854" y="308011"/>
                  </a:lnTo>
                  <a:lnTo>
                    <a:pt x="152205" y="320624"/>
                  </a:lnTo>
                  <a:lnTo>
                    <a:pt x="205400" y="327515"/>
                  </a:lnTo>
                  <a:lnTo>
                    <a:pt x="263135" y="328230"/>
                  </a:lnTo>
                  <a:lnTo>
                    <a:pt x="324103" y="322314"/>
                  </a:lnTo>
                  <a:lnTo>
                    <a:pt x="384140" y="309967"/>
                  </a:lnTo>
                  <a:lnTo>
                    <a:pt x="439114" y="292237"/>
                  </a:lnTo>
                  <a:lnTo>
                    <a:pt x="487914" y="269944"/>
                  </a:lnTo>
                  <a:lnTo>
                    <a:pt x="529431" y="243907"/>
                  </a:lnTo>
                  <a:lnTo>
                    <a:pt x="562553" y="214948"/>
                  </a:lnTo>
                  <a:lnTo>
                    <a:pt x="586172" y="183886"/>
                  </a:lnTo>
                  <a:lnTo>
                    <a:pt x="600455" y="118733"/>
                  </a:lnTo>
                  <a:lnTo>
                    <a:pt x="589535" y="87769"/>
                  </a:lnTo>
                  <a:lnTo>
                    <a:pt x="535802" y="38022"/>
                  </a:lnTo>
                  <a:lnTo>
                    <a:pt x="495601" y="20149"/>
                  </a:lnTo>
                  <a:lnTo>
                    <a:pt x="448250" y="7551"/>
                  </a:lnTo>
                  <a:lnTo>
                    <a:pt x="395055" y="683"/>
                  </a:lnTo>
                  <a:lnTo>
                    <a:pt x="337320" y="0"/>
                  </a:lnTo>
                  <a:close/>
                </a:path>
              </a:pathLst>
            </a:custGeom>
            <a:solidFill>
              <a:srgbClr val="F1707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08520" y="1098791"/>
              <a:ext cx="465569" cy="36196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4691" y="1185798"/>
              <a:ext cx="232409" cy="13157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842634" y="1085099"/>
              <a:ext cx="600710" cy="328295"/>
            </a:xfrm>
            <a:custGeom>
              <a:avLst/>
              <a:gdLst/>
              <a:ahLst/>
              <a:cxnLst/>
              <a:rect l="l" t="t" r="r" b="b"/>
              <a:pathLst>
                <a:path w="600710" h="328294">
                  <a:moveTo>
                    <a:pt x="337357" y="0"/>
                  </a:moveTo>
                  <a:lnTo>
                    <a:pt x="276351" y="5957"/>
                  </a:lnTo>
                  <a:lnTo>
                    <a:pt x="216315" y="18299"/>
                  </a:lnTo>
                  <a:lnTo>
                    <a:pt x="161341" y="36014"/>
                  </a:lnTo>
                  <a:lnTo>
                    <a:pt x="112541" y="58287"/>
                  </a:lnTo>
                  <a:lnTo>
                    <a:pt x="71024" y="84300"/>
                  </a:lnTo>
                  <a:lnTo>
                    <a:pt x="37902" y="113236"/>
                  </a:lnTo>
                  <a:lnTo>
                    <a:pt x="14283" y="144278"/>
                  </a:lnTo>
                  <a:lnTo>
                    <a:pt x="0" y="209411"/>
                  </a:lnTo>
                  <a:lnTo>
                    <a:pt x="10920" y="240375"/>
                  </a:lnTo>
                  <a:lnTo>
                    <a:pt x="64653" y="290129"/>
                  </a:lnTo>
                  <a:lnTo>
                    <a:pt x="104854" y="308011"/>
                  </a:lnTo>
                  <a:lnTo>
                    <a:pt x="152205" y="320624"/>
                  </a:lnTo>
                  <a:lnTo>
                    <a:pt x="205400" y="327515"/>
                  </a:lnTo>
                  <a:lnTo>
                    <a:pt x="263135" y="328230"/>
                  </a:lnTo>
                  <a:lnTo>
                    <a:pt x="324103" y="322314"/>
                  </a:lnTo>
                  <a:lnTo>
                    <a:pt x="384140" y="309967"/>
                  </a:lnTo>
                  <a:lnTo>
                    <a:pt x="439114" y="292237"/>
                  </a:lnTo>
                  <a:lnTo>
                    <a:pt x="487914" y="269944"/>
                  </a:lnTo>
                  <a:lnTo>
                    <a:pt x="529431" y="243907"/>
                  </a:lnTo>
                  <a:lnTo>
                    <a:pt x="562553" y="214948"/>
                  </a:lnTo>
                  <a:lnTo>
                    <a:pt x="586172" y="183886"/>
                  </a:lnTo>
                  <a:lnTo>
                    <a:pt x="600455" y="118733"/>
                  </a:lnTo>
                  <a:lnTo>
                    <a:pt x="589540" y="87769"/>
                  </a:lnTo>
                  <a:lnTo>
                    <a:pt x="535836" y="38022"/>
                  </a:lnTo>
                  <a:lnTo>
                    <a:pt x="495649" y="20149"/>
                  </a:lnTo>
                  <a:lnTo>
                    <a:pt x="448306" y="7551"/>
                  </a:lnTo>
                  <a:lnTo>
                    <a:pt x="395108" y="683"/>
                  </a:lnTo>
                  <a:lnTo>
                    <a:pt x="337357" y="0"/>
                  </a:lnTo>
                  <a:close/>
                </a:path>
              </a:pathLst>
            </a:custGeom>
            <a:solidFill>
              <a:srgbClr val="F1707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19215" y="1091183"/>
              <a:ext cx="465569" cy="36347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25261" y="1178813"/>
              <a:ext cx="232537" cy="1315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1-</a:t>
            </a:r>
            <a:r>
              <a:rPr dirty="0" baseline="11904" sz="2100" spc="-37"/>
              <a:t>2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50"/>
              <a:t> </a:t>
            </a:r>
            <a:r>
              <a:rPr dirty="0" sz="2000" spc="-290"/>
              <a:t>서빙로봇으로</a:t>
            </a:r>
            <a:r>
              <a:rPr dirty="0" sz="2000" spc="-150"/>
              <a:t> </a:t>
            </a:r>
            <a:r>
              <a:rPr dirty="0" sz="2000" spc="-290"/>
              <a:t>무엇을</a:t>
            </a:r>
            <a:r>
              <a:rPr dirty="0" sz="2000" spc="-150"/>
              <a:t> </a:t>
            </a:r>
            <a:r>
              <a:rPr dirty="0" sz="2000" spc="-280"/>
              <a:t>할</a:t>
            </a:r>
            <a:r>
              <a:rPr dirty="0" sz="2000" spc="-155"/>
              <a:t> </a:t>
            </a:r>
            <a:r>
              <a:rPr dirty="0" sz="2000" spc="-280"/>
              <a:t>수</a:t>
            </a:r>
            <a:r>
              <a:rPr dirty="0" sz="2000" spc="-140"/>
              <a:t> </a:t>
            </a:r>
            <a:r>
              <a:rPr dirty="0" sz="2000" spc="-90"/>
              <a:t>있나요?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07237" y="842009"/>
            <a:ext cx="374142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</a:t>
            </a:r>
            <a:r>
              <a:rPr dirty="0" sz="1100" spc="-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서빙/순회/퇴식/안내의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방법으로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이용할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94398" y="1179956"/>
            <a:ext cx="6408420" cy="3560445"/>
            <a:chOff x="294398" y="1179956"/>
            <a:chExt cx="6408420" cy="3560445"/>
          </a:xfrm>
        </p:grpSpPr>
        <p:sp>
          <p:nvSpPr>
            <p:cNvPr id="5" name="object 5" descr=""/>
            <p:cNvSpPr/>
            <p:nvPr/>
          </p:nvSpPr>
          <p:spPr>
            <a:xfrm>
              <a:off x="300748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1946262" y="0"/>
                  </a:moveTo>
                  <a:lnTo>
                    <a:pt x="130403" y="0"/>
                  </a:lnTo>
                  <a:lnTo>
                    <a:pt x="79643" y="10253"/>
                  </a:lnTo>
                  <a:lnTo>
                    <a:pt x="38193" y="38211"/>
                  </a:lnTo>
                  <a:lnTo>
                    <a:pt x="10247" y="79670"/>
                  </a:lnTo>
                  <a:lnTo>
                    <a:pt x="0" y="130428"/>
                  </a:lnTo>
                  <a:lnTo>
                    <a:pt x="0" y="3413226"/>
                  </a:lnTo>
                  <a:lnTo>
                    <a:pt x="10247" y="3463993"/>
                  </a:lnTo>
                  <a:lnTo>
                    <a:pt x="38193" y="3505447"/>
                  </a:lnTo>
                  <a:lnTo>
                    <a:pt x="79643" y="3533395"/>
                  </a:lnTo>
                  <a:lnTo>
                    <a:pt x="130403" y="3543642"/>
                  </a:lnTo>
                  <a:lnTo>
                    <a:pt x="1946262" y="3543642"/>
                  </a:lnTo>
                  <a:lnTo>
                    <a:pt x="1997000" y="3533395"/>
                  </a:lnTo>
                  <a:lnTo>
                    <a:pt x="2038416" y="3505447"/>
                  </a:lnTo>
                  <a:lnTo>
                    <a:pt x="2066330" y="3463993"/>
                  </a:lnTo>
                  <a:lnTo>
                    <a:pt x="2076564" y="3413226"/>
                  </a:lnTo>
                  <a:lnTo>
                    <a:pt x="2076564" y="130428"/>
                  </a:lnTo>
                  <a:lnTo>
                    <a:pt x="2066330" y="79670"/>
                  </a:lnTo>
                  <a:lnTo>
                    <a:pt x="2038416" y="38211"/>
                  </a:lnTo>
                  <a:lnTo>
                    <a:pt x="1997000" y="10253"/>
                  </a:lnTo>
                  <a:lnTo>
                    <a:pt x="1946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00748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0" y="130428"/>
                  </a:moveTo>
                  <a:lnTo>
                    <a:pt x="10247" y="79670"/>
                  </a:lnTo>
                  <a:lnTo>
                    <a:pt x="38193" y="38211"/>
                  </a:lnTo>
                  <a:lnTo>
                    <a:pt x="79643" y="10253"/>
                  </a:lnTo>
                  <a:lnTo>
                    <a:pt x="130403" y="0"/>
                  </a:lnTo>
                  <a:lnTo>
                    <a:pt x="1946262" y="0"/>
                  </a:lnTo>
                  <a:lnTo>
                    <a:pt x="1997000" y="10253"/>
                  </a:lnTo>
                  <a:lnTo>
                    <a:pt x="2038416" y="38211"/>
                  </a:lnTo>
                  <a:lnTo>
                    <a:pt x="2066330" y="79670"/>
                  </a:lnTo>
                  <a:lnTo>
                    <a:pt x="2076564" y="130428"/>
                  </a:lnTo>
                  <a:lnTo>
                    <a:pt x="2076564" y="3413226"/>
                  </a:lnTo>
                  <a:lnTo>
                    <a:pt x="2066330" y="3463993"/>
                  </a:lnTo>
                  <a:lnTo>
                    <a:pt x="2038416" y="3505447"/>
                  </a:lnTo>
                  <a:lnTo>
                    <a:pt x="1997000" y="3533395"/>
                  </a:lnTo>
                  <a:lnTo>
                    <a:pt x="1946262" y="3543642"/>
                  </a:lnTo>
                  <a:lnTo>
                    <a:pt x="130403" y="3543642"/>
                  </a:lnTo>
                  <a:lnTo>
                    <a:pt x="79643" y="3533395"/>
                  </a:lnTo>
                  <a:lnTo>
                    <a:pt x="38193" y="3505447"/>
                  </a:lnTo>
                  <a:lnTo>
                    <a:pt x="10247" y="3463993"/>
                  </a:lnTo>
                  <a:lnTo>
                    <a:pt x="0" y="3413226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463673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1946148" y="0"/>
                  </a:moveTo>
                  <a:lnTo>
                    <a:pt x="130428" y="0"/>
                  </a:lnTo>
                  <a:lnTo>
                    <a:pt x="79617" y="10253"/>
                  </a:lnTo>
                  <a:lnTo>
                    <a:pt x="38163" y="38211"/>
                  </a:lnTo>
                  <a:lnTo>
                    <a:pt x="10235" y="79670"/>
                  </a:lnTo>
                  <a:lnTo>
                    <a:pt x="0" y="130428"/>
                  </a:lnTo>
                  <a:lnTo>
                    <a:pt x="0" y="3413226"/>
                  </a:lnTo>
                  <a:lnTo>
                    <a:pt x="10235" y="3463993"/>
                  </a:lnTo>
                  <a:lnTo>
                    <a:pt x="38163" y="3505447"/>
                  </a:lnTo>
                  <a:lnTo>
                    <a:pt x="79617" y="3533395"/>
                  </a:lnTo>
                  <a:lnTo>
                    <a:pt x="130428" y="3543642"/>
                  </a:lnTo>
                  <a:lnTo>
                    <a:pt x="1946148" y="3543642"/>
                  </a:lnTo>
                  <a:lnTo>
                    <a:pt x="1996906" y="3533395"/>
                  </a:lnTo>
                  <a:lnTo>
                    <a:pt x="2038365" y="3505447"/>
                  </a:lnTo>
                  <a:lnTo>
                    <a:pt x="2066323" y="3463993"/>
                  </a:lnTo>
                  <a:lnTo>
                    <a:pt x="2076577" y="3413226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463673" y="119011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5" h="3543935">
                  <a:moveTo>
                    <a:pt x="0" y="130428"/>
                  </a:moveTo>
                  <a:lnTo>
                    <a:pt x="10235" y="79670"/>
                  </a:lnTo>
                  <a:lnTo>
                    <a:pt x="38163" y="38211"/>
                  </a:lnTo>
                  <a:lnTo>
                    <a:pt x="79617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226"/>
                  </a:lnTo>
                  <a:lnTo>
                    <a:pt x="2066323" y="3463993"/>
                  </a:lnTo>
                  <a:lnTo>
                    <a:pt x="2038365" y="3505447"/>
                  </a:lnTo>
                  <a:lnTo>
                    <a:pt x="1996906" y="3533395"/>
                  </a:lnTo>
                  <a:lnTo>
                    <a:pt x="1946148" y="3543642"/>
                  </a:lnTo>
                  <a:lnTo>
                    <a:pt x="130428" y="3543642"/>
                  </a:lnTo>
                  <a:lnTo>
                    <a:pt x="79617" y="3533395"/>
                  </a:lnTo>
                  <a:lnTo>
                    <a:pt x="38163" y="3505447"/>
                  </a:lnTo>
                  <a:lnTo>
                    <a:pt x="10235" y="3463993"/>
                  </a:lnTo>
                  <a:lnTo>
                    <a:pt x="0" y="3413226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619371" y="118630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1946148" y="0"/>
                  </a:moveTo>
                  <a:lnTo>
                    <a:pt x="130428" y="0"/>
                  </a:lnTo>
                  <a:lnTo>
                    <a:pt x="79670" y="10253"/>
                  </a:lnTo>
                  <a:lnTo>
                    <a:pt x="38211" y="38211"/>
                  </a:lnTo>
                  <a:lnTo>
                    <a:pt x="10253" y="79670"/>
                  </a:lnTo>
                  <a:lnTo>
                    <a:pt x="0" y="130428"/>
                  </a:lnTo>
                  <a:lnTo>
                    <a:pt x="0" y="3413175"/>
                  </a:lnTo>
                  <a:lnTo>
                    <a:pt x="10253" y="3463937"/>
                  </a:lnTo>
                  <a:lnTo>
                    <a:pt x="38211" y="3505392"/>
                  </a:lnTo>
                  <a:lnTo>
                    <a:pt x="79670" y="3533342"/>
                  </a:lnTo>
                  <a:lnTo>
                    <a:pt x="130428" y="3543592"/>
                  </a:lnTo>
                  <a:lnTo>
                    <a:pt x="1946148" y="3543592"/>
                  </a:lnTo>
                  <a:lnTo>
                    <a:pt x="1996906" y="3533342"/>
                  </a:lnTo>
                  <a:lnTo>
                    <a:pt x="2038365" y="3505392"/>
                  </a:lnTo>
                  <a:lnTo>
                    <a:pt x="2066323" y="3463937"/>
                  </a:lnTo>
                  <a:lnTo>
                    <a:pt x="2076577" y="3413175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19371" y="1186306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0" y="130428"/>
                  </a:moveTo>
                  <a:lnTo>
                    <a:pt x="10253" y="79670"/>
                  </a:lnTo>
                  <a:lnTo>
                    <a:pt x="38211" y="38211"/>
                  </a:lnTo>
                  <a:lnTo>
                    <a:pt x="79670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175"/>
                  </a:lnTo>
                  <a:lnTo>
                    <a:pt x="2066323" y="3463937"/>
                  </a:lnTo>
                  <a:lnTo>
                    <a:pt x="2038365" y="3505392"/>
                  </a:lnTo>
                  <a:lnTo>
                    <a:pt x="1996906" y="3533342"/>
                  </a:lnTo>
                  <a:lnTo>
                    <a:pt x="1946148" y="3543592"/>
                  </a:lnTo>
                  <a:lnTo>
                    <a:pt x="130428" y="3543592"/>
                  </a:lnTo>
                  <a:lnTo>
                    <a:pt x="79670" y="3533342"/>
                  </a:lnTo>
                  <a:lnTo>
                    <a:pt x="38211" y="3505392"/>
                  </a:lnTo>
                  <a:lnTo>
                    <a:pt x="10253" y="3463937"/>
                  </a:lnTo>
                  <a:lnTo>
                    <a:pt x="0" y="3413175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261740" y="1340941"/>
            <a:ext cx="467359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순회모드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83360" y="1340941"/>
            <a:ext cx="467359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서빙모드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413628" y="1340307"/>
            <a:ext cx="467359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퇴식모드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34314" y="1167510"/>
            <a:ext cx="8422005" cy="3556635"/>
            <a:chOff x="434314" y="1167510"/>
            <a:chExt cx="8422005" cy="3556635"/>
          </a:xfrm>
        </p:grpSpPr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314" y="1793290"/>
              <a:ext cx="1783461" cy="119438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0231" y="1793290"/>
              <a:ext cx="1783460" cy="119438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65928" y="1773808"/>
              <a:ext cx="1783461" cy="1194308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6773290" y="1173860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1946148" y="0"/>
                  </a:moveTo>
                  <a:lnTo>
                    <a:pt x="130428" y="0"/>
                  </a:lnTo>
                  <a:lnTo>
                    <a:pt x="79670" y="10253"/>
                  </a:lnTo>
                  <a:lnTo>
                    <a:pt x="38211" y="38211"/>
                  </a:lnTo>
                  <a:lnTo>
                    <a:pt x="10253" y="79670"/>
                  </a:lnTo>
                  <a:lnTo>
                    <a:pt x="0" y="130428"/>
                  </a:lnTo>
                  <a:lnTo>
                    <a:pt x="0" y="3413163"/>
                  </a:lnTo>
                  <a:lnTo>
                    <a:pt x="10253" y="3463930"/>
                  </a:lnTo>
                  <a:lnTo>
                    <a:pt x="38211" y="3505384"/>
                  </a:lnTo>
                  <a:lnTo>
                    <a:pt x="79670" y="3533331"/>
                  </a:lnTo>
                  <a:lnTo>
                    <a:pt x="130428" y="3543579"/>
                  </a:lnTo>
                  <a:lnTo>
                    <a:pt x="1946148" y="3543579"/>
                  </a:lnTo>
                  <a:lnTo>
                    <a:pt x="1996906" y="3533331"/>
                  </a:lnTo>
                  <a:lnTo>
                    <a:pt x="2038365" y="3505384"/>
                  </a:lnTo>
                  <a:lnTo>
                    <a:pt x="2066323" y="3463930"/>
                  </a:lnTo>
                  <a:lnTo>
                    <a:pt x="2076577" y="3413163"/>
                  </a:lnTo>
                  <a:lnTo>
                    <a:pt x="2076577" y="130428"/>
                  </a:lnTo>
                  <a:lnTo>
                    <a:pt x="2066323" y="79670"/>
                  </a:lnTo>
                  <a:lnTo>
                    <a:pt x="2038365" y="38211"/>
                  </a:lnTo>
                  <a:lnTo>
                    <a:pt x="1996906" y="10253"/>
                  </a:lnTo>
                  <a:lnTo>
                    <a:pt x="1946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773290" y="1173860"/>
              <a:ext cx="2077085" cy="3543935"/>
            </a:xfrm>
            <a:custGeom>
              <a:avLst/>
              <a:gdLst/>
              <a:ahLst/>
              <a:cxnLst/>
              <a:rect l="l" t="t" r="r" b="b"/>
              <a:pathLst>
                <a:path w="2077084" h="3543935">
                  <a:moveTo>
                    <a:pt x="0" y="130428"/>
                  </a:moveTo>
                  <a:lnTo>
                    <a:pt x="10253" y="79670"/>
                  </a:lnTo>
                  <a:lnTo>
                    <a:pt x="38211" y="38211"/>
                  </a:lnTo>
                  <a:lnTo>
                    <a:pt x="79670" y="10253"/>
                  </a:lnTo>
                  <a:lnTo>
                    <a:pt x="130428" y="0"/>
                  </a:lnTo>
                  <a:lnTo>
                    <a:pt x="1946148" y="0"/>
                  </a:lnTo>
                  <a:lnTo>
                    <a:pt x="1996906" y="10253"/>
                  </a:lnTo>
                  <a:lnTo>
                    <a:pt x="2038365" y="38211"/>
                  </a:lnTo>
                  <a:lnTo>
                    <a:pt x="2066323" y="79670"/>
                  </a:lnTo>
                  <a:lnTo>
                    <a:pt x="2076577" y="130428"/>
                  </a:lnTo>
                  <a:lnTo>
                    <a:pt x="2076577" y="3413163"/>
                  </a:lnTo>
                  <a:lnTo>
                    <a:pt x="2066323" y="3463930"/>
                  </a:lnTo>
                  <a:lnTo>
                    <a:pt x="2038365" y="3505384"/>
                  </a:lnTo>
                  <a:lnTo>
                    <a:pt x="1996906" y="3533331"/>
                  </a:lnTo>
                  <a:lnTo>
                    <a:pt x="1946148" y="3543579"/>
                  </a:lnTo>
                  <a:lnTo>
                    <a:pt x="130428" y="3543579"/>
                  </a:lnTo>
                  <a:lnTo>
                    <a:pt x="79670" y="3533331"/>
                  </a:lnTo>
                  <a:lnTo>
                    <a:pt x="38211" y="3505384"/>
                  </a:lnTo>
                  <a:lnTo>
                    <a:pt x="10253" y="3463930"/>
                  </a:lnTo>
                  <a:lnTo>
                    <a:pt x="0" y="3413163"/>
                  </a:lnTo>
                  <a:lnTo>
                    <a:pt x="0" y="1304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741984" y="3264788"/>
            <a:ext cx="144399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220979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가장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기본적인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기능이에요.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로봇이</a:t>
            </a:r>
            <a:r>
              <a:rPr dirty="0" sz="750" spc="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주방에서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테이블까지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이동해요.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32003" y="3323970"/>
            <a:ext cx="19304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b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06095" y="4280712"/>
            <a:ext cx="24193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750" spc="-6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dirty="0" u="sng" sz="750" spc="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750" spc="-5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24585" y="4164583"/>
            <a:ext cx="1279525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00" marR="183515" indent="635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외식업뿐만</a:t>
            </a:r>
            <a:r>
              <a:rPr dirty="0" sz="750" spc="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아니라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스크린골프장,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도서관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spc="-50" b="0">
                <a:latin typeface="Pretendard ExtraLight"/>
                <a:cs typeface="Pretendard ExtraLight"/>
              </a:rPr>
              <a:t>등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</a:pPr>
            <a:r>
              <a:rPr dirty="0" sz="750" b="0">
                <a:latin typeface="Pretendard ExtraLight"/>
                <a:cs typeface="Pretendard ExtraLight"/>
              </a:rPr>
              <a:t>다양한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곳에서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사용되는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모드에요.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32003" y="3802176"/>
            <a:ext cx="19304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b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79449" y="3717162"/>
            <a:ext cx="116967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73355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조리가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완성된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메뉴를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주방에서 테이블까지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배달해요.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059429" y="3280917"/>
            <a:ext cx="1279525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75260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로봇이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매장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내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테이블을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지정된 순서대로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돌면서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서빙해요.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626867" y="3353256"/>
            <a:ext cx="193040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b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600960" y="4310583"/>
            <a:ext cx="24193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750" spc="-6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dirty="0" u="sng" sz="750" spc="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750" spc="-5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141979" y="4237735"/>
            <a:ext cx="111379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3340" marR="5080" indent="-41275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호텔의</a:t>
            </a:r>
            <a:r>
              <a:rPr dirty="0" sz="750" spc="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경우</a:t>
            </a:r>
            <a:r>
              <a:rPr dirty="0" sz="750" spc="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다과,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브로슈어를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올려두고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로비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순회를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626867" y="3832047"/>
            <a:ext cx="19304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b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059683" y="3733291"/>
            <a:ext cx="1279525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단무지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등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리필이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잦은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반찬,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냅킨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등을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올려두고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로봇을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순회시켜요.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120132" y="3280917"/>
            <a:ext cx="144399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274320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서빙모드의</a:t>
            </a:r>
            <a:r>
              <a:rPr dirty="0" sz="750" spc="5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반대입니다.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로봇이 테이블에서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주방까지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이동해요.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814696" y="3318509"/>
            <a:ext cx="19304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b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788789" y="4275530"/>
            <a:ext cx="24193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750" spc="-6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dirty="0" u="sng" sz="750" spc="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750" spc="-5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184394" y="4180128"/>
            <a:ext cx="1316990" cy="3702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코로나 </a:t>
            </a:r>
            <a:r>
              <a:rPr dirty="0" sz="750" spc="-25" b="0">
                <a:latin typeface="Pretendard ExtraLight"/>
                <a:cs typeface="Pretendard ExtraLight"/>
              </a:rPr>
              <a:t>시대,</a:t>
            </a:r>
            <a:endParaRPr sz="750">
              <a:latin typeface="Pretendard ExtraLight"/>
              <a:cs typeface="Pretendard ExtraLight"/>
            </a:endParaRPr>
          </a:p>
          <a:p>
            <a:pPr algn="ctr" marL="12700" marR="5080">
              <a:lnSpc>
                <a:spcPct val="100000"/>
              </a:lnSpc>
              <a:spcBef>
                <a:spcPts val="5"/>
              </a:spcBef>
            </a:pPr>
            <a:r>
              <a:rPr dirty="0" sz="750" b="0">
                <a:latin typeface="Pretendard ExtraLight"/>
                <a:cs typeface="Pretendard ExtraLight"/>
              </a:rPr>
              <a:t>테이블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소독을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더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꼼꼼히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하는</a:t>
            </a:r>
            <a:r>
              <a:rPr dirty="0" sz="750" spc="3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일에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시간을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할애할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수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있어요!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814696" y="3796994"/>
            <a:ext cx="19304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b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184394" y="3733291"/>
            <a:ext cx="1315085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8275" marR="5080" indent="-156210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고객이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떠난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후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테이블의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빈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그릇을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로봇이 주방까지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가져가요.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6978142" y="979677"/>
            <a:ext cx="177228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b="0">
                <a:latin typeface="이사만루체 Light"/>
                <a:cs typeface="이사만루체 Light"/>
              </a:rPr>
              <a:t>※</a:t>
            </a:r>
            <a:r>
              <a:rPr dirty="0" sz="800" spc="-25" b="0">
                <a:latin typeface="이사만루체 Light"/>
                <a:cs typeface="이사만루체 Light"/>
              </a:rPr>
              <a:t> </a:t>
            </a:r>
            <a:r>
              <a:rPr dirty="0" sz="800" spc="-45" b="0">
                <a:latin typeface="이사만루체 Light"/>
                <a:cs typeface="이사만루체 Light"/>
              </a:rPr>
              <a:t>모델에</a:t>
            </a:r>
            <a:r>
              <a:rPr dirty="0" sz="800" spc="-5" b="0">
                <a:latin typeface="이사만루체 Light"/>
                <a:cs typeface="이사만루체 Light"/>
              </a:rPr>
              <a:t> </a:t>
            </a:r>
            <a:r>
              <a:rPr dirty="0" sz="800" spc="-45" b="0">
                <a:latin typeface="이사만루체 Light"/>
                <a:cs typeface="이사만루체 Light"/>
              </a:rPr>
              <a:t>따라</a:t>
            </a:r>
            <a:r>
              <a:rPr dirty="0" sz="800" spc="-5" b="0">
                <a:latin typeface="이사만루체 Light"/>
                <a:cs typeface="이사만루체 Light"/>
              </a:rPr>
              <a:t> </a:t>
            </a:r>
            <a:r>
              <a:rPr dirty="0" sz="800" spc="-45" b="0">
                <a:latin typeface="이사만루체 Light"/>
                <a:cs typeface="이사만루체 Light"/>
              </a:rPr>
              <a:t>기능</a:t>
            </a:r>
            <a:r>
              <a:rPr dirty="0" sz="800" spc="-5" b="0">
                <a:latin typeface="이사만루체 Light"/>
                <a:cs typeface="이사만루체 Light"/>
              </a:rPr>
              <a:t> </a:t>
            </a:r>
            <a:r>
              <a:rPr dirty="0" sz="800" spc="-30" b="0">
                <a:latin typeface="이사만루체 Light"/>
                <a:cs typeface="이사만루체 Light"/>
              </a:rPr>
              <a:t>제공</a:t>
            </a:r>
            <a:r>
              <a:rPr dirty="0" sz="800" spc="5" b="0">
                <a:latin typeface="이사만루체 Light"/>
                <a:cs typeface="이사만루체 Light"/>
              </a:rPr>
              <a:t> </a:t>
            </a:r>
            <a:r>
              <a:rPr dirty="0" sz="800" spc="-45" b="0">
                <a:latin typeface="이사만루체 Light"/>
                <a:cs typeface="이사만루체 Light"/>
              </a:rPr>
              <a:t>가능여부가</a:t>
            </a:r>
            <a:r>
              <a:rPr dirty="0" sz="800" spc="-20" b="0">
                <a:latin typeface="이사만루체 Light"/>
                <a:cs typeface="이사만루체 Light"/>
              </a:rPr>
              <a:t> </a:t>
            </a:r>
            <a:r>
              <a:rPr dirty="0" sz="800" spc="-25" b="0">
                <a:latin typeface="이사만루체 Light"/>
                <a:cs typeface="이사만루체 Light"/>
              </a:rPr>
              <a:t>상이함</a:t>
            </a:r>
            <a:endParaRPr sz="800">
              <a:latin typeface="이사만루체 Light"/>
              <a:cs typeface="이사만루체 Light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7567676" y="1328419"/>
            <a:ext cx="4667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000" spc="-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안내모드</a:t>
            </a:r>
            <a:endParaRPr sz="1000">
              <a:latin typeface="페이퍼로지 5 Medium"/>
              <a:cs typeface="페이퍼로지 5 Medium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7441183" y="3261105"/>
            <a:ext cx="1087755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손님을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안내하는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기능이에요.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로봇이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테이블까지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안내해요.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6905625" y="3305631"/>
            <a:ext cx="193040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b="0">
                <a:latin typeface="페이퍼로지 5 Medium"/>
                <a:cs typeface="페이퍼로지 5 Medium"/>
              </a:rPr>
              <a:t>기능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6879717" y="4263034"/>
            <a:ext cx="24193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750" spc="-6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Tips</a:t>
            </a:r>
            <a:r>
              <a:rPr dirty="0" u="sng" sz="750" spc="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750" spc="-5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!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7327138" y="4160926"/>
            <a:ext cx="1316990" cy="369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코로나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시대,</a:t>
            </a:r>
            <a:endParaRPr sz="750">
              <a:latin typeface="Pretendard ExtraLight"/>
              <a:cs typeface="Pretendard ExtraLight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750" b="0">
                <a:latin typeface="Pretendard ExtraLight"/>
                <a:cs typeface="Pretendard ExtraLight"/>
              </a:rPr>
              <a:t>테이블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소독을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더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꼼꼼히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하는</a:t>
            </a:r>
            <a:r>
              <a:rPr dirty="0" sz="750" spc="3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일에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시간을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할애할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수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20" b="0">
                <a:latin typeface="Pretendard ExtraLight"/>
                <a:cs typeface="Pretendard ExtraLight"/>
              </a:rPr>
              <a:t>있어요!</a:t>
            </a:r>
            <a:endParaRPr sz="750">
              <a:latin typeface="Pretendard ExtraLight"/>
              <a:cs typeface="Pretendard ExtraLight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6905625" y="3784498"/>
            <a:ext cx="19304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b="0">
                <a:latin typeface="페이퍼로지 5 Medium"/>
                <a:cs typeface="페이퍼로지 5 Medium"/>
              </a:rPr>
              <a:t>용도</a:t>
            </a:r>
            <a:endParaRPr sz="750">
              <a:latin typeface="페이퍼로지 5 Medium"/>
              <a:cs typeface="페이퍼로지 5 Medium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7327138" y="3713479"/>
            <a:ext cx="1315085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고객이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떠난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후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테이블의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빈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그릇을</a:t>
            </a:r>
            <a:r>
              <a:rPr dirty="0" sz="750" spc="50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로봇이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주방까지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가져가요.</a:t>
            </a:r>
            <a:endParaRPr sz="750">
              <a:latin typeface="Pretendard ExtraLight"/>
              <a:cs typeface="Pretendard ExtraLight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7213727" y="1621916"/>
            <a:ext cx="1234440" cy="1459865"/>
            <a:chOff x="7213727" y="1621916"/>
            <a:chExt cx="1234440" cy="1459865"/>
          </a:xfrm>
        </p:grpSpPr>
        <p:sp>
          <p:nvSpPr>
            <p:cNvPr id="47" name="object 47" descr=""/>
            <p:cNvSpPr/>
            <p:nvPr/>
          </p:nvSpPr>
          <p:spPr>
            <a:xfrm>
              <a:off x="7732268" y="1663953"/>
              <a:ext cx="716280" cy="284480"/>
            </a:xfrm>
            <a:custGeom>
              <a:avLst/>
              <a:gdLst/>
              <a:ahLst/>
              <a:cxnLst/>
              <a:rect l="l" t="t" r="r" b="b"/>
              <a:pathLst>
                <a:path w="716279" h="284480">
                  <a:moveTo>
                    <a:pt x="684402" y="0"/>
                  </a:moveTo>
                  <a:lnTo>
                    <a:pt x="31368" y="0"/>
                  </a:lnTo>
                  <a:lnTo>
                    <a:pt x="19176" y="2412"/>
                  </a:lnTo>
                  <a:lnTo>
                    <a:pt x="9271" y="8889"/>
                  </a:lnTo>
                  <a:lnTo>
                    <a:pt x="2539" y="18541"/>
                  </a:lnTo>
                  <a:lnTo>
                    <a:pt x="0" y="30352"/>
                  </a:lnTo>
                  <a:lnTo>
                    <a:pt x="0" y="206501"/>
                  </a:lnTo>
                  <a:lnTo>
                    <a:pt x="2539" y="218312"/>
                  </a:lnTo>
                  <a:lnTo>
                    <a:pt x="9271" y="227964"/>
                  </a:lnTo>
                  <a:lnTo>
                    <a:pt x="19176" y="234441"/>
                  </a:lnTo>
                  <a:lnTo>
                    <a:pt x="31368" y="236854"/>
                  </a:lnTo>
                  <a:lnTo>
                    <a:pt x="321690" y="236854"/>
                  </a:lnTo>
                  <a:lnTo>
                    <a:pt x="350138" y="284098"/>
                  </a:lnTo>
                  <a:lnTo>
                    <a:pt x="378459" y="236854"/>
                  </a:lnTo>
                  <a:lnTo>
                    <a:pt x="684402" y="236854"/>
                  </a:lnTo>
                  <a:lnTo>
                    <a:pt x="696722" y="234441"/>
                  </a:lnTo>
                  <a:lnTo>
                    <a:pt x="706627" y="227964"/>
                  </a:lnTo>
                  <a:lnTo>
                    <a:pt x="713358" y="218312"/>
                  </a:lnTo>
                  <a:lnTo>
                    <a:pt x="715772" y="206501"/>
                  </a:lnTo>
                  <a:lnTo>
                    <a:pt x="715772" y="30352"/>
                  </a:lnTo>
                  <a:lnTo>
                    <a:pt x="713358" y="18541"/>
                  </a:lnTo>
                  <a:lnTo>
                    <a:pt x="706627" y="8889"/>
                  </a:lnTo>
                  <a:lnTo>
                    <a:pt x="696722" y="2412"/>
                  </a:lnTo>
                  <a:lnTo>
                    <a:pt x="684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679182" y="1621916"/>
              <a:ext cx="721360" cy="292100"/>
            </a:xfrm>
            <a:custGeom>
              <a:avLst/>
              <a:gdLst/>
              <a:ahLst/>
              <a:cxnLst/>
              <a:rect l="l" t="t" r="r" b="b"/>
              <a:pathLst>
                <a:path w="721359" h="292100">
                  <a:moveTo>
                    <a:pt x="721360" y="32893"/>
                  </a:moveTo>
                  <a:lnTo>
                    <a:pt x="718693" y="20066"/>
                  </a:lnTo>
                  <a:lnTo>
                    <a:pt x="715772" y="15938"/>
                  </a:lnTo>
                  <a:lnTo>
                    <a:pt x="715772" y="32893"/>
                  </a:lnTo>
                  <a:lnTo>
                    <a:pt x="715772" y="209042"/>
                  </a:lnTo>
                  <a:lnTo>
                    <a:pt x="713486" y="219849"/>
                  </a:lnTo>
                  <a:lnTo>
                    <a:pt x="707390" y="228612"/>
                  </a:lnTo>
                  <a:lnTo>
                    <a:pt x="698373" y="234569"/>
                  </a:lnTo>
                  <a:lnTo>
                    <a:pt x="687197" y="236728"/>
                  </a:lnTo>
                  <a:lnTo>
                    <a:pt x="379603" y="236728"/>
                  </a:lnTo>
                  <a:lnTo>
                    <a:pt x="352806" y="281432"/>
                  </a:lnTo>
                  <a:lnTo>
                    <a:pt x="326136" y="236728"/>
                  </a:lnTo>
                  <a:lnTo>
                    <a:pt x="34163" y="236728"/>
                  </a:lnTo>
                  <a:lnTo>
                    <a:pt x="22987" y="234569"/>
                  </a:lnTo>
                  <a:lnTo>
                    <a:pt x="13970" y="228612"/>
                  </a:lnTo>
                  <a:lnTo>
                    <a:pt x="7747" y="219849"/>
                  </a:lnTo>
                  <a:lnTo>
                    <a:pt x="5588" y="209042"/>
                  </a:lnTo>
                  <a:lnTo>
                    <a:pt x="5588" y="32893"/>
                  </a:lnTo>
                  <a:lnTo>
                    <a:pt x="7747" y="22098"/>
                  </a:lnTo>
                  <a:lnTo>
                    <a:pt x="13970" y="13335"/>
                  </a:lnTo>
                  <a:lnTo>
                    <a:pt x="22987" y="7493"/>
                  </a:lnTo>
                  <a:lnTo>
                    <a:pt x="34163" y="5334"/>
                  </a:lnTo>
                  <a:lnTo>
                    <a:pt x="687197" y="5334"/>
                  </a:lnTo>
                  <a:lnTo>
                    <a:pt x="698373" y="7493"/>
                  </a:lnTo>
                  <a:lnTo>
                    <a:pt x="707390" y="13335"/>
                  </a:lnTo>
                  <a:lnTo>
                    <a:pt x="713486" y="22098"/>
                  </a:lnTo>
                  <a:lnTo>
                    <a:pt x="715772" y="32893"/>
                  </a:lnTo>
                  <a:lnTo>
                    <a:pt x="715772" y="15938"/>
                  </a:lnTo>
                  <a:lnTo>
                    <a:pt x="711327" y="9652"/>
                  </a:lnTo>
                  <a:lnTo>
                    <a:pt x="704723" y="5334"/>
                  </a:lnTo>
                  <a:lnTo>
                    <a:pt x="700532" y="2540"/>
                  </a:lnTo>
                  <a:lnTo>
                    <a:pt x="687197" y="0"/>
                  </a:lnTo>
                  <a:lnTo>
                    <a:pt x="34163" y="0"/>
                  </a:lnTo>
                  <a:lnTo>
                    <a:pt x="20828" y="2540"/>
                  </a:lnTo>
                  <a:lnTo>
                    <a:pt x="10033" y="9652"/>
                  </a:lnTo>
                  <a:lnTo>
                    <a:pt x="2667" y="20066"/>
                  </a:lnTo>
                  <a:lnTo>
                    <a:pt x="0" y="32893"/>
                  </a:lnTo>
                  <a:lnTo>
                    <a:pt x="0" y="209042"/>
                  </a:lnTo>
                  <a:lnTo>
                    <a:pt x="2667" y="221869"/>
                  </a:lnTo>
                  <a:lnTo>
                    <a:pt x="10033" y="232410"/>
                  </a:lnTo>
                  <a:lnTo>
                    <a:pt x="20828" y="239395"/>
                  </a:lnTo>
                  <a:lnTo>
                    <a:pt x="34163" y="242074"/>
                  </a:lnTo>
                  <a:lnTo>
                    <a:pt x="322834" y="242074"/>
                  </a:lnTo>
                  <a:lnTo>
                    <a:pt x="352806" y="292100"/>
                  </a:lnTo>
                  <a:lnTo>
                    <a:pt x="359156" y="281432"/>
                  </a:lnTo>
                  <a:lnTo>
                    <a:pt x="382778" y="242074"/>
                  </a:lnTo>
                  <a:lnTo>
                    <a:pt x="687197" y="242074"/>
                  </a:lnTo>
                  <a:lnTo>
                    <a:pt x="700532" y="239395"/>
                  </a:lnTo>
                  <a:lnTo>
                    <a:pt x="711327" y="232410"/>
                  </a:lnTo>
                  <a:lnTo>
                    <a:pt x="718693" y="221869"/>
                  </a:lnTo>
                  <a:lnTo>
                    <a:pt x="721360" y="209042"/>
                  </a:lnTo>
                  <a:lnTo>
                    <a:pt x="721360" y="32893"/>
                  </a:lnTo>
                  <a:close/>
                </a:path>
              </a:pathLst>
            </a:custGeom>
            <a:solidFill>
              <a:srgbClr val="C324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540244" y="2321305"/>
              <a:ext cx="46990" cy="63500"/>
            </a:xfrm>
            <a:custGeom>
              <a:avLst/>
              <a:gdLst/>
              <a:ahLst/>
              <a:cxnLst/>
              <a:rect l="l" t="t" r="r" b="b"/>
              <a:pathLst>
                <a:path w="46990" h="63500">
                  <a:moveTo>
                    <a:pt x="46736" y="39497"/>
                  </a:moveTo>
                  <a:lnTo>
                    <a:pt x="43942" y="33655"/>
                  </a:lnTo>
                  <a:lnTo>
                    <a:pt x="39497" y="24765"/>
                  </a:lnTo>
                  <a:lnTo>
                    <a:pt x="21844" y="127"/>
                  </a:lnTo>
                  <a:lnTo>
                    <a:pt x="20574" y="0"/>
                  </a:lnTo>
                  <a:lnTo>
                    <a:pt x="16637" y="381"/>
                  </a:lnTo>
                  <a:lnTo>
                    <a:pt x="10033" y="2159"/>
                  </a:lnTo>
                  <a:lnTo>
                    <a:pt x="381" y="5969"/>
                  </a:lnTo>
                  <a:lnTo>
                    <a:pt x="0" y="14605"/>
                  </a:lnTo>
                  <a:lnTo>
                    <a:pt x="1778" y="28575"/>
                  </a:lnTo>
                  <a:lnTo>
                    <a:pt x="4699" y="41656"/>
                  </a:lnTo>
                  <a:lnTo>
                    <a:pt x="7366" y="47752"/>
                  </a:lnTo>
                  <a:lnTo>
                    <a:pt x="9144" y="48387"/>
                  </a:lnTo>
                  <a:lnTo>
                    <a:pt x="10033" y="33655"/>
                  </a:lnTo>
                  <a:lnTo>
                    <a:pt x="12954" y="39243"/>
                  </a:lnTo>
                  <a:lnTo>
                    <a:pt x="20066" y="51054"/>
                  </a:lnTo>
                  <a:lnTo>
                    <a:pt x="28321" y="61595"/>
                  </a:lnTo>
                  <a:lnTo>
                    <a:pt x="34798" y="63119"/>
                  </a:lnTo>
                  <a:lnTo>
                    <a:pt x="44831" y="50292"/>
                  </a:lnTo>
                  <a:lnTo>
                    <a:pt x="46736" y="39497"/>
                  </a:lnTo>
                  <a:close/>
                </a:path>
              </a:pathLst>
            </a:custGeom>
            <a:solidFill>
              <a:srgbClr val="E496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438263" y="1935860"/>
              <a:ext cx="128270" cy="400050"/>
            </a:xfrm>
            <a:custGeom>
              <a:avLst/>
              <a:gdLst/>
              <a:ahLst/>
              <a:cxnLst/>
              <a:rect l="l" t="t" r="r" b="b"/>
              <a:pathLst>
                <a:path w="128270" h="400050">
                  <a:moveTo>
                    <a:pt x="47625" y="0"/>
                  </a:moveTo>
                  <a:lnTo>
                    <a:pt x="24002" y="3683"/>
                  </a:lnTo>
                  <a:lnTo>
                    <a:pt x="8381" y="17906"/>
                  </a:lnTo>
                  <a:lnTo>
                    <a:pt x="1396" y="39878"/>
                  </a:lnTo>
                  <a:lnTo>
                    <a:pt x="0" y="62611"/>
                  </a:lnTo>
                  <a:lnTo>
                    <a:pt x="1396" y="79375"/>
                  </a:lnTo>
                  <a:lnTo>
                    <a:pt x="11302" y="144906"/>
                  </a:lnTo>
                  <a:lnTo>
                    <a:pt x="19176" y="190373"/>
                  </a:lnTo>
                  <a:lnTo>
                    <a:pt x="43179" y="269240"/>
                  </a:lnTo>
                  <a:lnTo>
                    <a:pt x="67309" y="326898"/>
                  </a:lnTo>
                  <a:lnTo>
                    <a:pt x="99186" y="399542"/>
                  </a:lnTo>
                  <a:lnTo>
                    <a:pt x="127761" y="387223"/>
                  </a:lnTo>
                  <a:lnTo>
                    <a:pt x="87629" y="223519"/>
                  </a:lnTo>
                  <a:lnTo>
                    <a:pt x="76961" y="77343"/>
                  </a:lnTo>
                  <a:lnTo>
                    <a:pt x="72643" y="39369"/>
                  </a:lnTo>
                  <a:lnTo>
                    <a:pt x="61721" y="8381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257796" y="1935987"/>
              <a:ext cx="309880" cy="916940"/>
            </a:xfrm>
            <a:custGeom>
              <a:avLst/>
              <a:gdLst/>
              <a:ahLst/>
              <a:cxnLst/>
              <a:rect l="l" t="t" r="r" b="b"/>
              <a:pathLst>
                <a:path w="309879" h="916939">
                  <a:moveTo>
                    <a:pt x="228726" y="0"/>
                  </a:moveTo>
                  <a:lnTo>
                    <a:pt x="204470" y="3556"/>
                  </a:lnTo>
                  <a:lnTo>
                    <a:pt x="188849" y="17779"/>
                  </a:lnTo>
                  <a:lnTo>
                    <a:pt x="181863" y="39750"/>
                  </a:lnTo>
                  <a:lnTo>
                    <a:pt x="180467" y="62483"/>
                  </a:lnTo>
                  <a:lnTo>
                    <a:pt x="181863" y="79247"/>
                  </a:lnTo>
                  <a:lnTo>
                    <a:pt x="191770" y="144779"/>
                  </a:lnTo>
                  <a:lnTo>
                    <a:pt x="199644" y="190245"/>
                  </a:lnTo>
                  <a:lnTo>
                    <a:pt x="208279" y="227837"/>
                  </a:lnTo>
                  <a:lnTo>
                    <a:pt x="130301" y="240410"/>
                  </a:lnTo>
                  <a:lnTo>
                    <a:pt x="135508" y="401700"/>
                  </a:lnTo>
                  <a:lnTo>
                    <a:pt x="132714" y="630682"/>
                  </a:lnTo>
                  <a:lnTo>
                    <a:pt x="0" y="879728"/>
                  </a:lnTo>
                  <a:lnTo>
                    <a:pt x="38988" y="916939"/>
                  </a:lnTo>
                  <a:lnTo>
                    <a:pt x="65785" y="885189"/>
                  </a:lnTo>
                  <a:lnTo>
                    <a:pt x="126237" y="811276"/>
                  </a:lnTo>
                  <a:lnTo>
                    <a:pt x="190626" y="727201"/>
                  </a:lnTo>
                  <a:lnTo>
                    <a:pt x="228980" y="664717"/>
                  </a:lnTo>
                  <a:lnTo>
                    <a:pt x="244348" y="600328"/>
                  </a:lnTo>
                  <a:lnTo>
                    <a:pt x="251459" y="555878"/>
                  </a:lnTo>
                  <a:lnTo>
                    <a:pt x="257682" y="508381"/>
                  </a:lnTo>
                  <a:lnTo>
                    <a:pt x="262508" y="461390"/>
                  </a:lnTo>
                  <a:lnTo>
                    <a:pt x="265683" y="418845"/>
                  </a:lnTo>
                  <a:lnTo>
                    <a:pt x="266573" y="384175"/>
                  </a:lnTo>
                  <a:lnTo>
                    <a:pt x="266064" y="376427"/>
                  </a:lnTo>
                  <a:lnTo>
                    <a:pt x="272923" y="393064"/>
                  </a:lnTo>
                  <a:lnTo>
                    <a:pt x="309625" y="376300"/>
                  </a:lnTo>
                  <a:lnTo>
                    <a:pt x="271272" y="220979"/>
                  </a:lnTo>
                  <a:lnTo>
                    <a:pt x="260984" y="77850"/>
                  </a:lnTo>
                  <a:lnTo>
                    <a:pt x="256667" y="40385"/>
                  </a:lnTo>
                  <a:lnTo>
                    <a:pt x="244094" y="8762"/>
                  </a:lnTo>
                  <a:lnTo>
                    <a:pt x="228726" y="0"/>
                  </a:lnTo>
                  <a:close/>
                </a:path>
              </a:pathLst>
            </a:custGeom>
            <a:solidFill>
              <a:srgbClr val="292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7299325" y="2165222"/>
              <a:ext cx="224154" cy="724535"/>
            </a:xfrm>
            <a:custGeom>
              <a:avLst/>
              <a:gdLst/>
              <a:ahLst/>
              <a:cxnLst/>
              <a:rect l="l" t="t" r="r" b="b"/>
              <a:pathLst>
                <a:path w="224154" h="724535">
                  <a:moveTo>
                    <a:pt x="179704" y="0"/>
                  </a:moveTo>
                  <a:lnTo>
                    <a:pt x="30479" y="3175"/>
                  </a:lnTo>
                  <a:lnTo>
                    <a:pt x="15875" y="35687"/>
                  </a:lnTo>
                  <a:lnTo>
                    <a:pt x="3428" y="90678"/>
                  </a:lnTo>
                  <a:lnTo>
                    <a:pt x="0" y="138684"/>
                  </a:lnTo>
                  <a:lnTo>
                    <a:pt x="18160" y="238379"/>
                  </a:lnTo>
                  <a:lnTo>
                    <a:pt x="59181" y="438023"/>
                  </a:lnTo>
                  <a:lnTo>
                    <a:pt x="100456" y="633857"/>
                  </a:lnTo>
                  <a:lnTo>
                    <a:pt x="119379" y="722249"/>
                  </a:lnTo>
                  <a:lnTo>
                    <a:pt x="178434" y="724281"/>
                  </a:lnTo>
                  <a:lnTo>
                    <a:pt x="132079" y="177926"/>
                  </a:lnTo>
                  <a:lnTo>
                    <a:pt x="223900" y="135128"/>
                  </a:lnTo>
                  <a:lnTo>
                    <a:pt x="217677" y="101346"/>
                  </a:lnTo>
                  <a:lnTo>
                    <a:pt x="207899" y="69342"/>
                  </a:lnTo>
                  <a:lnTo>
                    <a:pt x="194945" y="36449"/>
                  </a:lnTo>
                  <a:lnTo>
                    <a:pt x="179704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7275830" y="1904491"/>
              <a:ext cx="236854" cy="331470"/>
            </a:xfrm>
            <a:custGeom>
              <a:avLst/>
              <a:gdLst/>
              <a:ahLst/>
              <a:cxnLst/>
              <a:rect l="l" t="t" r="r" b="b"/>
              <a:pathLst>
                <a:path w="236854" h="331469">
                  <a:moveTo>
                    <a:pt x="90677" y="0"/>
                  </a:moveTo>
                  <a:lnTo>
                    <a:pt x="48005" y="15367"/>
                  </a:lnTo>
                  <a:lnTo>
                    <a:pt x="12826" y="39116"/>
                  </a:lnTo>
                  <a:lnTo>
                    <a:pt x="0" y="86106"/>
                  </a:lnTo>
                  <a:lnTo>
                    <a:pt x="4445" y="119634"/>
                  </a:lnTo>
                  <a:lnTo>
                    <a:pt x="21081" y="190246"/>
                  </a:lnTo>
                  <a:lnTo>
                    <a:pt x="28575" y="239522"/>
                  </a:lnTo>
                  <a:lnTo>
                    <a:pt x="31496" y="276352"/>
                  </a:lnTo>
                  <a:lnTo>
                    <a:pt x="32639" y="300228"/>
                  </a:lnTo>
                  <a:lnTo>
                    <a:pt x="34925" y="310388"/>
                  </a:lnTo>
                  <a:lnTo>
                    <a:pt x="45466" y="317119"/>
                  </a:lnTo>
                  <a:lnTo>
                    <a:pt x="62992" y="323850"/>
                  </a:lnTo>
                  <a:lnTo>
                    <a:pt x="90043" y="328930"/>
                  </a:lnTo>
                  <a:lnTo>
                    <a:pt x="129031" y="330962"/>
                  </a:lnTo>
                  <a:lnTo>
                    <a:pt x="168910" y="329438"/>
                  </a:lnTo>
                  <a:lnTo>
                    <a:pt x="223900" y="315213"/>
                  </a:lnTo>
                  <a:lnTo>
                    <a:pt x="230250" y="263652"/>
                  </a:lnTo>
                  <a:lnTo>
                    <a:pt x="233045" y="217805"/>
                  </a:lnTo>
                  <a:lnTo>
                    <a:pt x="235330" y="169672"/>
                  </a:lnTo>
                  <a:lnTo>
                    <a:pt x="236600" y="127635"/>
                  </a:lnTo>
                  <a:lnTo>
                    <a:pt x="235585" y="100837"/>
                  </a:lnTo>
                  <a:lnTo>
                    <a:pt x="232410" y="73406"/>
                  </a:lnTo>
                  <a:lnTo>
                    <a:pt x="223012" y="38607"/>
                  </a:lnTo>
                  <a:lnTo>
                    <a:pt x="197230" y="20955"/>
                  </a:lnTo>
                  <a:lnTo>
                    <a:pt x="176149" y="8509"/>
                  </a:lnTo>
                  <a:lnTo>
                    <a:pt x="90677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9762" y="2814509"/>
              <a:ext cx="63872" cy="97346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7418705" y="2887471"/>
              <a:ext cx="104775" cy="34925"/>
            </a:xfrm>
            <a:custGeom>
              <a:avLst/>
              <a:gdLst/>
              <a:ahLst/>
              <a:cxnLst/>
              <a:rect l="l" t="t" r="r" b="b"/>
              <a:pathLst>
                <a:path w="104775" h="34925">
                  <a:moveTo>
                    <a:pt x="0" y="0"/>
                  </a:moveTo>
                  <a:lnTo>
                    <a:pt x="0" y="23241"/>
                  </a:lnTo>
                  <a:lnTo>
                    <a:pt x="57785" y="31114"/>
                  </a:lnTo>
                  <a:lnTo>
                    <a:pt x="87884" y="34670"/>
                  </a:lnTo>
                  <a:lnTo>
                    <a:pt x="100329" y="34543"/>
                  </a:lnTo>
                  <a:lnTo>
                    <a:pt x="104648" y="31750"/>
                  </a:lnTo>
                  <a:lnTo>
                    <a:pt x="99568" y="24764"/>
                  </a:lnTo>
                  <a:lnTo>
                    <a:pt x="83693" y="14858"/>
                  </a:lnTo>
                  <a:lnTo>
                    <a:pt x="59054" y="20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53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5619" y="1736813"/>
              <a:ext cx="133184" cy="215938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7408672" y="1937511"/>
              <a:ext cx="70485" cy="283845"/>
            </a:xfrm>
            <a:custGeom>
              <a:avLst/>
              <a:gdLst/>
              <a:ahLst/>
              <a:cxnLst/>
              <a:rect l="l" t="t" r="r" b="b"/>
              <a:pathLst>
                <a:path w="70484" h="283844">
                  <a:moveTo>
                    <a:pt x="14477" y="0"/>
                  </a:moveTo>
                  <a:lnTo>
                    <a:pt x="0" y="17780"/>
                  </a:lnTo>
                  <a:lnTo>
                    <a:pt x="14477" y="37973"/>
                  </a:lnTo>
                  <a:lnTo>
                    <a:pt x="21844" y="253746"/>
                  </a:lnTo>
                  <a:lnTo>
                    <a:pt x="54609" y="283464"/>
                  </a:lnTo>
                  <a:lnTo>
                    <a:pt x="70357" y="250062"/>
                  </a:lnTo>
                  <a:lnTo>
                    <a:pt x="26543" y="35941"/>
                  </a:lnTo>
                  <a:lnTo>
                    <a:pt x="31750" y="17780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D2929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1014" y="1885377"/>
              <a:ext cx="116733" cy="75629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7414895" y="1947036"/>
              <a:ext cx="59055" cy="250825"/>
            </a:xfrm>
            <a:custGeom>
              <a:avLst/>
              <a:gdLst/>
              <a:ahLst/>
              <a:cxnLst/>
              <a:rect l="l" t="t" r="r" b="b"/>
              <a:pathLst>
                <a:path w="59054" h="250825">
                  <a:moveTo>
                    <a:pt x="19050" y="1524"/>
                  </a:moveTo>
                  <a:lnTo>
                    <a:pt x="17526" y="0"/>
                  </a:lnTo>
                  <a:lnTo>
                    <a:pt x="0" y="16891"/>
                  </a:lnTo>
                  <a:lnTo>
                    <a:pt x="1270" y="18669"/>
                  </a:lnTo>
                  <a:lnTo>
                    <a:pt x="19050" y="1524"/>
                  </a:lnTo>
                  <a:close/>
                </a:path>
                <a:path w="59054" h="250825">
                  <a:moveTo>
                    <a:pt x="20828" y="28956"/>
                  </a:moveTo>
                  <a:lnTo>
                    <a:pt x="20320" y="26416"/>
                  </a:lnTo>
                  <a:lnTo>
                    <a:pt x="8636" y="37719"/>
                  </a:lnTo>
                  <a:lnTo>
                    <a:pt x="8763" y="40513"/>
                  </a:lnTo>
                  <a:lnTo>
                    <a:pt x="20828" y="28956"/>
                  </a:lnTo>
                  <a:close/>
                </a:path>
                <a:path w="59054" h="250825">
                  <a:moveTo>
                    <a:pt x="25527" y="51943"/>
                  </a:moveTo>
                  <a:lnTo>
                    <a:pt x="25019" y="49403"/>
                  </a:lnTo>
                  <a:lnTo>
                    <a:pt x="9525" y="64389"/>
                  </a:lnTo>
                  <a:lnTo>
                    <a:pt x="9652" y="67310"/>
                  </a:lnTo>
                  <a:lnTo>
                    <a:pt x="25527" y="51943"/>
                  </a:lnTo>
                  <a:close/>
                </a:path>
                <a:path w="59054" h="250825">
                  <a:moveTo>
                    <a:pt x="30734" y="77597"/>
                  </a:moveTo>
                  <a:lnTo>
                    <a:pt x="30226" y="75184"/>
                  </a:lnTo>
                  <a:lnTo>
                    <a:pt x="10541" y="94234"/>
                  </a:lnTo>
                  <a:lnTo>
                    <a:pt x="10668" y="97155"/>
                  </a:lnTo>
                  <a:lnTo>
                    <a:pt x="30734" y="77597"/>
                  </a:lnTo>
                  <a:close/>
                </a:path>
                <a:path w="59054" h="250825">
                  <a:moveTo>
                    <a:pt x="35433" y="100711"/>
                  </a:moveTo>
                  <a:lnTo>
                    <a:pt x="35052" y="98171"/>
                  </a:lnTo>
                  <a:lnTo>
                    <a:pt x="11430" y="120904"/>
                  </a:lnTo>
                  <a:lnTo>
                    <a:pt x="11557" y="123825"/>
                  </a:lnTo>
                  <a:lnTo>
                    <a:pt x="35433" y="100711"/>
                  </a:lnTo>
                  <a:close/>
                </a:path>
                <a:path w="59054" h="250825">
                  <a:moveTo>
                    <a:pt x="40259" y="123698"/>
                  </a:moveTo>
                  <a:lnTo>
                    <a:pt x="39751" y="121158"/>
                  </a:lnTo>
                  <a:lnTo>
                    <a:pt x="12319" y="147574"/>
                  </a:lnTo>
                  <a:lnTo>
                    <a:pt x="12446" y="150495"/>
                  </a:lnTo>
                  <a:lnTo>
                    <a:pt x="40259" y="123698"/>
                  </a:lnTo>
                  <a:close/>
                </a:path>
                <a:path w="59054" h="250825">
                  <a:moveTo>
                    <a:pt x="44958" y="146685"/>
                  </a:moveTo>
                  <a:lnTo>
                    <a:pt x="44450" y="144145"/>
                  </a:lnTo>
                  <a:lnTo>
                    <a:pt x="13208" y="174244"/>
                  </a:lnTo>
                  <a:lnTo>
                    <a:pt x="13335" y="177165"/>
                  </a:lnTo>
                  <a:lnTo>
                    <a:pt x="44958" y="146685"/>
                  </a:lnTo>
                  <a:close/>
                </a:path>
                <a:path w="59054" h="250825">
                  <a:moveTo>
                    <a:pt x="49657" y="169672"/>
                  </a:moveTo>
                  <a:lnTo>
                    <a:pt x="49149" y="167132"/>
                  </a:lnTo>
                  <a:lnTo>
                    <a:pt x="14097" y="200914"/>
                  </a:lnTo>
                  <a:lnTo>
                    <a:pt x="14224" y="203835"/>
                  </a:lnTo>
                  <a:lnTo>
                    <a:pt x="49657" y="169672"/>
                  </a:lnTo>
                  <a:close/>
                </a:path>
                <a:path w="59054" h="250825">
                  <a:moveTo>
                    <a:pt x="54356" y="192659"/>
                  </a:moveTo>
                  <a:lnTo>
                    <a:pt x="53848" y="190246"/>
                  </a:lnTo>
                  <a:lnTo>
                    <a:pt x="15113" y="227584"/>
                  </a:lnTo>
                  <a:lnTo>
                    <a:pt x="15113" y="230505"/>
                  </a:lnTo>
                  <a:lnTo>
                    <a:pt x="54356" y="192659"/>
                  </a:lnTo>
                  <a:close/>
                </a:path>
                <a:path w="59054" h="250825">
                  <a:moveTo>
                    <a:pt x="59055" y="215646"/>
                  </a:moveTo>
                  <a:lnTo>
                    <a:pt x="58547" y="213233"/>
                  </a:lnTo>
                  <a:lnTo>
                    <a:pt x="21209" y="249301"/>
                  </a:lnTo>
                  <a:lnTo>
                    <a:pt x="22733" y="250698"/>
                  </a:lnTo>
                  <a:lnTo>
                    <a:pt x="59055" y="215646"/>
                  </a:lnTo>
                  <a:close/>
                </a:path>
              </a:pathLst>
            </a:custGeom>
            <a:solidFill>
              <a:srgbClr val="9FA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7274560" y="1890267"/>
              <a:ext cx="256540" cy="464184"/>
            </a:xfrm>
            <a:custGeom>
              <a:avLst/>
              <a:gdLst/>
              <a:ahLst/>
              <a:cxnLst/>
              <a:rect l="l" t="t" r="r" b="b"/>
              <a:pathLst>
                <a:path w="256540" h="464185">
                  <a:moveTo>
                    <a:pt x="91059" y="0"/>
                  </a:moveTo>
                  <a:lnTo>
                    <a:pt x="66675" y="23748"/>
                  </a:lnTo>
                  <a:lnTo>
                    <a:pt x="66801" y="24764"/>
                  </a:lnTo>
                  <a:lnTo>
                    <a:pt x="37338" y="37464"/>
                  </a:lnTo>
                  <a:lnTo>
                    <a:pt x="16383" y="47878"/>
                  </a:lnTo>
                  <a:lnTo>
                    <a:pt x="6731" y="56133"/>
                  </a:lnTo>
                  <a:lnTo>
                    <a:pt x="1143" y="66674"/>
                  </a:lnTo>
                  <a:lnTo>
                    <a:pt x="0" y="89280"/>
                  </a:lnTo>
                  <a:lnTo>
                    <a:pt x="5588" y="125602"/>
                  </a:lnTo>
                  <a:lnTo>
                    <a:pt x="22351" y="204469"/>
                  </a:lnTo>
                  <a:lnTo>
                    <a:pt x="25019" y="241299"/>
                  </a:lnTo>
                  <a:lnTo>
                    <a:pt x="24257" y="288162"/>
                  </a:lnTo>
                  <a:lnTo>
                    <a:pt x="22225" y="328167"/>
                  </a:lnTo>
                  <a:lnTo>
                    <a:pt x="20955" y="345185"/>
                  </a:lnTo>
                  <a:lnTo>
                    <a:pt x="7366" y="443102"/>
                  </a:lnTo>
                  <a:lnTo>
                    <a:pt x="46228" y="455167"/>
                  </a:lnTo>
                  <a:lnTo>
                    <a:pt x="72390" y="461390"/>
                  </a:lnTo>
                  <a:lnTo>
                    <a:pt x="97663" y="463676"/>
                  </a:lnTo>
                  <a:lnTo>
                    <a:pt x="134112" y="463930"/>
                  </a:lnTo>
                  <a:lnTo>
                    <a:pt x="178943" y="459993"/>
                  </a:lnTo>
                  <a:lnTo>
                    <a:pt x="218059" y="451357"/>
                  </a:lnTo>
                  <a:lnTo>
                    <a:pt x="245745" y="442721"/>
                  </a:lnTo>
                  <a:lnTo>
                    <a:pt x="256159" y="438784"/>
                  </a:lnTo>
                  <a:lnTo>
                    <a:pt x="245999" y="302640"/>
                  </a:lnTo>
                  <a:lnTo>
                    <a:pt x="241046" y="226567"/>
                  </a:lnTo>
                  <a:lnTo>
                    <a:pt x="239522" y="183006"/>
                  </a:lnTo>
                  <a:lnTo>
                    <a:pt x="240030" y="144398"/>
                  </a:lnTo>
                  <a:lnTo>
                    <a:pt x="239268" y="117728"/>
                  </a:lnTo>
                  <a:lnTo>
                    <a:pt x="232791" y="67817"/>
                  </a:lnTo>
                  <a:lnTo>
                    <a:pt x="208407" y="41147"/>
                  </a:lnTo>
                  <a:lnTo>
                    <a:pt x="193167" y="32003"/>
                  </a:lnTo>
                  <a:lnTo>
                    <a:pt x="170942" y="215772"/>
                  </a:lnTo>
                  <a:lnTo>
                    <a:pt x="91059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40092" y="1910841"/>
              <a:ext cx="147700" cy="195834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7269734" y="2321686"/>
              <a:ext cx="45720" cy="65405"/>
            </a:xfrm>
            <a:custGeom>
              <a:avLst/>
              <a:gdLst/>
              <a:ahLst/>
              <a:cxnLst/>
              <a:rect l="l" t="t" r="r" b="b"/>
              <a:pathLst>
                <a:path w="45720" h="65405">
                  <a:moveTo>
                    <a:pt x="45593" y="24511"/>
                  </a:moveTo>
                  <a:lnTo>
                    <a:pt x="44323" y="22733"/>
                  </a:lnTo>
                  <a:lnTo>
                    <a:pt x="42418" y="19939"/>
                  </a:lnTo>
                  <a:lnTo>
                    <a:pt x="33401" y="12192"/>
                  </a:lnTo>
                  <a:lnTo>
                    <a:pt x="23114" y="4445"/>
                  </a:lnTo>
                  <a:lnTo>
                    <a:pt x="15748" y="0"/>
                  </a:lnTo>
                  <a:lnTo>
                    <a:pt x="0" y="4318"/>
                  </a:lnTo>
                  <a:lnTo>
                    <a:pt x="9017" y="55245"/>
                  </a:lnTo>
                  <a:lnTo>
                    <a:pt x="34290" y="65151"/>
                  </a:lnTo>
                  <a:lnTo>
                    <a:pt x="38227" y="60325"/>
                  </a:lnTo>
                  <a:lnTo>
                    <a:pt x="37338" y="47879"/>
                  </a:lnTo>
                  <a:lnTo>
                    <a:pt x="34163" y="33528"/>
                  </a:lnTo>
                  <a:lnTo>
                    <a:pt x="31115" y="22733"/>
                  </a:lnTo>
                  <a:lnTo>
                    <a:pt x="36957" y="24384"/>
                  </a:lnTo>
                  <a:lnTo>
                    <a:pt x="44704" y="26162"/>
                  </a:lnTo>
                  <a:lnTo>
                    <a:pt x="45593" y="24511"/>
                  </a:lnTo>
                  <a:close/>
                </a:path>
              </a:pathLst>
            </a:custGeom>
            <a:solidFill>
              <a:srgbClr val="E496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7217029" y="1935733"/>
              <a:ext cx="127000" cy="398145"/>
            </a:xfrm>
            <a:custGeom>
              <a:avLst/>
              <a:gdLst/>
              <a:ahLst/>
              <a:cxnLst/>
              <a:rect l="l" t="t" r="r" b="b"/>
              <a:pathLst>
                <a:path w="127000" h="398144">
                  <a:moveTo>
                    <a:pt x="107188" y="0"/>
                  </a:moveTo>
                  <a:lnTo>
                    <a:pt x="67182" y="16890"/>
                  </a:lnTo>
                  <a:lnTo>
                    <a:pt x="43561" y="49149"/>
                  </a:lnTo>
                  <a:lnTo>
                    <a:pt x="23875" y="109981"/>
                  </a:lnTo>
                  <a:lnTo>
                    <a:pt x="11429" y="156718"/>
                  </a:lnTo>
                  <a:lnTo>
                    <a:pt x="2286" y="199389"/>
                  </a:lnTo>
                  <a:lnTo>
                    <a:pt x="0" y="226821"/>
                  </a:lnTo>
                  <a:lnTo>
                    <a:pt x="9271" y="265556"/>
                  </a:lnTo>
                  <a:lnTo>
                    <a:pt x="25273" y="322961"/>
                  </a:lnTo>
                  <a:lnTo>
                    <a:pt x="47244" y="397637"/>
                  </a:lnTo>
                  <a:lnTo>
                    <a:pt x="77089" y="389381"/>
                  </a:lnTo>
                  <a:lnTo>
                    <a:pt x="55245" y="220725"/>
                  </a:lnTo>
                  <a:lnTo>
                    <a:pt x="94742" y="122555"/>
                  </a:lnTo>
                  <a:lnTo>
                    <a:pt x="102235" y="105156"/>
                  </a:lnTo>
                  <a:lnTo>
                    <a:pt x="108203" y="92963"/>
                  </a:lnTo>
                  <a:lnTo>
                    <a:pt x="117728" y="72136"/>
                  </a:lnTo>
                  <a:lnTo>
                    <a:pt x="126619" y="43180"/>
                  </a:lnTo>
                  <a:lnTo>
                    <a:pt x="126111" y="15875"/>
                  </a:lnTo>
                  <a:lnTo>
                    <a:pt x="107188" y="0"/>
                  </a:lnTo>
                  <a:close/>
                </a:path>
              </a:pathLst>
            </a:custGeom>
            <a:solidFill>
              <a:srgbClr val="E9E0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213727" y="1933828"/>
              <a:ext cx="132080" cy="394335"/>
            </a:xfrm>
            <a:custGeom>
              <a:avLst/>
              <a:gdLst/>
              <a:ahLst/>
              <a:cxnLst/>
              <a:rect l="l" t="t" r="r" b="b"/>
              <a:pathLst>
                <a:path w="132079" h="394335">
                  <a:moveTo>
                    <a:pt x="111759" y="0"/>
                  </a:moveTo>
                  <a:lnTo>
                    <a:pt x="71120" y="12954"/>
                  </a:lnTo>
                  <a:lnTo>
                    <a:pt x="46863" y="51688"/>
                  </a:lnTo>
                  <a:lnTo>
                    <a:pt x="27431" y="113030"/>
                  </a:lnTo>
                  <a:lnTo>
                    <a:pt x="13462" y="159638"/>
                  </a:lnTo>
                  <a:lnTo>
                    <a:pt x="2794" y="202184"/>
                  </a:lnTo>
                  <a:lnTo>
                    <a:pt x="0" y="229616"/>
                  </a:lnTo>
                  <a:lnTo>
                    <a:pt x="8000" y="267335"/>
                  </a:lnTo>
                  <a:lnTo>
                    <a:pt x="21463" y="322580"/>
                  </a:lnTo>
                  <a:lnTo>
                    <a:pt x="39497" y="394081"/>
                  </a:lnTo>
                  <a:lnTo>
                    <a:pt x="80264" y="382397"/>
                  </a:lnTo>
                  <a:lnTo>
                    <a:pt x="61975" y="223900"/>
                  </a:lnTo>
                  <a:lnTo>
                    <a:pt x="110108" y="111125"/>
                  </a:lnTo>
                  <a:lnTo>
                    <a:pt x="115189" y="98551"/>
                  </a:lnTo>
                  <a:lnTo>
                    <a:pt x="124078" y="75437"/>
                  </a:lnTo>
                  <a:lnTo>
                    <a:pt x="132079" y="44831"/>
                  </a:lnTo>
                  <a:lnTo>
                    <a:pt x="130809" y="16382"/>
                  </a:lnTo>
                  <a:lnTo>
                    <a:pt x="111759" y="0"/>
                  </a:lnTo>
                  <a:close/>
                </a:path>
              </a:pathLst>
            </a:custGeom>
            <a:solidFill>
              <a:srgbClr val="3C38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438644" y="212216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589" y="75184"/>
                  </a:moveTo>
                  <a:lnTo>
                    <a:pt x="10541" y="72263"/>
                  </a:lnTo>
                  <a:lnTo>
                    <a:pt x="3048" y="72263"/>
                  </a:lnTo>
                  <a:lnTo>
                    <a:pt x="0" y="75184"/>
                  </a:lnTo>
                  <a:lnTo>
                    <a:pt x="0" y="82423"/>
                  </a:lnTo>
                  <a:lnTo>
                    <a:pt x="3048" y="85344"/>
                  </a:lnTo>
                  <a:lnTo>
                    <a:pt x="10541" y="85344"/>
                  </a:lnTo>
                  <a:lnTo>
                    <a:pt x="13589" y="82423"/>
                  </a:lnTo>
                  <a:lnTo>
                    <a:pt x="13589" y="75184"/>
                  </a:lnTo>
                  <a:close/>
                </a:path>
                <a:path w="13970" h="85725">
                  <a:moveTo>
                    <a:pt x="13589" y="3048"/>
                  </a:moveTo>
                  <a:lnTo>
                    <a:pt x="10541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10287"/>
                  </a:lnTo>
                  <a:lnTo>
                    <a:pt x="3048" y="13208"/>
                  </a:lnTo>
                  <a:lnTo>
                    <a:pt x="10541" y="13208"/>
                  </a:lnTo>
                  <a:lnTo>
                    <a:pt x="13589" y="10287"/>
                  </a:lnTo>
                  <a:lnTo>
                    <a:pt x="13589" y="3048"/>
                  </a:lnTo>
                  <a:close/>
                </a:path>
              </a:pathLst>
            </a:custGeom>
            <a:solidFill>
              <a:srgbClr val="29233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76287" y="1743330"/>
              <a:ext cx="102836" cy="49274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80757" y="1885365"/>
              <a:ext cx="828713" cy="1196162"/>
            </a:xfrm>
            <a:prstGeom prst="rect">
              <a:avLst/>
            </a:prstGeom>
          </p:spPr>
        </p:pic>
      </p:grpSp>
      <p:sp>
        <p:nvSpPr>
          <p:cNvPr id="68" name="object 68" descr=""/>
          <p:cNvSpPr txBox="1"/>
          <p:nvPr/>
        </p:nvSpPr>
        <p:spPr>
          <a:xfrm>
            <a:off x="7765795" y="1637607"/>
            <a:ext cx="481330" cy="2165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3655" marR="5080" indent="-21590">
              <a:lnSpc>
                <a:spcPct val="103299"/>
              </a:lnSpc>
              <a:spcBef>
                <a:spcPts val="105"/>
              </a:spcBef>
            </a:pPr>
            <a:r>
              <a:rPr dirty="0" sz="600" i="1">
                <a:latin typeface="Lucida Sans"/>
                <a:cs typeface="Lucida Sans"/>
              </a:rPr>
              <a:t>5</a:t>
            </a:r>
            <a:r>
              <a:rPr dirty="0" sz="600" i="1">
                <a:latin typeface="맑은 고딕"/>
                <a:cs typeface="맑은 고딕"/>
              </a:rPr>
              <a:t>번</a:t>
            </a:r>
            <a:r>
              <a:rPr dirty="0" sz="600" spc="-10" i="1">
                <a:latin typeface="맑은 고딕"/>
                <a:cs typeface="맑은 고딕"/>
              </a:rPr>
              <a:t> </a:t>
            </a:r>
            <a:r>
              <a:rPr dirty="0" sz="600" spc="-20" i="1">
                <a:latin typeface="맑은 고딕"/>
                <a:cs typeface="맑은 고딕"/>
              </a:rPr>
              <a:t>테이블로</a:t>
            </a:r>
            <a:r>
              <a:rPr dirty="0" sz="600" spc="-10" i="1">
                <a:latin typeface="맑은 고딕"/>
                <a:cs typeface="맑은 고딕"/>
              </a:rPr>
              <a:t> 안내합니다</a:t>
            </a:r>
            <a:r>
              <a:rPr dirty="0" sz="600" spc="-10" i="1">
                <a:latin typeface="Lucida Sans"/>
                <a:cs typeface="Lucida Sans"/>
              </a:rPr>
              <a:t>!</a:t>
            </a:r>
            <a:endParaRPr sz="6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1-</a:t>
            </a:r>
            <a:r>
              <a:rPr dirty="0" baseline="11904" sz="2100" spc="-37"/>
              <a:t>2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50"/>
              <a:t> </a:t>
            </a:r>
            <a:r>
              <a:rPr dirty="0" sz="2000" spc="-290"/>
              <a:t>서빙로봇으로</a:t>
            </a:r>
            <a:r>
              <a:rPr dirty="0" sz="2000" spc="-150"/>
              <a:t> </a:t>
            </a:r>
            <a:r>
              <a:rPr dirty="0" sz="2000" spc="-290"/>
              <a:t>무엇을</a:t>
            </a:r>
            <a:r>
              <a:rPr dirty="0" sz="2000" spc="-150"/>
              <a:t> </a:t>
            </a:r>
            <a:r>
              <a:rPr dirty="0" sz="2000" spc="-280"/>
              <a:t>할</a:t>
            </a:r>
            <a:r>
              <a:rPr dirty="0" sz="2000" spc="-155"/>
              <a:t> </a:t>
            </a:r>
            <a:r>
              <a:rPr dirty="0" sz="2000" spc="-280"/>
              <a:t>수</a:t>
            </a:r>
            <a:r>
              <a:rPr dirty="0" sz="2000" spc="-140"/>
              <a:t> </a:t>
            </a:r>
            <a:r>
              <a:rPr dirty="0" sz="2000" spc="-90"/>
              <a:t>있나요?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07237" y="757275"/>
            <a:ext cx="5928360" cy="53149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1100" spc="-1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</a:t>
            </a:r>
            <a:r>
              <a:rPr dirty="0" sz="1100" spc="-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다양한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dirty="0" sz="1100" spc="4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솔루션과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연동하여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사용할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dirty="0" sz="1100" spc="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100" spc="-1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하이오더(주문</a:t>
            </a:r>
            <a:r>
              <a:rPr dirty="0" sz="1100" spc="-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솔루션)와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</a:t>
            </a:r>
            <a:r>
              <a:rPr dirty="0" sz="1100" spc="4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사용하면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</a:t>
            </a:r>
            <a:r>
              <a:rPr dirty="0" sz="1100" spc="4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뿐</a:t>
            </a:r>
            <a:r>
              <a:rPr dirty="0" sz="1100" spc="4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아니라,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주문과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결제까지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무인으로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해결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가능합니다.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00050" y="1403349"/>
            <a:ext cx="8379459" cy="3251200"/>
            <a:chOff x="400050" y="1403349"/>
            <a:chExt cx="8379459" cy="32512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050" y="1403349"/>
              <a:ext cx="8378952" cy="325066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3275075"/>
              <a:ext cx="2118360" cy="112317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612" y="3301148"/>
              <a:ext cx="2016633" cy="102165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8544" y="3285743"/>
              <a:ext cx="1950720" cy="111861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54579" y="3312642"/>
              <a:ext cx="1848358" cy="101650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0545" y="2269997"/>
              <a:ext cx="1694179" cy="47637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07021" y="3081908"/>
              <a:ext cx="1695703" cy="30848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4819" y="1719071"/>
              <a:ext cx="6382511" cy="154381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1617" y="1745487"/>
              <a:ext cx="6279388" cy="144233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1950" y="1799564"/>
              <a:ext cx="5470563" cy="7652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783" y="1799564"/>
              <a:ext cx="614895" cy="74170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44748" y="2205215"/>
              <a:ext cx="393204" cy="30836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31238" y="2172957"/>
              <a:ext cx="415163" cy="31967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9329" y="2132329"/>
              <a:ext cx="98971" cy="76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36234" y="2198014"/>
              <a:ext cx="540638" cy="299948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9381" y="2193873"/>
              <a:ext cx="407720" cy="29062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25467" y="2202344"/>
              <a:ext cx="415175" cy="32457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48097" y="2200643"/>
              <a:ext cx="393204" cy="308368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4680" y="2140584"/>
              <a:ext cx="354025" cy="372999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63564" y="2186292"/>
              <a:ext cx="460921" cy="3369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61233" y="2189467"/>
              <a:ext cx="393204" cy="308368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2798318" y="2551302"/>
              <a:ext cx="3054350" cy="221615"/>
            </a:xfrm>
            <a:custGeom>
              <a:avLst/>
              <a:gdLst/>
              <a:ahLst/>
              <a:cxnLst/>
              <a:rect l="l" t="t" r="r" b="b"/>
              <a:pathLst>
                <a:path w="3054350" h="221614">
                  <a:moveTo>
                    <a:pt x="278638" y="59563"/>
                  </a:moveTo>
                  <a:lnTo>
                    <a:pt x="139319" y="0"/>
                  </a:lnTo>
                  <a:lnTo>
                    <a:pt x="0" y="59563"/>
                  </a:lnTo>
                  <a:lnTo>
                    <a:pt x="69723" y="59563"/>
                  </a:lnTo>
                  <a:lnTo>
                    <a:pt x="69723" y="221361"/>
                  </a:lnTo>
                  <a:lnTo>
                    <a:pt x="209042" y="221361"/>
                  </a:lnTo>
                  <a:lnTo>
                    <a:pt x="209042" y="59563"/>
                  </a:lnTo>
                  <a:lnTo>
                    <a:pt x="278638" y="59563"/>
                  </a:lnTo>
                  <a:close/>
                </a:path>
                <a:path w="3054350" h="221614">
                  <a:moveTo>
                    <a:pt x="982980" y="59563"/>
                  </a:moveTo>
                  <a:lnTo>
                    <a:pt x="843661" y="0"/>
                  </a:lnTo>
                  <a:lnTo>
                    <a:pt x="704342" y="59563"/>
                  </a:lnTo>
                  <a:lnTo>
                    <a:pt x="774065" y="59563"/>
                  </a:lnTo>
                  <a:lnTo>
                    <a:pt x="774065" y="221361"/>
                  </a:lnTo>
                  <a:lnTo>
                    <a:pt x="913257" y="221361"/>
                  </a:lnTo>
                  <a:lnTo>
                    <a:pt x="913257" y="59563"/>
                  </a:lnTo>
                  <a:lnTo>
                    <a:pt x="982980" y="59563"/>
                  </a:lnTo>
                  <a:close/>
                </a:path>
                <a:path w="3054350" h="221614">
                  <a:moveTo>
                    <a:pt x="2347849" y="59563"/>
                  </a:moveTo>
                  <a:lnTo>
                    <a:pt x="2208530" y="0"/>
                  </a:lnTo>
                  <a:lnTo>
                    <a:pt x="2069211" y="59563"/>
                  </a:lnTo>
                  <a:lnTo>
                    <a:pt x="2138934" y="59563"/>
                  </a:lnTo>
                  <a:lnTo>
                    <a:pt x="2138934" y="221361"/>
                  </a:lnTo>
                  <a:lnTo>
                    <a:pt x="2278253" y="221361"/>
                  </a:lnTo>
                  <a:lnTo>
                    <a:pt x="2278253" y="59563"/>
                  </a:lnTo>
                  <a:lnTo>
                    <a:pt x="2347849" y="59563"/>
                  </a:lnTo>
                  <a:close/>
                </a:path>
                <a:path w="3054350" h="221614">
                  <a:moveTo>
                    <a:pt x="3053842" y="59563"/>
                  </a:moveTo>
                  <a:lnTo>
                    <a:pt x="2914523" y="0"/>
                  </a:lnTo>
                  <a:lnTo>
                    <a:pt x="2775204" y="59563"/>
                  </a:lnTo>
                  <a:lnTo>
                    <a:pt x="2844927" y="59563"/>
                  </a:lnTo>
                  <a:lnTo>
                    <a:pt x="2844927" y="221361"/>
                  </a:lnTo>
                  <a:lnTo>
                    <a:pt x="2984119" y="221361"/>
                  </a:lnTo>
                  <a:lnTo>
                    <a:pt x="2984119" y="59563"/>
                  </a:lnTo>
                  <a:lnTo>
                    <a:pt x="3053842" y="59563"/>
                  </a:lnTo>
                  <a:close/>
                </a:path>
              </a:pathLst>
            </a:custGeom>
            <a:solidFill>
              <a:srgbClr val="AF111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30677" y="2636418"/>
              <a:ext cx="614083" cy="48600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2630677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80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46501" y="2827908"/>
              <a:ext cx="177673" cy="10566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24225" y="2636418"/>
              <a:ext cx="614083" cy="486003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3324225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40176" y="2827908"/>
              <a:ext cx="177546" cy="105664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708652" y="2636418"/>
              <a:ext cx="614083" cy="486003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4708652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24476" y="2827908"/>
              <a:ext cx="177673" cy="105664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398642" y="2636418"/>
              <a:ext cx="614083" cy="486003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5398642" y="2636418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79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00C0A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90083" y="2827908"/>
              <a:ext cx="177673" cy="105664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04057" y="2667380"/>
              <a:ext cx="208280" cy="441959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679952" y="2671444"/>
              <a:ext cx="208279" cy="441959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7620" y="2665221"/>
              <a:ext cx="208279" cy="441960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83071" y="2657474"/>
              <a:ext cx="208279" cy="44196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465821" y="2758566"/>
              <a:ext cx="499872" cy="297180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1397888" y="2545079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9" y="0"/>
                  </a:moveTo>
                  <a:lnTo>
                    <a:pt x="0" y="59562"/>
                  </a:lnTo>
                  <a:lnTo>
                    <a:pt x="69723" y="59562"/>
                  </a:lnTo>
                  <a:lnTo>
                    <a:pt x="69723" y="221361"/>
                  </a:lnTo>
                  <a:lnTo>
                    <a:pt x="209042" y="221361"/>
                  </a:lnTo>
                  <a:lnTo>
                    <a:pt x="209042" y="59562"/>
                  </a:lnTo>
                  <a:lnTo>
                    <a:pt x="278638" y="59562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3848" y="2623845"/>
              <a:ext cx="626783" cy="498703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2094483" y="2545079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9" y="0"/>
                  </a:moveTo>
                  <a:lnTo>
                    <a:pt x="0" y="59562"/>
                  </a:lnTo>
                  <a:lnTo>
                    <a:pt x="69596" y="59562"/>
                  </a:lnTo>
                  <a:lnTo>
                    <a:pt x="69596" y="221361"/>
                  </a:lnTo>
                  <a:lnTo>
                    <a:pt x="208915" y="221361"/>
                  </a:lnTo>
                  <a:lnTo>
                    <a:pt x="208915" y="59562"/>
                  </a:lnTo>
                  <a:lnTo>
                    <a:pt x="278638" y="59562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26716" y="2630195"/>
              <a:ext cx="614083" cy="486003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1926716" y="2630195"/>
              <a:ext cx="614680" cy="486409"/>
            </a:xfrm>
            <a:custGeom>
              <a:avLst/>
              <a:gdLst/>
              <a:ahLst/>
              <a:cxnLst/>
              <a:rect l="l" t="t" r="r" b="b"/>
              <a:pathLst>
                <a:path w="614680" h="486410">
                  <a:moveTo>
                    <a:pt x="0" y="486003"/>
                  </a:moveTo>
                  <a:lnTo>
                    <a:pt x="614083" y="486003"/>
                  </a:lnTo>
                  <a:lnTo>
                    <a:pt x="614083" y="0"/>
                  </a:lnTo>
                  <a:lnTo>
                    <a:pt x="0" y="0"/>
                  </a:lnTo>
                  <a:lnTo>
                    <a:pt x="0" y="486003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23236" y="2828797"/>
              <a:ext cx="158496" cy="85217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4184522" y="2549905"/>
              <a:ext cx="278765" cy="221615"/>
            </a:xfrm>
            <a:custGeom>
              <a:avLst/>
              <a:gdLst/>
              <a:ahLst/>
              <a:cxnLst/>
              <a:rect l="l" t="t" r="r" b="b"/>
              <a:pathLst>
                <a:path w="278764" h="221614">
                  <a:moveTo>
                    <a:pt x="139318" y="0"/>
                  </a:moveTo>
                  <a:lnTo>
                    <a:pt x="0" y="59563"/>
                  </a:lnTo>
                  <a:lnTo>
                    <a:pt x="69596" y="59563"/>
                  </a:lnTo>
                  <a:lnTo>
                    <a:pt x="69596" y="221361"/>
                  </a:lnTo>
                  <a:lnTo>
                    <a:pt x="208914" y="221361"/>
                  </a:lnTo>
                  <a:lnTo>
                    <a:pt x="208914" y="59563"/>
                  </a:lnTo>
                  <a:lnTo>
                    <a:pt x="278638" y="59563"/>
                  </a:lnTo>
                  <a:lnTo>
                    <a:pt x="13931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10405" y="2628671"/>
              <a:ext cx="626783" cy="498703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21857" y="3163745"/>
              <a:ext cx="136080" cy="123903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6221857" y="3163745"/>
              <a:ext cx="136525" cy="124460"/>
            </a:xfrm>
            <a:custGeom>
              <a:avLst/>
              <a:gdLst/>
              <a:ahLst/>
              <a:cxnLst/>
              <a:rect l="l" t="t" r="r" b="b"/>
              <a:pathLst>
                <a:path w="136525" h="124460">
                  <a:moveTo>
                    <a:pt x="0" y="123903"/>
                  </a:moveTo>
                  <a:lnTo>
                    <a:pt x="136080" y="123903"/>
                  </a:lnTo>
                  <a:lnTo>
                    <a:pt x="136080" y="0"/>
                  </a:lnTo>
                  <a:lnTo>
                    <a:pt x="0" y="0"/>
                  </a:lnTo>
                  <a:lnTo>
                    <a:pt x="0" y="123903"/>
                  </a:lnTo>
                  <a:close/>
                </a:path>
              </a:pathLst>
            </a:custGeom>
            <a:ln w="126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32347" y="3158919"/>
              <a:ext cx="136080" cy="123903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5832347" y="3158919"/>
              <a:ext cx="136525" cy="124460"/>
            </a:xfrm>
            <a:custGeom>
              <a:avLst/>
              <a:gdLst/>
              <a:ahLst/>
              <a:cxnLst/>
              <a:rect l="l" t="t" r="r" b="b"/>
              <a:pathLst>
                <a:path w="136525" h="124460">
                  <a:moveTo>
                    <a:pt x="0" y="123903"/>
                  </a:moveTo>
                  <a:lnTo>
                    <a:pt x="136080" y="123903"/>
                  </a:lnTo>
                  <a:lnTo>
                    <a:pt x="136080" y="0"/>
                  </a:lnTo>
                  <a:lnTo>
                    <a:pt x="0" y="0"/>
                  </a:lnTo>
                  <a:lnTo>
                    <a:pt x="0" y="123903"/>
                  </a:lnTo>
                  <a:close/>
                </a:path>
              </a:pathLst>
            </a:custGeom>
            <a:ln w="12699">
              <a:solidFill>
                <a:srgbClr val="2F69B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 txBox="1"/>
          <p:nvPr/>
        </p:nvSpPr>
        <p:spPr>
          <a:xfrm>
            <a:off x="491616" y="1745487"/>
            <a:ext cx="6279515" cy="1542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750">
              <a:latin typeface="Times New Roman"/>
              <a:cs typeface="Times New Roman"/>
            </a:endParaRPr>
          </a:p>
          <a:p>
            <a:pPr algn="r" marR="57150">
              <a:lnSpc>
                <a:spcPct val="100000"/>
              </a:lnSpc>
              <a:tabLst>
                <a:tab pos="389255" algn="l"/>
              </a:tabLst>
            </a:pPr>
            <a:r>
              <a:rPr dirty="0" sz="750" spc="-25" b="0">
                <a:latin typeface="이사만루체 Light"/>
                <a:cs typeface="이사만루체 Light"/>
              </a:rPr>
              <a:t>로봇</a:t>
            </a:r>
            <a:r>
              <a:rPr dirty="0" sz="750" b="0">
                <a:latin typeface="이사만루체 Light"/>
                <a:cs typeface="이사만루체 Light"/>
              </a:rPr>
              <a:t>	</a:t>
            </a:r>
            <a:r>
              <a:rPr dirty="0" sz="750" spc="-20" b="0">
                <a:latin typeface="이사만루체 Light"/>
                <a:cs typeface="이사만루체 Light"/>
              </a:rPr>
              <a:t>하이오더</a:t>
            </a:r>
            <a:endParaRPr sz="750">
              <a:latin typeface="이사만루체 Light"/>
              <a:cs typeface="이사만루체 Light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809332" y="1901951"/>
            <a:ext cx="7817484" cy="2621280"/>
            <a:chOff x="809332" y="1901951"/>
            <a:chExt cx="7817484" cy="2621280"/>
          </a:xfrm>
        </p:grpSpPr>
        <p:pic>
          <p:nvPicPr>
            <p:cNvPr id="58" name="object 58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903338" y="3803268"/>
              <a:ext cx="1723009" cy="308914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465821" y="3440048"/>
              <a:ext cx="499872" cy="297180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922769" y="1901951"/>
              <a:ext cx="1624076" cy="227964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09332" y="4385538"/>
              <a:ext cx="1374432" cy="118529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185921" y="4393755"/>
              <a:ext cx="1159002" cy="116928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132958" y="4404588"/>
              <a:ext cx="1366139" cy="118186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294758" y="2895193"/>
              <a:ext cx="336664" cy="208559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98092" y="2893923"/>
              <a:ext cx="336664" cy="208559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979162" y="3310838"/>
              <a:ext cx="1674494" cy="1037361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203323" y="2905835"/>
              <a:ext cx="317296" cy="191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2379"/>
            <a:ext cx="5143500" cy="51435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238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115" y="643254"/>
            <a:ext cx="1012825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75">
                <a:solidFill>
                  <a:srgbClr val="404040"/>
                </a:solidFill>
              </a:rPr>
              <a:t>Ⅱ.</a:t>
            </a:r>
            <a:r>
              <a:rPr dirty="0" spc="-145">
                <a:solidFill>
                  <a:srgbClr val="404040"/>
                </a:solidFill>
              </a:rPr>
              <a:t> </a:t>
            </a:r>
            <a:r>
              <a:rPr dirty="0" spc="-170">
                <a:solidFill>
                  <a:srgbClr val="404040"/>
                </a:solidFill>
              </a:rPr>
              <a:t>WHY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870915" y="1302511"/>
            <a:ext cx="211518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27329" algn="l"/>
              </a:tabLst>
            </a:pP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왜</a:t>
            </a:r>
            <a:r>
              <a:rPr dirty="0" sz="1200" spc="1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서빙로봇이</a:t>
            </a:r>
            <a:r>
              <a:rPr dirty="0" sz="1200" spc="-1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필요한가요?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dirty="0" sz="1200" spc="-16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200" spc="6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서빙로봇이어야만</a:t>
            </a:r>
            <a:r>
              <a:rPr dirty="0" sz="1200" spc="-3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하는</a:t>
            </a:r>
            <a:r>
              <a:rPr dirty="0" sz="1200" spc="3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2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이유</a:t>
            </a:r>
            <a:endParaRPr sz="1200">
              <a:latin typeface="페이퍼로지 5 Medium"/>
              <a:cs typeface="페이퍼로지 5 Medium"/>
            </a:endParaRPr>
          </a:p>
          <a:p>
            <a:pPr marL="227329" indent="-214629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227329" algn="l"/>
              </a:tabLst>
            </a:pPr>
            <a:r>
              <a:rPr dirty="0" sz="1200" spc="-155" b="0">
                <a:solidFill>
                  <a:srgbClr val="404040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200" spc="7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서빙로봇</a:t>
            </a:r>
            <a:r>
              <a:rPr dirty="0" sz="1200" spc="-10" b="0">
                <a:solidFill>
                  <a:srgbClr val="404040"/>
                </a:solidFill>
                <a:latin typeface="페이퍼로지 5 Medium"/>
                <a:cs typeface="페이퍼로지 5 Medium"/>
              </a:rPr>
              <a:t> Reference</a:t>
            </a:r>
            <a:endParaRPr sz="12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1</a:t>
            </a:r>
            <a:r>
              <a:rPr dirty="0" baseline="11904" sz="2100" spc="-240"/>
              <a:t> </a:t>
            </a:r>
            <a:r>
              <a:rPr dirty="0" sz="2000" spc="-280"/>
              <a:t>왜</a:t>
            </a:r>
            <a:r>
              <a:rPr dirty="0" sz="2000" spc="-145"/>
              <a:t> </a:t>
            </a:r>
            <a:r>
              <a:rPr dirty="0" sz="2000" spc="-290"/>
              <a:t>서빙로봇이</a:t>
            </a:r>
            <a:r>
              <a:rPr dirty="0" sz="2000" spc="-160"/>
              <a:t> </a:t>
            </a:r>
            <a:r>
              <a:rPr dirty="0" sz="2000" spc="-175"/>
              <a:t>필요한가요?</a:t>
            </a:r>
            <a:endParaRPr sz="2000"/>
          </a:p>
        </p:txBody>
      </p:sp>
      <p:grpSp>
        <p:nvGrpSpPr>
          <p:cNvPr id="3" name="object 3" descr=""/>
          <p:cNvGrpSpPr/>
          <p:nvPr/>
        </p:nvGrpSpPr>
        <p:grpSpPr>
          <a:xfrm>
            <a:off x="393700" y="1221993"/>
            <a:ext cx="8340725" cy="3382010"/>
            <a:chOff x="393700" y="1221993"/>
            <a:chExt cx="8340725" cy="3382010"/>
          </a:xfrm>
        </p:grpSpPr>
        <p:sp>
          <p:nvSpPr>
            <p:cNvPr id="4" name="object 4" descr=""/>
            <p:cNvSpPr/>
            <p:nvPr/>
          </p:nvSpPr>
          <p:spPr>
            <a:xfrm>
              <a:off x="400050" y="1228343"/>
              <a:ext cx="8328025" cy="3369310"/>
            </a:xfrm>
            <a:custGeom>
              <a:avLst/>
              <a:gdLst/>
              <a:ahLst/>
              <a:cxnLst/>
              <a:rect l="l" t="t" r="r" b="b"/>
              <a:pathLst>
                <a:path w="8328025" h="3369310">
                  <a:moveTo>
                    <a:pt x="8159877" y="0"/>
                  </a:moveTo>
                  <a:lnTo>
                    <a:pt x="167944" y="0"/>
                  </a:lnTo>
                  <a:lnTo>
                    <a:pt x="123300" y="5998"/>
                  </a:lnTo>
                  <a:lnTo>
                    <a:pt x="83182" y="22925"/>
                  </a:lnTo>
                  <a:lnTo>
                    <a:pt x="49191" y="49180"/>
                  </a:lnTo>
                  <a:lnTo>
                    <a:pt x="22930" y="83161"/>
                  </a:lnTo>
                  <a:lnTo>
                    <a:pt x="5999" y="123266"/>
                  </a:lnTo>
                  <a:lnTo>
                    <a:pt x="0" y="167893"/>
                  </a:lnTo>
                  <a:lnTo>
                    <a:pt x="0" y="3201111"/>
                  </a:lnTo>
                  <a:lnTo>
                    <a:pt x="5999" y="3245755"/>
                  </a:lnTo>
                  <a:lnTo>
                    <a:pt x="22930" y="3285873"/>
                  </a:lnTo>
                  <a:lnTo>
                    <a:pt x="49191" y="3319864"/>
                  </a:lnTo>
                  <a:lnTo>
                    <a:pt x="83182" y="3346125"/>
                  </a:lnTo>
                  <a:lnTo>
                    <a:pt x="123300" y="3363056"/>
                  </a:lnTo>
                  <a:lnTo>
                    <a:pt x="167944" y="3369055"/>
                  </a:lnTo>
                  <a:lnTo>
                    <a:pt x="8159877" y="3369055"/>
                  </a:lnTo>
                  <a:lnTo>
                    <a:pt x="8204504" y="3363056"/>
                  </a:lnTo>
                  <a:lnTo>
                    <a:pt x="8244609" y="3346125"/>
                  </a:lnTo>
                  <a:lnTo>
                    <a:pt x="8278590" y="3319864"/>
                  </a:lnTo>
                  <a:lnTo>
                    <a:pt x="8304845" y="3285873"/>
                  </a:lnTo>
                  <a:lnTo>
                    <a:pt x="8321772" y="3245755"/>
                  </a:lnTo>
                  <a:lnTo>
                    <a:pt x="8327771" y="3201111"/>
                  </a:lnTo>
                  <a:lnTo>
                    <a:pt x="8327771" y="167893"/>
                  </a:lnTo>
                  <a:lnTo>
                    <a:pt x="8321772" y="123266"/>
                  </a:lnTo>
                  <a:lnTo>
                    <a:pt x="8304845" y="83161"/>
                  </a:lnTo>
                  <a:lnTo>
                    <a:pt x="8278590" y="49180"/>
                  </a:lnTo>
                  <a:lnTo>
                    <a:pt x="8244609" y="22925"/>
                  </a:lnTo>
                  <a:lnTo>
                    <a:pt x="8204504" y="5998"/>
                  </a:lnTo>
                  <a:lnTo>
                    <a:pt x="8159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00050" y="1228343"/>
              <a:ext cx="8328025" cy="3369310"/>
            </a:xfrm>
            <a:custGeom>
              <a:avLst/>
              <a:gdLst/>
              <a:ahLst/>
              <a:cxnLst/>
              <a:rect l="l" t="t" r="r" b="b"/>
              <a:pathLst>
                <a:path w="8328025" h="3369310">
                  <a:moveTo>
                    <a:pt x="0" y="167893"/>
                  </a:moveTo>
                  <a:lnTo>
                    <a:pt x="5999" y="123266"/>
                  </a:lnTo>
                  <a:lnTo>
                    <a:pt x="22930" y="83161"/>
                  </a:lnTo>
                  <a:lnTo>
                    <a:pt x="49191" y="49180"/>
                  </a:lnTo>
                  <a:lnTo>
                    <a:pt x="83182" y="22925"/>
                  </a:lnTo>
                  <a:lnTo>
                    <a:pt x="123300" y="5998"/>
                  </a:lnTo>
                  <a:lnTo>
                    <a:pt x="167944" y="0"/>
                  </a:lnTo>
                  <a:lnTo>
                    <a:pt x="8159877" y="0"/>
                  </a:lnTo>
                  <a:lnTo>
                    <a:pt x="8204504" y="5998"/>
                  </a:lnTo>
                  <a:lnTo>
                    <a:pt x="8244609" y="22925"/>
                  </a:lnTo>
                  <a:lnTo>
                    <a:pt x="8278590" y="49180"/>
                  </a:lnTo>
                  <a:lnTo>
                    <a:pt x="8304845" y="83161"/>
                  </a:lnTo>
                  <a:lnTo>
                    <a:pt x="8321772" y="123266"/>
                  </a:lnTo>
                  <a:lnTo>
                    <a:pt x="8327771" y="167893"/>
                  </a:lnTo>
                  <a:lnTo>
                    <a:pt x="8327771" y="3201111"/>
                  </a:lnTo>
                  <a:lnTo>
                    <a:pt x="8321772" y="3245755"/>
                  </a:lnTo>
                  <a:lnTo>
                    <a:pt x="8304845" y="3285873"/>
                  </a:lnTo>
                  <a:lnTo>
                    <a:pt x="8278590" y="3319864"/>
                  </a:lnTo>
                  <a:lnTo>
                    <a:pt x="8244609" y="3346125"/>
                  </a:lnTo>
                  <a:lnTo>
                    <a:pt x="8204504" y="3363056"/>
                  </a:lnTo>
                  <a:lnTo>
                    <a:pt x="8159877" y="3369055"/>
                  </a:lnTo>
                  <a:lnTo>
                    <a:pt x="167944" y="3369055"/>
                  </a:lnTo>
                  <a:lnTo>
                    <a:pt x="123300" y="3363056"/>
                  </a:lnTo>
                  <a:lnTo>
                    <a:pt x="83182" y="3346125"/>
                  </a:lnTo>
                  <a:lnTo>
                    <a:pt x="49191" y="3319864"/>
                  </a:lnTo>
                  <a:lnTo>
                    <a:pt x="22930" y="3285873"/>
                  </a:lnTo>
                  <a:lnTo>
                    <a:pt x="5999" y="3245755"/>
                  </a:lnTo>
                  <a:lnTo>
                    <a:pt x="0" y="3201111"/>
                  </a:lnTo>
                  <a:lnTo>
                    <a:pt x="0" y="167893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46912" y="857249"/>
            <a:ext cx="6478270" cy="632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3355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로봇은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힘든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업무를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견디는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직원들에게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최고의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복지입니다!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dirty="0" sz="1100" spc="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사용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시,</a:t>
            </a:r>
            <a:r>
              <a:rPr dirty="0" sz="1100" spc="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평소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업무량의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36%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절감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효과가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endParaRPr sz="1100">
              <a:latin typeface="페이퍼로지 5 Medium"/>
              <a:cs typeface="페이퍼로지 5 Medium"/>
            </a:endParaRPr>
          </a:p>
          <a:p>
            <a:pPr marL="165100" indent="-152400">
              <a:lnSpc>
                <a:spcPct val="100000"/>
              </a:lnSpc>
              <a:buChar char="■"/>
              <a:tabLst>
                <a:tab pos="165100" algn="l"/>
              </a:tabLst>
            </a:pPr>
            <a:r>
              <a:rPr dirty="0" sz="1050" b="0">
                <a:latin typeface="페이퍼로지 5 Medium"/>
                <a:cs typeface="페이퍼로지 5 Medium"/>
              </a:rPr>
              <a:t>하루</a:t>
            </a:r>
            <a:r>
              <a:rPr dirty="0" sz="1050" spc="2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일할</a:t>
            </a:r>
            <a:r>
              <a:rPr dirty="0" sz="1050" spc="2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때</a:t>
            </a:r>
            <a:r>
              <a:rPr dirty="0" sz="1050" spc="2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직원은</a:t>
            </a:r>
            <a:r>
              <a:rPr dirty="0" sz="1050" spc="2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총</a:t>
            </a:r>
            <a:r>
              <a:rPr dirty="0" sz="1050" spc="2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몇</a:t>
            </a:r>
            <a:r>
              <a:rPr dirty="0" sz="1050" spc="25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걸음이나</a:t>
            </a:r>
            <a:r>
              <a:rPr dirty="0" sz="1050" spc="25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걸어야</a:t>
            </a:r>
            <a:r>
              <a:rPr dirty="0" sz="1050" spc="25" b="0">
                <a:latin typeface="페이퍼로지 5 Medium"/>
                <a:cs typeface="페이퍼로지 5 Medium"/>
              </a:rPr>
              <a:t> </a:t>
            </a:r>
            <a:r>
              <a:rPr dirty="0" sz="1050" spc="-25" b="0">
                <a:latin typeface="페이퍼로지 5 Medium"/>
                <a:cs typeface="페이퍼로지 5 Medium"/>
              </a:rPr>
              <a:t>할까?</a:t>
            </a:r>
            <a:endParaRPr sz="1050">
              <a:latin typeface="페이퍼로지 5 Medium"/>
              <a:cs typeface="페이퍼로지 5 Medium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717105" y="1566354"/>
          <a:ext cx="7272655" cy="608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990"/>
                <a:gridCol w="991870"/>
                <a:gridCol w="1312545"/>
                <a:gridCol w="873759"/>
                <a:gridCol w="1028700"/>
                <a:gridCol w="1163319"/>
                <a:gridCol w="894079"/>
              </a:tblGrid>
              <a:tr h="30480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25" b="0">
                          <a:latin typeface="이사만루체 Light"/>
                          <a:cs typeface="이사만루체 Light"/>
                        </a:rPr>
                        <a:t>구분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45" b="0">
                          <a:latin typeface="이사만루체 Light"/>
                          <a:cs typeface="이사만루체 Light"/>
                        </a:rPr>
                        <a:t>직원</a:t>
                      </a:r>
                      <a:r>
                        <a:rPr dirty="0" sz="700" spc="1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274955" marR="266700" indent="882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700" spc="-45" b="0">
                          <a:latin typeface="이사만루체 Light"/>
                          <a:cs typeface="이사만루체 Light"/>
                        </a:rPr>
                        <a:t>주방에서</a:t>
                      </a:r>
                      <a:r>
                        <a:rPr dirty="0" sz="700" spc="-5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5" b="0">
                          <a:latin typeface="이사만루체 Light"/>
                          <a:cs typeface="이사만루체 Light"/>
                        </a:rPr>
                        <a:t>가장</a:t>
                      </a:r>
                      <a:r>
                        <a:rPr dirty="0" sz="700" spc="1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먼</a:t>
                      </a:r>
                      <a:r>
                        <a:rPr dirty="0" sz="700" spc="50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dirty="0" sz="700" spc="5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까지의</a:t>
                      </a:r>
                      <a:r>
                        <a:rPr dirty="0" sz="70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45" b="0">
                          <a:latin typeface="이사만루체 Light"/>
                          <a:cs typeface="이사만루체 Light"/>
                        </a:rPr>
                        <a:t>걸음</a:t>
                      </a:r>
                      <a:r>
                        <a:rPr dirty="0" sz="700" spc="2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3302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b="0">
                          <a:latin typeface="이사만루체 Light"/>
                          <a:cs typeface="이사만루체 Light"/>
                        </a:rPr>
                        <a:t>총</a:t>
                      </a:r>
                      <a:r>
                        <a:rPr dirty="0" sz="700" spc="-15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dirty="0" sz="700" spc="-1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45" b="0">
                          <a:latin typeface="이사만루체 Light"/>
                          <a:cs typeface="이사만루체 Light"/>
                        </a:rPr>
                        <a:t>하루</a:t>
                      </a:r>
                      <a:r>
                        <a:rPr dirty="0" sz="700" spc="15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dirty="0" sz="700" spc="-1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45" b="0">
                          <a:latin typeface="이사만루체 Light"/>
                          <a:cs typeface="이사만루체 Light"/>
                        </a:rPr>
                        <a:t>회전</a:t>
                      </a:r>
                      <a:r>
                        <a:rPr dirty="0" sz="700" spc="2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0" b="0">
                          <a:latin typeface="이사만루체 Light"/>
                          <a:cs typeface="이사만루체 Light"/>
                        </a:rPr>
                        <a:t>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b="0">
                          <a:latin typeface="이사만루체 Light"/>
                          <a:cs typeface="이사만루체 Light"/>
                        </a:rPr>
                        <a:t>한</a:t>
                      </a:r>
                      <a:r>
                        <a:rPr dirty="0" sz="700" spc="-20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55" b="0">
                          <a:latin typeface="이사만루체 Light"/>
                          <a:cs typeface="이사만루체 Light"/>
                        </a:rPr>
                        <a:t>테이블</a:t>
                      </a:r>
                      <a:r>
                        <a:rPr dirty="0" sz="700" spc="-15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b="0">
                          <a:latin typeface="이사만루체 Light"/>
                          <a:cs typeface="이사만루체 Light"/>
                        </a:rPr>
                        <a:t>당 </a:t>
                      </a:r>
                      <a:r>
                        <a:rPr dirty="0" sz="700" spc="-45" b="0">
                          <a:latin typeface="이사만루체 Light"/>
                          <a:cs typeface="이사만루체 Light"/>
                        </a:rPr>
                        <a:t>서빙</a:t>
                      </a:r>
                      <a:r>
                        <a:rPr dirty="0" sz="700" spc="5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25" b="0">
                          <a:latin typeface="이사만루체 Light"/>
                          <a:cs typeface="이사만루체 Light"/>
                        </a:rPr>
                        <a:t>횟수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25" b="0">
                          <a:latin typeface="이사만루체 Light"/>
                          <a:cs typeface="이사만루체 Light"/>
                        </a:rPr>
                        <a:t>합계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</a:tr>
              <a:tr h="3041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60" b="0">
                          <a:latin typeface="이사만루체 Light"/>
                          <a:cs typeface="이사만루체 Light"/>
                        </a:rPr>
                        <a:t>시뮬레이션</a:t>
                      </a:r>
                      <a:r>
                        <a:rPr dirty="0" sz="700" spc="45" b="0">
                          <a:latin typeface="이사만루체 Light"/>
                          <a:cs typeface="이사만루체 Light"/>
                        </a:rPr>
                        <a:t> </a:t>
                      </a:r>
                      <a:r>
                        <a:rPr dirty="0" sz="700" spc="-25" b="0">
                          <a:latin typeface="이사만루체 Light"/>
                          <a:cs typeface="이사만루체 Light"/>
                        </a:rPr>
                        <a:t>가정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25" b="0">
                          <a:latin typeface="이사만루체 Light"/>
                          <a:cs typeface="이사만루체 Light"/>
                        </a:rPr>
                        <a:t>2명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20" b="0">
                          <a:latin typeface="이사만루체 Light"/>
                          <a:cs typeface="이사만루체 Light"/>
                        </a:rPr>
                        <a:t>20걸음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25" b="0">
                          <a:latin typeface="이사만루체 Light"/>
                          <a:cs typeface="이사만루체 Light"/>
                        </a:rPr>
                        <a:t>20개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25" b="0">
                          <a:latin typeface="이사만루체 Light"/>
                          <a:cs typeface="이사만루체 Light"/>
                        </a:rPr>
                        <a:t>4회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700" spc="-25" b="0">
                          <a:latin typeface="이사만루체 Light"/>
                          <a:cs typeface="이사만루체 Light"/>
                        </a:rPr>
                        <a:t>7회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86995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700" spc="-10" b="0">
                          <a:latin typeface="이사만루체 Light"/>
                          <a:cs typeface="이사만루체 Light"/>
                        </a:rPr>
                        <a:t>28,000보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700" spc="-10" b="0">
                          <a:latin typeface="이사만루체 Light"/>
                          <a:cs typeface="이사만루체 Light"/>
                        </a:rPr>
                        <a:t>(14,000보/인)*</a:t>
                      </a:r>
                      <a:endParaRPr sz="700">
                        <a:latin typeface="이사만루체 Light"/>
                        <a:cs typeface="이사만루체 Light"/>
                      </a:endParaRPr>
                    </a:p>
                  </a:txBody>
                  <a:tcPr marL="0" marR="0" marB="0" marT="33655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sp>
        <p:nvSpPr>
          <p:cNvPr id="8" name="object 8" descr=""/>
          <p:cNvSpPr txBox="1"/>
          <p:nvPr/>
        </p:nvSpPr>
        <p:spPr>
          <a:xfrm>
            <a:off x="7040118" y="2167254"/>
            <a:ext cx="1638300" cy="227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715">
              <a:lnSpc>
                <a:spcPts val="800"/>
              </a:lnSpc>
              <a:spcBef>
                <a:spcPts val="95"/>
              </a:spcBef>
            </a:pPr>
            <a:r>
              <a:rPr dirty="0" sz="700" spc="254" b="0">
                <a:latin typeface="Pretendard ExtraLight"/>
                <a:cs typeface="Pretendard ExtraLight"/>
              </a:rPr>
              <a:t>※</a:t>
            </a:r>
            <a:r>
              <a:rPr dirty="0" sz="700" spc="35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모든</a:t>
            </a:r>
            <a:r>
              <a:rPr dirty="0" sz="700" spc="20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값은</a:t>
            </a:r>
            <a:r>
              <a:rPr dirty="0" sz="700" spc="30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가정과</a:t>
            </a:r>
            <a:r>
              <a:rPr dirty="0" sz="700" spc="30" b="0">
                <a:latin typeface="Pretendard ExtraLight"/>
                <a:cs typeface="Pretendard ExtraLight"/>
              </a:rPr>
              <a:t> </a:t>
            </a:r>
            <a:r>
              <a:rPr dirty="0" sz="700" spc="-20" b="0">
                <a:latin typeface="Pretendard ExtraLight"/>
                <a:cs typeface="Pretendard ExtraLight"/>
              </a:rPr>
              <a:t>추정치임.</a:t>
            </a:r>
            <a:endParaRPr sz="700">
              <a:latin typeface="Pretendard ExtraLight"/>
              <a:cs typeface="Pretendard ExtraLight"/>
            </a:endParaRPr>
          </a:p>
          <a:p>
            <a:pPr algn="r" marR="5080">
              <a:lnSpc>
                <a:spcPts val="800"/>
              </a:lnSpc>
            </a:pPr>
            <a:r>
              <a:rPr dirty="0" sz="700" spc="254" b="0">
                <a:latin typeface="Pretendard ExtraLight"/>
                <a:cs typeface="Pretendard ExtraLight"/>
              </a:rPr>
              <a:t>※</a:t>
            </a:r>
            <a:r>
              <a:rPr dirty="0" sz="700" spc="25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‘테이블</a:t>
            </a:r>
            <a:r>
              <a:rPr dirty="0" sz="700" spc="15" b="0">
                <a:latin typeface="Pretendard ExtraLight"/>
                <a:cs typeface="Pretendard ExtraLight"/>
              </a:rPr>
              <a:t> </a:t>
            </a:r>
            <a:r>
              <a:rPr dirty="0" sz="700" spc="-25" b="0">
                <a:latin typeface="Pretendard ExtraLight"/>
                <a:cs typeface="Pretendard ExtraLight"/>
              </a:rPr>
              <a:t>수*거리*왕복*회전</a:t>
            </a:r>
            <a:r>
              <a:rPr dirty="0" sz="700" spc="20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수*</a:t>
            </a:r>
            <a:r>
              <a:rPr dirty="0" sz="700" spc="30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서빙</a:t>
            </a:r>
            <a:r>
              <a:rPr dirty="0" sz="700" spc="15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수’의</a:t>
            </a:r>
            <a:r>
              <a:rPr dirty="0" sz="700" spc="15" b="0">
                <a:latin typeface="Pretendard ExtraLight"/>
                <a:cs typeface="Pretendard ExtraLight"/>
              </a:rPr>
              <a:t> </a:t>
            </a:r>
            <a:r>
              <a:rPr dirty="0" sz="700" spc="-50" b="0">
                <a:latin typeface="Pretendard ExtraLight"/>
                <a:cs typeface="Pretendard ExtraLight"/>
              </a:rPr>
              <a:t>합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46912" y="2581147"/>
            <a:ext cx="282765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dirty="0" sz="1050" b="0">
                <a:latin typeface="페이퍼로지 5 Medium"/>
                <a:cs typeface="페이퍼로지 5 Medium"/>
              </a:rPr>
              <a:t>한</a:t>
            </a:r>
            <a:r>
              <a:rPr dirty="0" sz="1050" spc="3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번</a:t>
            </a:r>
            <a:r>
              <a:rPr dirty="0" sz="1050" spc="3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손님이</a:t>
            </a:r>
            <a:r>
              <a:rPr dirty="0" sz="1050" spc="35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올</a:t>
            </a:r>
            <a:r>
              <a:rPr dirty="0" sz="1050" spc="3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떄</a:t>
            </a:r>
            <a:r>
              <a:rPr dirty="0" sz="1050" spc="3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직원은</a:t>
            </a:r>
            <a:r>
              <a:rPr dirty="0" sz="1050" spc="35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몇</a:t>
            </a:r>
            <a:r>
              <a:rPr dirty="0" sz="1050" spc="4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번</a:t>
            </a:r>
            <a:r>
              <a:rPr dirty="0" sz="1050" spc="3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서빙을</a:t>
            </a:r>
            <a:r>
              <a:rPr dirty="0" sz="1050" spc="3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해야</a:t>
            </a:r>
            <a:r>
              <a:rPr dirty="0" sz="1050" spc="35" b="0">
                <a:latin typeface="페이퍼로지 5 Medium"/>
                <a:cs typeface="페이퍼로지 5 Medium"/>
              </a:rPr>
              <a:t> </a:t>
            </a:r>
            <a:r>
              <a:rPr dirty="0" sz="1050" spc="-25" b="0">
                <a:latin typeface="페이퍼로지 5 Medium"/>
                <a:cs typeface="페이퍼로지 5 Medium"/>
              </a:rPr>
              <a:t>할까?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848611" y="2901670"/>
            <a:ext cx="2315210" cy="431800"/>
            <a:chOff x="1848611" y="2901670"/>
            <a:chExt cx="2315210" cy="431800"/>
          </a:xfrm>
        </p:grpSpPr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8611" y="2901670"/>
              <a:ext cx="722401" cy="43131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8527" y="2987039"/>
              <a:ext cx="539534" cy="28803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875408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4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45663" y="2901670"/>
              <a:ext cx="720826" cy="43131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7479" y="2987039"/>
              <a:ext cx="615708" cy="288036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2671317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41191" y="2901670"/>
              <a:ext cx="722401" cy="431317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1107" y="2987039"/>
              <a:ext cx="539534" cy="288036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3467353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3598926" y="3016122"/>
            <a:ext cx="35623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주문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접수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4236720" y="2901670"/>
            <a:ext cx="722630" cy="431800"/>
            <a:chOff x="4236720" y="2901670"/>
            <a:chExt cx="722630" cy="431800"/>
          </a:xfrm>
        </p:grpSpPr>
        <p:pic>
          <p:nvPicPr>
            <p:cNvPr id="22" name="object 2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6720" y="2901670"/>
              <a:ext cx="722401" cy="431317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6636" y="2987039"/>
              <a:ext cx="539534" cy="288036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263390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394961" y="3016122"/>
            <a:ext cx="35623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반찬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5033771" y="2901670"/>
            <a:ext cx="721360" cy="431800"/>
            <a:chOff x="5033771" y="2901670"/>
            <a:chExt cx="721360" cy="431800"/>
          </a:xfrm>
        </p:grpSpPr>
        <p:pic>
          <p:nvPicPr>
            <p:cNvPr id="27" name="object 2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3771" y="2901670"/>
              <a:ext cx="720826" cy="431317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687" y="2987039"/>
              <a:ext cx="539534" cy="288036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5059425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5191125" y="3016122"/>
            <a:ext cx="35623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메인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5829300" y="2901670"/>
            <a:ext cx="722630" cy="431800"/>
            <a:chOff x="5829300" y="2901670"/>
            <a:chExt cx="722630" cy="431800"/>
          </a:xfrm>
        </p:grpSpPr>
        <p:pic>
          <p:nvPicPr>
            <p:cNvPr id="32" name="object 3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9300" y="2901670"/>
              <a:ext cx="722401" cy="431317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19215" y="2933661"/>
              <a:ext cx="539534" cy="394754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5855461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5987288" y="2962782"/>
            <a:ext cx="356235" cy="239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리필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  <a:p>
            <a:pPr algn="ctr" marL="1270">
              <a:lnSpc>
                <a:spcPct val="100000"/>
              </a:lnSpc>
            </a:pPr>
            <a:r>
              <a:rPr dirty="0" sz="700" spc="-25" i="1">
                <a:latin typeface="페이퍼로지 5 Medium"/>
                <a:cs typeface="페이퍼로지 5 Medium"/>
              </a:rPr>
              <a:t>+a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6624828" y="2901670"/>
            <a:ext cx="722630" cy="431800"/>
            <a:chOff x="6624828" y="2901670"/>
            <a:chExt cx="722630" cy="431800"/>
          </a:xfrm>
        </p:grpSpPr>
        <p:pic>
          <p:nvPicPr>
            <p:cNvPr id="37" name="object 3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4828" y="2901670"/>
              <a:ext cx="722401" cy="431317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11696" y="2987039"/>
              <a:ext cx="545579" cy="288036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6651498" y="2928505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6651497" y="2928505"/>
            <a:ext cx="620395" cy="32956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140970">
              <a:lnSpc>
                <a:spcPct val="100000"/>
              </a:lnSpc>
              <a:spcBef>
                <a:spcPts val="785"/>
              </a:spcBef>
            </a:pPr>
            <a:r>
              <a:rPr dirty="0" sz="700" spc="-10" b="0">
                <a:latin typeface="페이퍼로지 5 Medium"/>
                <a:cs typeface="페이퍼로지 5 Medium"/>
              </a:rPr>
              <a:t>퇴식/소독</a:t>
            </a:r>
            <a:endParaRPr sz="700">
              <a:latin typeface="페이퍼로지 5 Medium"/>
              <a:cs typeface="페이퍼로지 5 Medium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813003" y="2876524"/>
            <a:ext cx="725170" cy="39116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dirty="0" sz="800" b="0">
                <a:latin typeface="페이퍼로지 5 Medium"/>
                <a:cs typeface="페이퍼로지 5 Medium"/>
              </a:rPr>
              <a:t>평상 시</a:t>
            </a:r>
            <a:r>
              <a:rPr dirty="0" sz="800" spc="30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이동</a:t>
            </a:r>
            <a:r>
              <a:rPr dirty="0" sz="800" spc="30" b="0">
                <a:latin typeface="페이퍼로지 5 Medium"/>
                <a:cs typeface="페이퍼로지 5 Medium"/>
              </a:rPr>
              <a:t> </a:t>
            </a:r>
            <a:r>
              <a:rPr dirty="0" sz="800" spc="-25" b="0">
                <a:latin typeface="페이퍼로지 5 Medium"/>
                <a:cs typeface="페이퍼로지 5 Medium"/>
              </a:rPr>
              <a:t>횟수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dirty="0" sz="800" b="0">
                <a:latin typeface="페이퍼로지 5 Medium"/>
                <a:cs typeface="페이퍼로지 5 Medium"/>
              </a:rPr>
              <a:t>:</a:t>
            </a:r>
            <a:r>
              <a:rPr dirty="0" sz="800" spc="20" b="0">
                <a:latin typeface="페이퍼로지 5 Medium"/>
                <a:cs typeface="페이퍼로지 5 Medium"/>
              </a:rPr>
              <a:t> </a:t>
            </a:r>
            <a:r>
              <a:rPr dirty="0" u="sng" sz="8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최소</a:t>
            </a:r>
            <a:r>
              <a:rPr dirty="0" u="sng" sz="800" spc="3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800" spc="-25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7회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1921764" y="2811779"/>
            <a:ext cx="4842510" cy="191770"/>
            <a:chOff x="1921764" y="2811779"/>
            <a:chExt cx="4842510" cy="191770"/>
          </a:xfrm>
        </p:grpSpPr>
        <p:pic>
          <p:nvPicPr>
            <p:cNvPr id="43" name="object 4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21764" y="2819399"/>
              <a:ext cx="90639" cy="180594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1933321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4572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1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933321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418" y="0"/>
                  </a:moveTo>
                  <a:lnTo>
                    <a:pt x="48514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1"/>
                  </a:lnTo>
                  <a:lnTo>
                    <a:pt x="51181" y="143383"/>
                  </a:lnTo>
                  <a:lnTo>
                    <a:pt x="48133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953" y="29083"/>
                  </a:lnTo>
                  <a:lnTo>
                    <a:pt x="4572" y="29210"/>
                  </a:lnTo>
                  <a:lnTo>
                    <a:pt x="3937" y="29210"/>
                  </a:lnTo>
                  <a:lnTo>
                    <a:pt x="3302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32532" y="2819399"/>
              <a:ext cx="89154" cy="180594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27430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307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3937" y="29210"/>
                  </a:lnTo>
                  <a:lnTo>
                    <a:pt x="32257" y="22733"/>
                  </a:lnTo>
                  <a:lnTo>
                    <a:pt x="32257" y="143383"/>
                  </a:lnTo>
                  <a:lnTo>
                    <a:pt x="51181" y="143383"/>
                  </a:lnTo>
                  <a:lnTo>
                    <a:pt x="52704" y="141731"/>
                  </a:lnTo>
                  <a:lnTo>
                    <a:pt x="52704" y="1778"/>
                  </a:lnTo>
                  <a:lnTo>
                    <a:pt x="51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7430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418" y="0"/>
                  </a:moveTo>
                  <a:lnTo>
                    <a:pt x="48513" y="0"/>
                  </a:lnTo>
                  <a:lnTo>
                    <a:pt x="51307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731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7" y="143383"/>
                  </a:lnTo>
                  <a:lnTo>
                    <a:pt x="32257" y="22733"/>
                  </a:lnTo>
                  <a:lnTo>
                    <a:pt x="4825" y="29083"/>
                  </a:lnTo>
                  <a:lnTo>
                    <a:pt x="4444" y="29210"/>
                  </a:lnTo>
                  <a:lnTo>
                    <a:pt x="3937" y="29210"/>
                  </a:lnTo>
                  <a:lnTo>
                    <a:pt x="3301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28060" y="2811779"/>
              <a:ext cx="90639" cy="180594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353961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143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2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353961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8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2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302" y="29210"/>
                  </a:lnTo>
                  <a:lnTo>
                    <a:pt x="1143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09872" y="2811779"/>
              <a:ext cx="89153" cy="180594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432066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8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016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1" y="143383"/>
                  </a:lnTo>
                  <a:lnTo>
                    <a:pt x="52705" y="141732"/>
                  </a:lnTo>
                  <a:lnTo>
                    <a:pt x="52705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320667" y="2822574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8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732"/>
                  </a:lnTo>
                  <a:lnTo>
                    <a:pt x="51181" y="143383"/>
                  </a:lnTo>
                  <a:lnTo>
                    <a:pt x="48006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418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90160" y="2811779"/>
              <a:ext cx="90639" cy="180594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5101717" y="2823082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291" y="0"/>
                  </a:lnTo>
                  <a:lnTo>
                    <a:pt x="0" y="13462"/>
                  </a:lnTo>
                  <a:lnTo>
                    <a:pt x="0" y="27812"/>
                  </a:lnTo>
                  <a:lnTo>
                    <a:pt x="1016" y="29082"/>
                  </a:lnTo>
                  <a:lnTo>
                    <a:pt x="3937" y="29082"/>
                  </a:lnTo>
                  <a:lnTo>
                    <a:pt x="32258" y="22606"/>
                  </a:lnTo>
                  <a:lnTo>
                    <a:pt x="32258" y="143256"/>
                  </a:lnTo>
                  <a:lnTo>
                    <a:pt x="51181" y="143256"/>
                  </a:lnTo>
                  <a:lnTo>
                    <a:pt x="52705" y="141605"/>
                  </a:lnTo>
                  <a:lnTo>
                    <a:pt x="52705" y="1650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101717" y="2823082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1" y="0"/>
                  </a:moveTo>
                  <a:lnTo>
                    <a:pt x="48387" y="0"/>
                  </a:lnTo>
                  <a:lnTo>
                    <a:pt x="51308" y="0"/>
                  </a:lnTo>
                  <a:lnTo>
                    <a:pt x="52705" y="1650"/>
                  </a:lnTo>
                  <a:lnTo>
                    <a:pt x="52705" y="4952"/>
                  </a:lnTo>
                  <a:lnTo>
                    <a:pt x="52705" y="138175"/>
                  </a:lnTo>
                  <a:lnTo>
                    <a:pt x="52705" y="141605"/>
                  </a:lnTo>
                  <a:lnTo>
                    <a:pt x="51181" y="143256"/>
                  </a:lnTo>
                  <a:lnTo>
                    <a:pt x="48006" y="143256"/>
                  </a:lnTo>
                  <a:lnTo>
                    <a:pt x="32258" y="143256"/>
                  </a:lnTo>
                  <a:lnTo>
                    <a:pt x="32258" y="22606"/>
                  </a:lnTo>
                  <a:lnTo>
                    <a:pt x="4825" y="28956"/>
                  </a:lnTo>
                  <a:lnTo>
                    <a:pt x="4445" y="29082"/>
                  </a:lnTo>
                  <a:lnTo>
                    <a:pt x="3937" y="29082"/>
                  </a:lnTo>
                  <a:lnTo>
                    <a:pt x="3175" y="29082"/>
                  </a:lnTo>
                  <a:lnTo>
                    <a:pt x="1016" y="29082"/>
                  </a:lnTo>
                  <a:lnTo>
                    <a:pt x="0" y="27812"/>
                  </a:lnTo>
                  <a:lnTo>
                    <a:pt x="0" y="25018"/>
                  </a:lnTo>
                  <a:lnTo>
                    <a:pt x="0" y="13462"/>
                  </a:lnTo>
                  <a:lnTo>
                    <a:pt x="42291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90260" y="2819399"/>
              <a:ext cx="89153" cy="180594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59006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180" y="0"/>
                  </a:moveTo>
                  <a:lnTo>
                    <a:pt x="42290" y="0"/>
                  </a:lnTo>
                  <a:lnTo>
                    <a:pt x="0" y="13589"/>
                  </a:lnTo>
                  <a:lnTo>
                    <a:pt x="0" y="27940"/>
                  </a:lnTo>
                  <a:lnTo>
                    <a:pt x="1015" y="29210"/>
                  </a:lnTo>
                  <a:lnTo>
                    <a:pt x="4445" y="29210"/>
                  </a:lnTo>
                  <a:lnTo>
                    <a:pt x="32130" y="22733"/>
                  </a:lnTo>
                  <a:lnTo>
                    <a:pt x="32130" y="143383"/>
                  </a:lnTo>
                  <a:lnTo>
                    <a:pt x="51053" y="143383"/>
                  </a:lnTo>
                  <a:lnTo>
                    <a:pt x="52704" y="141731"/>
                  </a:lnTo>
                  <a:lnTo>
                    <a:pt x="52704" y="1778"/>
                  </a:lnTo>
                  <a:lnTo>
                    <a:pt x="511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900673" y="2830448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0" y="0"/>
                  </a:moveTo>
                  <a:lnTo>
                    <a:pt x="48387" y="0"/>
                  </a:lnTo>
                  <a:lnTo>
                    <a:pt x="51180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731"/>
                  </a:lnTo>
                  <a:lnTo>
                    <a:pt x="51053" y="143383"/>
                  </a:lnTo>
                  <a:lnTo>
                    <a:pt x="48005" y="143383"/>
                  </a:lnTo>
                  <a:lnTo>
                    <a:pt x="32130" y="143383"/>
                  </a:lnTo>
                  <a:lnTo>
                    <a:pt x="32130" y="22733"/>
                  </a:lnTo>
                  <a:lnTo>
                    <a:pt x="4825" y="29083"/>
                  </a:lnTo>
                  <a:lnTo>
                    <a:pt x="4445" y="29210"/>
                  </a:lnTo>
                  <a:lnTo>
                    <a:pt x="3810" y="29210"/>
                  </a:lnTo>
                  <a:lnTo>
                    <a:pt x="3175" y="29210"/>
                  </a:lnTo>
                  <a:lnTo>
                    <a:pt x="1015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9"/>
                  </a:lnTo>
                  <a:lnTo>
                    <a:pt x="42290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73596" y="2822447"/>
              <a:ext cx="90639" cy="180594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6685279" y="2833496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180" y="0"/>
                  </a:moveTo>
                  <a:lnTo>
                    <a:pt x="42291" y="0"/>
                  </a:lnTo>
                  <a:lnTo>
                    <a:pt x="0" y="13588"/>
                  </a:lnTo>
                  <a:lnTo>
                    <a:pt x="0" y="27812"/>
                  </a:lnTo>
                  <a:lnTo>
                    <a:pt x="1016" y="29210"/>
                  </a:lnTo>
                  <a:lnTo>
                    <a:pt x="3810" y="29210"/>
                  </a:lnTo>
                  <a:lnTo>
                    <a:pt x="32130" y="22732"/>
                  </a:lnTo>
                  <a:lnTo>
                    <a:pt x="32130" y="143382"/>
                  </a:lnTo>
                  <a:lnTo>
                    <a:pt x="51053" y="143382"/>
                  </a:lnTo>
                  <a:lnTo>
                    <a:pt x="52704" y="141605"/>
                  </a:lnTo>
                  <a:lnTo>
                    <a:pt x="52704" y="1650"/>
                  </a:lnTo>
                  <a:lnTo>
                    <a:pt x="511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685279" y="2833496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291" y="0"/>
                  </a:moveTo>
                  <a:lnTo>
                    <a:pt x="48387" y="0"/>
                  </a:lnTo>
                  <a:lnTo>
                    <a:pt x="51180" y="0"/>
                  </a:lnTo>
                  <a:lnTo>
                    <a:pt x="52704" y="1650"/>
                  </a:lnTo>
                  <a:lnTo>
                    <a:pt x="52704" y="5080"/>
                  </a:lnTo>
                  <a:lnTo>
                    <a:pt x="52704" y="138302"/>
                  </a:lnTo>
                  <a:lnTo>
                    <a:pt x="52704" y="141605"/>
                  </a:lnTo>
                  <a:lnTo>
                    <a:pt x="51053" y="143382"/>
                  </a:lnTo>
                  <a:lnTo>
                    <a:pt x="48005" y="143382"/>
                  </a:lnTo>
                  <a:lnTo>
                    <a:pt x="32130" y="143382"/>
                  </a:lnTo>
                  <a:lnTo>
                    <a:pt x="32130" y="22732"/>
                  </a:lnTo>
                  <a:lnTo>
                    <a:pt x="4825" y="28956"/>
                  </a:lnTo>
                  <a:lnTo>
                    <a:pt x="4445" y="29082"/>
                  </a:lnTo>
                  <a:lnTo>
                    <a:pt x="3810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812"/>
                  </a:lnTo>
                  <a:lnTo>
                    <a:pt x="0" y="25145"/>
                  </a:lnTo>
                  <a:lnTo>
                    <a:pt x="0" y="13588"/>
                  </a:lnTo>
                  <a:lnTo>
                    <a:pt x="4229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7489063" y="2876524"/>
            <a:ext cx="839469" cy="39116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dirty="0" sz="800" b="0">
                <a:latin typeface="페이퍼로지 5 Medium"/>
                <a:cs typeface="페이퍼로지 5 Medium"/>
              </a:rPr>
              <a:t>평상</a:t>
            </a:r>
            <a:r>
              <a:rPr dirty="0" sz="800" spc="10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시</a:t>
            </a:r>
            <a:r>
              <a:rPr dirty="0" sz="800" spc="30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필요</a:t>
            </a:r>
            <a:r>
              <a:rPr dirty="0" sz="800" spc="25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힘의</a:t>
            </a:r>
            <a:r>
              <a:rPr dirty="0" sz="800" spc="15" b="0">
                <a:latin typeface="페이퍼로지 5 Medium"/>
                <a:cs typeface="페이퍼로지 5 Medium"/>
              </a:rPr>
              <a:t> </a:t>
            </a:r>
            <a:r>
              <a:rPr dirty="0" sz="800" spc="-60" b="0">
                <a:latin typeface="페이퍼로지 5 Medium"/>
                <a:cs typeface="페이퍼로지 5 Medium"/>
              </a:rPr>
              <a:t>양</a:t>
            </a:r>
            <a:endParaRPr sz="800">
              <a:latin typeface="페이퍼로지 5 Medium"/>
              <a:cs typeface="페이퍼로지 5 Medium"/>
            </a:endParaRPr>
          </a:p>
          <a:p>
            <a:pPr algn="ctr" marL="1270">
              <a:lnSpc>
                <a:spcPct val="100000"/>
              </a:lnSpc>
              <a:spcBef>
                <a:spcPts val="480"/>
              </a:spcBef>
            </a:pPr>
            <a:r>
              <a:rPr dirty="0" u="sng" sz="8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:</a:t>
            </a:r>
            <a:r>
              <a:rPr dirty="0" u="sng" sz="800" spc="25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800" spc="-5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7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8106156" y="2726423"/>
            <a:ext cx="504190" cy="403225"/>
            <a:chOff x="8106156" y="2726423"/>
            <a:chExt cx="504190" cy="403225"/>
          </a:xfrm>
        </p:grpSpPr>
        <p:pic>
          <p:nvPicPr>
            <p:cNvPr id="66" name="object 6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06156" y="2726423"/>
              <a:ext cx="503694" cy="403110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8241538" y="2822574"/>
              <a:ext cx="255270" cy="169545"/>
            </a:xfrm>
            <a:custGeom>
              <a:avLst/>
              <a:gdLst/>
              <a:ahLst/>
              <a:cxnLst/>
              <a:rect l="l" t="t" r="r" b="b"/>
              <a:pathLst>
                <a:path w="255270" h="169544">
                  <a:moveTo>
                    <a:pt x="11048" y="0"/>
                  </a:moveTo>
                  <a:lnTo>
                    <a:pt x="8635" y="5969"/>
                  </a:lnTo>
                  <a:lnTo>
                    <a:pt x="8000" y="7366"/>
                  </a:lnTo>
                  <a:lnTo>
                    <a:pt x="8254" y="8382"/>
                  </a:lnTo>
                  <a:lnTo>
                    <a:pt x="10286" y="9017"/>
                  </a:lnTo>
                  <a:lnTo>
                    <a:pt x="25907" y="11684"/>
                  </a:lnTo>
                  <a:lnTo>
                    <a:pt x="0" y="74549"/>
                  </a:lnTo>
                  <a:lnTo>
                    <a:pt x="8458" y="78105"/>
                  </a:lnTo>
                  <a:lnTo>
                    <a:pt x="9778" y="78613"/>
                  </a:lnTo>
                  <a:lnTo>
                    <a:pt x="10921" y="78105"/>
                  </a:lnTo>
                  <a:lnTo>
                    <a:pt x="11683" y="76327"/>
                  </a:lnTo>
                  <a:lnTo>
                    <a:pt x="40385" y="6858"/>
                  </a:lnTo>
                  <a:lnTo>
                    <a:pt x="41147" y="5080"/>
                  </a:lnTo>
                  <a:lnTo>
                    <a:pt x="40766" y="3937"/>
                  </a:lnTo>
                  <a:lnTo>
                    <a:pt x="39242" y="3302"/>
                  </a:lnTo>
                  <a:lnTo>
                    <a:pt x="36067" y="2032"/>
                  </a:lnTo>
                  <a:lnTo>
                    <a:pt x="11048" y="0"/>
                  </a:lnTo>
                  <a:close/>
                </a:path>
                <a:path w="255270" h="169544">
                  <a:moveTo>
                    <a:pt x="225932" y="124460"/>
                  </a:moveTo>
                  <a:lnTo>
                    <a:pt x="220852" y="124460"/>
                  </a:lnTo>
                  <a:lnTo>
                    <a:pt x="216168" y="126873"/>
                  </a:lnTo>
                  <a:lnTo>
                    <a:pt x="211850" y="129159"/>
                  </a:lnTo>
                  <a:lnTo>
                    <a:pt x="211985" y="129159"/>
                  </a:lnTo>
                  <a:lnTo>
                    <a:pt x="208533" y="133350"/>
                  </a:lnTo>
                  <a:lnTo>
                    <a:pt x="205993" y="139573"/>
                  </a:lnTo>
                  <a:lnTo>
                    <a:pt x="203326" y="145796"/>
                  </a:lnTo>
                  <a:lnTo>
                    <a:pt x="203232" y="146812"/>
                  </a:lnTo>
                  <a:lnTo>
                    <a:pt x="203149" y="147701"/>
                  </a:lnTo>
                  <a:lnTo>
                    <a:pt x="203031" y="148971"/>
                  </a:lnTo>
                  <a:lnTo>
                    <a:pt x="202984" y="149479"/>
                  </a:lnTo>
                  <a:lnTo>
                    <a:pt x="202860" y="151384"/>
                  </a:lnTo>
                  <a:lnTo>
                    <a:pt x="204342" y="155956"/>
                  </a:lnTo>
                  <a:lnTo>
                    <a:pt x="205866" y="160782"/>
                  </a:lnTo>
                  <a:lnTo>
                    <a:pt x="209549" y="164465"/>
                  </a:lnTo>
                  <a:lnTo>
                    <a:pt x="209740" y="164465"/>
                  </a:lnTo>
                  <a:lnTo>
                    <a:pt x="215137" y="166624"/>
                  </a:lnTo>
                  <a:lnTo>
                    <a:pt x="220852" y="169037"/>
                  </a:lnTo>
                  <a:lnTo>
                    <a:pt x="225932" y="169037"/>
                  </a:lnTo>
                  <a:lnTo>
                    <a:pt x="234568" y="164465"/>
                  </a:lnTo>
                  <a:lnTo>
                    <a:pt x="237079" y="161417"/>
                  </a:lnTo>
                  <a:lnTo>
                    <a:pt x="224027" y="161417"/>
                  </a:lnTo>
                  <a:lnTo>
                    <a:pt x="212470" y="156591"/>
                  </a:lnTo>
                  <a:lnTo>
                    <a:pt x="211327" y="151384"/>
                  </a:lnTo>
                  <a:lnTo>
                    <a:pt x="214756" y="143256"/>
                  </a:lnTo>
                  <a:lnTo>
                    <a:pt x="218058" y="135001"/>
                  </a:lnTo>
                  <a:lnTo>
                    <a:pt x="222757" y="132080"/>
                  </a:lnTo>
                  <a:lnTo>
                    <a:pt x="240283" y="132080"/>
                  </a:lnTo>
                  <a:lnTo>
                    <a:pt x="237362" y="129159"/>
                  </a:lnTo>
                  <a:lnTo>
                    <a:pt x="231647" y="126873"/>
                  </a:lnTo>
                  <a:lnTo>
                    <a:pt x="225932" y="124460"/>
                  </a:lnTo>
                  <a:close/>
                </a:path>
                <a:path w="255270" h="169544">
                  <a:moveTo>
                    <a:pt x="240283" y="132080"/>
                  </a:moveTo>
                  <a:lnTo>
                    <a:pt x="222757" y="132080"/>
                  </a:lnTo>
                  <a:lnTo>
                    <a:pt x="228472" y="134366"/>
                  </a:lnTo>
                  <a:lnTo>
                    <a:pt x="234187" y="136779"/>
                  </a:lnTo>
                  <a:lnTo>
                    <a:pt x="234786" y="139573"/>
                  </a:lnTo>
                  <a:lnTo>
                    <a:pt x="235278" y="142240"/>
                  </a:lnTo>
                  <a:lnTo>
                    <a:pt x="231901" y="150368"/>
                  </a:lnTo>
                  <a:lnTo>
                    <a:pt x="228600" y="158496"/>
                  </a:lnTo>
                  <a:lnTo>
                    <a:pt x="224027" y="161417"/>
                  </a:lnTo>
                  <a:lnTo>
                    <a:pt x="237079" y="161417"/>
                  </a:lnTo>
                  <a:lnTo>
                    <a:pt x="238125" y="160147"/>
                  </a:lnTo>
                  <a:lnTo>
                    <a:pt x="240664" y="153924"/>
                  </a:lnTo>
                  <a:lnTo>
                    <a:pt x="243331" y="147701"/>
                  </a:lnTo>
                  <a:lnTo>
                    <a:pt x="243745" y="143256"/>
                  </a:lnTo>
                  <a:lnTo>
                    <a:pt x="243839" y="142240"/>
                  </a:lnTo>
                  <a:lnTo>
                    <a:pt x="242442" y="137414"/>
                  </a:lnTo>
                  <a:lnTo>
                    <a:pt x="240918" y="132715"/>
                  </a:lnTo>
                  <a:lnTo>
                    <a:pt x="240283" y="132080"/>
                  </a:lnTo>
                  <a:close/>
                </a:path>
                <a:path w="255270" h="169544">
                  <a:moveTo>
                    <a:pt x="244855" y="86106"/>
                  </a:moveTo>
                  <a:lnTo>
                    <a:pt x="242506" y="86106"/>
                  </a:lnTo>
                  <a:lnTo>
                    <a:pt x="242061" y="86233"/>
                  </a:lnTo>
                  <a:lnTo>
                    <a:pt x="241045" y="86741"/>
                  </a:lnTo>
                  <a:lnTo>
                    <a:pt x="239775" y="87630"/>
                  </a:lnTo>
                  <a:lnTo>
                    <a:pt x="161035" y="146812"/>
                  </a:lnTo>
                  <a:lnTo>
                    <a:pt x="167512" y="149479"/>
                  </a:lnTo>
                  <a:lnTo>
                    <a:pt x="169468" y="150368"/>
                  </a:lnTo>
                  <a:lnTo>
                    <a:pt x="171450" y="150368"/>
                  </a:lnTo>
                  <a:lnTo>
                    <a:pt x="172719" y="149733"/>
                  </a:lnTo>
                  <a:lnTo>
                    <a:pt x="173862" y="148971"/>
                  </a:lnTo>
                  <a:lnTo>
                    <a:pt x="246118" y="94589"/>
                  </a:lnTo>
                  <a:lnTo>
                    <a:pt x="249554" y="91948"/>
                  </a:lnTo>
                  <a:lnTo>
                    <a:pt x="252475" y="90551"/>
                  </a:lnTo>
                  <a:lnTo>
                    <a:pt x="254888" y="90170"/>
                  </a:lnTo>
                  <a:lnTo>
                    <a:pt x="244855" y="86106"/>
                  </a:lnTo>
                  <a:close/>
                </a:path>
                <a:path w="255270" h="169544">
                  <a:moveTo>
                    <a:pt x="139826" y="43942"/>
                  </a:moveTo>
                  <a:lnTo>
                    <a:pt x="107441" y="75311"/>
                  </a:lnTo>
                  <a:lnTo>
                    <a:pt x="102025" y="92710"/>
                  </a:lnTo>
                  <a:lnTo>
                    <a:pt x="101949" y="93011"/>
                  </a:lnTo>
                  <a:lnTo>
                    <a:pt x="101584" y="96266"/>
                  </a:lnTo>
                  <a:lnTo>
                    <a:pt x="101600" y="106807"/>
                  </a:lnTo>
                  <a:lnTo>
                    <a:pt x="103099" y="114681"/>
                  </a:lnTo>
                  <a:lnTo>
                    <a:pt x="103123" y="114808"/>
                  </a:lnTo>
                  <a:lnTo>
                    <a:pt x="108203" y="120523"/>
                  </a:lnTo>
                  <a:lnTo>
                    <a:pt x="125602" y="127762"/>
                  </a:lnTo>
                  <a:lnTo>
                    <a:pt x="133222" y="127254"/>
                  </a:lnTo>
                  <a:lnTo>
                    <a:pt x="139826" y="122682"/>
                  </a:lnTo>
                  <a:lnTo>
                    <a:pt x="144736" y="118465"/>
                  </a:lnTo>
                  <a:lnTo>
                    <a:pt x="145936" y="116967"/>
                  </a:lnTo>
                  <a:lnTo>
                    <a:pt x="126110" y="116967"/>
                  </a:lnTo>
                  <a:lnTo>
                    <a:pt x="120776" y="114681"/>
                  </a:lnTo>
                  <a:lnTo>
                    <a:pt x="115442" y="112522"/>
                  </a:lnTo>
                  <a:lnTo>
                    <a:pt x="112775" y="108712"/>
                  </a:lnTo>
                  <a:lnTo>
                    <a:pt x="112646" y="106807"/>
                  </a:lnTo>
                  <a:lnTo>
                    <a:pt x="112541" y="105269"/>
                  </a:lnTo>
                  <a:lnTo>
                    <a:pt x="112446" y="103886"/>
                  </a:lnTo>
                  <a:lnTo>
                    <a:pt x="112335" y="101854"/>
                  </a:lnTo>
                  <a:lnTo>
                    <a:pt x="112259" y="100203"/>
                  </a:lnTo>
                  <a:lnTo>
                    <a:pt x="112140" y="97663"/>
                  </a:lnTo>
                  <a:lnTo>
                    <a:pt x="113796" y="90932"/>
                  </a:lnTo>
                  <a:lnTo>
                    <a:pt x="113889" y="90551"/>
                  </a:lnTo>
                  <a:lnTo>
                    <a:pt x="114014" y="90043"/>
                  </a:lnTo>
                  <a:lnTo>
                    <a:pt x="118184" y="79883"/>
                  </a:lnTo>
                  <a:lnTo>
                    <a:pt x="122427" y="69723"/>
                  </a:lnTo>
                  <a:lnTo>
                    <a:pt x="126501" y="63057"/>
                  </a:lnTo>
                  <a:lnTo>
                    <a:pt x="126618" y="62865"/>
                  </a:lnTo>
                  <a:lnTo>
                    <a:pt x="130682" y="59182"/>
                  </a:lnTo>
                  <a:lnTo>
                    <a:pt x="134746" y="55372"/>
                  </a:lnTo>
                  <a:lnTo>
                    <a:pt x="138956" y="54689"/>
                  </a:lnTo>
                  <a:lnTo>
                    <a:pt x="160344" y="54689"/>
                  </a:lnTo>
                  <a:lnTo>
                    <a:pt x="157225" y="51181"/>
                  </a:lnTo>
                  <a:lnTo>
                    <a:pt x="148589" y="47498"/>
                  </a:lnTo>
                  <a:lnTo>
                    <a:pt x="139826" y="43942"/>
                  </a:lnTo>
                  <a:close/>
                </a:path>
                <a:path w="255270" h="169544">
                  <a:moveTo>
                    <a:pt x="160344" y="54689"/>
                  </a:moveTo>
                  <a:lnTo>
                    <a:pt x="139626" y="54689"/>
                  </a:lnTo>
                  <a:lnTo>
                    <a:pt x="144652" y="56896"/>
                  </a:lnTo>
                  <a:lnTo>
                    <a:pt x="149986" y="59055"/>
                  </a:lnTo>
                  <a:lnTo>
                    <a:pt x="152780" y="62865"/>
                  </a:lnTo>
                  <a:lnTo>
                    <a:pt x="152868" y="64770"/>
                  </a:lnTo>
                  <a:lnTo>
                    <a:pt x="152967" y="66929"/>
                  </a:lnTo>
                  <a:lnTo>
                    <a:pt x="153072" y="69215"/>
                  </a:lnTo>
                  <a:lnTo>
                    <a:pt x="138937" y="108712"/>
                  </a:lnTo>
                  <a:lnTo>
                    <a:pt x="126110" y="116967"/>
                  </a:lnTo>
                  <a:lnTo>
                    <a:pt x="145936" y="116967"/>
                  </a:lnTo>
                  <a:lnTo>
                    <a:pt x="163528" y="78565"/>
                  </a:lnTo>
                  <a:lnTo>
                    <a:pt x="164196" y="72390"/>
                  </a:lnTo>
                  <a:lnTo>
                    <a:pt x="164076" y="67945"/>
                  </a:lnTo>
                  <a:lnTo>
                    <a:pt x="163997" y="66929"/>
                  </a:lnTo>
                  <a:lnTo>
                    <a:pt x="163928" y="66040"/>
                  </a:lnTo>
                  <a:lnTo>
                    <a:pt x="163829" y="64770"/>
                  </a:lnTo>
                  <a:lnTo>
                    <a:pt x="162305" y="56896"/>
                  </a:lnTo>
                  <a:lnTo>
                    <a:pt x="160344" y="54689"/>
                  </a:lnTo>
                  <a:close/>
                </a:path>
                <a:path w="255270" h="169544">
                  <a:moveTo>
                    <a:pt x="193166" y="66929"/>
                  </a:moveTo>
                  <a:lnTo>
                    <a:pt x="187980" y="66929"/>
                  </a:lnTo>
                  <a:lnTo>
                    <a:pt x="183768" y="69215"/>
                  </a:lnTo>
                  <a:lnTo>
                    <a:pt x="179211" y="71628"/>
                  </a:lnTo>
                  <a:lnTo>
                    <a:pt x="179343" y="71628"/>
                  </a:lnTo>
                  <a:lnTo>
                    <a:pt x="175894" y="75692"/>
                  </a:lnTo>
                  <a:lnTo>
                    <a:pt x="173568" y="81393"/>
                  </a:lnTo>
                  <a:lnTo>
                    <a:pt x="170814" y="88265"/>
                  </a:lnTo>
                  <a:lnTo>
                    <a:pt x="170608" y="90043"/>
                  </a:lnTo>
                  <a:lnTo>
                    <a:pt x="170504" y="90932"/>
                  </a:lnTo>
                  <a:lnTo>
                    <a:pt x="170386" y="91948"/>
                  </a:lnTo>
                  <a:lnTo>
                    <a:pt x="170298" y="92710"/>
                  </a:lnTo>
                  <a:lnTo>
                    <a:pt x="170179" y="93726"/>
                  </a:lnTo>
                  <a:lnTo>
                    <a:pt x="171703" y="98425"/>
                  </a:lnTo>
                  <a:lnTo>
                    <a:pt x="173100" y="103124"/>
                  </a:lnTo>
                  <a:lnTo>
                    <a:pt x="176783" y="106680"/>
                  </a:lnTo>
                  <a:lnTo>
                    <a:pt x="188213" y="111506"/>
                  </a:lnTo>
                  <a:lnTo>
                    <a:pt x="193293" y="111506"/>
                  </a:lnTo>
                  <a:lnTo>
                    <a:pt x="197611" y="109220"/>
                  </a:lnTo>
                  <a:lnTo>
                    <a:pt x="201929" y="106807"/>
                  </a:lnTo>
                  <a:lnTo>
                    <a:pt x="204335" y="103886"/>
                  </a:lnTo>
                  <a:lnTo>
                    <a:pt x="191388" y="103886"/>
                  </a:lnTo>
                  <a:lnTo>
                    <a:pt x="179831" y="99060"/>
                  </a:lnTo>
                  <a:lnTo>
                    <a:pt x="178688" y="93726"/>
                  </a:lnTo>
                  <a:lnTo>
                    <a:pt x="182258" y="84836"/>
                  </a:lnTo>
                  <a:lnTo>
                    <a:pt x="185419" y="77343"/>
                  </a:lnTo>
                  <a:lnTo>
                    <a:pt x="189991" y="74422"/>
                  </a:lnTo>
                  <a:lnTo>
                    <a:pt x="207517" y="74422"/>
                  </a:lnTo>
                  <a:lnTo>
                    <a:pt x="204723" y="71628"/>
                  </a:lnTo>
                  <a:lnTo>
                    <a:pt x="198881" y="69215"/>
                  </a:lnTo>
                  <a:lnTo>
                    <a:pt x="193166" y="66929"/>
                  </a:lnTo>
                  <a:close/>
                </a:path>
                <a:path w="255270" h="169544">
                  <a:moveTo>
                    <a:pt x="82041" y="20066"/>
                  </a:moveTo>
                  <a:lnTo>
                    <a:pt x="49900" y="51181"/>
                  </a:lnTo>
                  <a:lnTo>
                    <a:pt x="43740" y="73787"/>
                  </a:lnTo>
                  <a:lnTo>
                    <a:pt x="43822" y="81393"/>
                  </a:lnTo>
                  <a:lnTo>
                    <a:pt x="43941" y="82931"/>
                  </a:lnTo>
                  <a:lnTo>
                    <a:pt x="45183" y="90043"/>
                  </a:lnTo>
                  <a:lnTo>
                    <a:pt x="45272" y="90551"/>
                  </a:lnTo>
                  <a:lnTo>
                    <a:pt x="45338" y="90932"/>
                  </a:lnTo>
                  <a:lnTo>
                    <a:pt x="50545" y="96647"/>
                  </a:lnTo>
                  <a:lnTo>
                    <a:pt x="59181" y="100203"/>
                  </a:lnTo>
                  <a:lnTo>
                    <a:pt x="67817" y="103886"/>
                  </a:lnTo>
                  <a:lnTo>
                    <a:pt x="75437" y="103378"/>
                  </a:lnTo>
                  <a:lnTo>
                    <a:pt x="82168" y="98806"/>
                  </a:lnTo>
                  <a:lnTo>
                    <a:pt x="87022" y="94589"/>
                  </a:lnTo>
                  <a:lnTo>
                    <a:pt x="88284" y="93011"/>
                  </a:lnTo>
                  <a:lnTo>
                    <a:pt x="68443" y="93011"/>
                  </a:lnTo>
                  <a:lnTo>
                    <a:pt x="57784" y="88646"/>
                  </a:lnTo>
                  <a:lnTo>
                    <a:pt x="54990" y="84836"/>
                  </a:lnTo>
                  <a:lnTo>
                    <a:pt x="54903" y="82931"/>
                  </a:lnTo>
                  <a:lnTo>
                    <a:pt x="54832" y="81393"/>
                  </a:lnTo>
                  <a:lnTo>
                    <a:pt x="54734" y="79248"/>
                  </a:lnTo>
                  <a:lnTo>
                    <a:pt x="54608" y="76527"/>
                  </a:lnTo>
                  <a:lnTo>
                    <a:pt x="54482" y="73787"/>
                  </a:lnTo>
                  <a:lnTo>
                    <a:pt x="56322" y="66307"/>
                  </a:lnTo>
                  <a:lnTo>
                    <a:pt x="56387" y="66040"/>
                  </a:lnTo>
                  <a:lnTo>
                    <a:pt x="60578" y="55880"/>
                  </a:lnTo>
                  <a:lnTo>
                    <a:pt x="64642" y="45847"/>
                  </a:lnTo>
                  <a:lnTo>
                    <a:pt x="68833" y="38989"/>
                  </a:lnTo>
                  <a:lnTo>
                    <a:pt x="72897" y="35306"/>
                  </a:lnTo>
                  <a:lnTo>
                    <a:pt x="76961" y="31496"/>
                  </a:lnTo>
                  <a:lnTo>
                    <a:pt x="81660" y="30734"/>
                  </a:lnTo>
                  <a:lnTo>
                    <a:pt x="102488" y="30734"/>
                  </a:lnTo>
                  <a:lnTo>
                    <a:pt x="99440" y="27305"/>
                  </a:lnTo>
                  <a:lnTo>
                    <a:pt x="90804" y="23622"/>
                  </a:lnTo>
                  <a:lnTo>
                    <a:pt x="82041" y="20066"/>
                  </a:lnTo>
                  <a:close/>
                </a:path>
                <a:path w="255270" h="169544">
                  <a:moveTo>
                    <a:pt x="207517" y="74422"/>
                  </a:moveTo>
                  <a:lnTo>
                    <a:pt x="189991" y="74422"/>
                  </a:lnTo>
                  <a:lnTo>
                    <a:pt x="201548" y="79248"/>
                  </a:lnTo>
                  <a:lnTo>
                    <a:pt x="202338" y="82931"/>
                  </a:lnTo>
                  <a:lnTo>
                    <a:pt x="202667" y="84643"/>
                  </a:lnTo>
                  <a:lnTo>
                    <a:pt x="199389" y="92710"/>
                  </a:lnTo>
                  <a:lnTo>
                    <a:pt x="195960" y="100965"/>
                  </a:lnTo>
                  <a:lnTo>
                    <a:pt x="191388" y="103886"/>
                  </a:lnTo>
                  <a:lnTo>
                    <a:pt x="204335" y="103886"/>
                  </a:lnTo>
                  <a:lnTo>
                    <a:pt x="205485" y="102489"/>
                  </a:lnTo>
                  <a:lnTo>
                    <a:pt x="210514" y="90170"/>
                  </a:lnTo>
                  <a:lnTo>
                    <a:pt x="210565" y="90043"/>
                  </a:lnTo>
                  <a:lnTo>
                    <a:pt x="210711" y="88788"/>
                  </a:lnTo>
                  <a:lnTo>
                    <a:pt x="210772" y="88265"/>
                  </a:lnTo>
                  <a:lnTo>
                    <a:pt x="210846" y="87630"/>
                  </a:lnTo>
                  <a:lnTo>
                    <a:pt x="210949" y="86741"/>
                  </a:lnTo>
                  <a:lnTo>
                    <a:pt x="211023" y="86106"/>
                  </a:lnTo>
                  <a:lnTo>
                    <a:pt x="211097" y="85471"/>
                  </a:lnTo>
                  <a:lnTo>
                    <a:pt x="211193" y="84643"/>
                  </a:lnTo>
                  <a:lnTo>
                    <a:pt x="209803" y="79883"/>
                  </a:lnTo>
                  <a:lnTo>
                    <a:pt x="208444" y="75692"/>
                  </a:lnTo>
                  <a:lnTo>
                    <a:pt x="208321" y="75311"/>
                  </a:lnTo>
                  <a:lnTo>
                    <a:pt x="207517" y="74422"/>
                  </a:lnTo>
                  <a:close/>
                </a:path>
                <a:path w="255270" h="169544">
                  <a:moveTo>
                    <a:pt x="102488" y="30734"/>
                  </a:moveTo>
                  <a:lnTo>
                    <a:pt x="81660" y="30734"/>
                  </a:lnTo>
                  <a:lnTo>
                    <a:pt x="86994" y="33020"/>
                  </a:lnTo>
                  <a:lnTo>
                    <a:pt x="92508" y="35306"/>
                  </a:lnTo>
                  <a:lnTo>
                    <a:pt x="92295" y="35306"/>
                  </a:lnTo>
                  <a:lnTo>
                    <a:pt x="94995" y="38989"/>
                  </a:lnTo>
                  <a:lnTo>
                    <a:pt x="95084" y="40894"/>
                  </a:lnTo>
                  <a:lnTo>
                    <a:pt x="95156" y="42431"/>
                  </a:lnTo>
                  <a:lnTo>
                    <a:pt x="95226" y="43942"/>
                  </a:lnTo>
                  <a:lnTo>
                    <a:pt x="95345" y="45847"/>
                  </a:lnTo>
                  <a:lnTo>
                    <a:pt x="95444" y="47297"/>
                  </a:lnTo>
                  <a:lnTo>
                    <a:pt x="95553" y="48895"/>
                  </a:lnTo>
                  <a:lnTo>
                    <a:pt x="95630" y="50038"/>
                  </a:lnTo>
                  <a:lnTo>
                    <a:pt x="93598" y="57785"/>
                  </a:lnTo>
                  <a:lnTo>
                    <a:pt x="89534" y="67945"/>
                  </a:lnTo>
                  <a:lnTo>
                    <a:pt x="85343" y="77978"/>
                  </a:lnTo>
                  <a:lnTo>
                    <a:pt x="81270" y="84643"/>
                  </a:lnTo>
                  <a:lnTo>
                    <a:pt x="81152" y="84836"/>
                  </a:lnTo>
                  <a:lnTo>
                    <a:pt x="73025" y="92202"/>
                  </a:lnTo>
                  <a:lnTo>
                    <a:pt x="68032" y="93011"/>
                  </a:lnTo>
                  <a:lnTo>
                    <a:pt x="88284" y="93011"/>
                  </a:lnTo>
                  <a:lnTo>
                    <a:pt x="105743" y="54689"/>
                  </a:lnTo>
                  <a:lnTo>
                    <a:pt x="106521" y="47498"/>
                  </a:lnTo>
                  <a:lnTo>
                    <a:pt x="106430" y="45847"/>
                  </a:lnTo>
                  <a:lnTo>
                    <a:pt x="106321" y="44450"/>
                  </a:lnTo>
                  <a:lnTo>
                    <a:pt x="106282" y="43942"/>
                  </a:lnTo>
                  <a:lnTo>
                    <a:pt x="106164" y="42431"/>
                  </a:lnTo>
                  <a:lnTo>
                    <a:pt x="106044" y="40894"/>
                  </a:lnTo>
                  <a:lnTo>
                    <a:pt x="104520" y="33020"/>
                  </a:lnTo>
                  <a:lnTo>
                    <a:pt x="102488" y="307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 txBox="1"/>
          <p:nvPr/>
        </p:nvSpPr>
        <p:spPr>
          <a:xfrm>
            <a:off x="1863089" y="3016122"/>
            <a:ext cx="1650364" cy="3778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95"/>
              </a:spcBef>
              <a:tabLst>
                <a:tab pos="913765" algn="l"/>
              </a:tabLst>
            </a:pPr>
            <a:r>
              <a:rPr dirty="0" sz="700" b="0">
                <a:latin typeface="페이퍼로지 5 Medium"/>
                <a:cs typeface="페이퍼로지 5 Medium"/>
              </a:rPr>
              <a:t>좌석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안내</a:t>
            </a:r>
            <a:r>
              <a:rPr dirty="0" sz="700" b="0">
                <a:latin typeface="페이퍼로지 5 Medium"/>
                <a:cs typeface="페이퍼로지 5 Medium"/>
              </a:rPr>
              <a:t>	식기류</a:t>
            </a:r>
            <a:r>
              <a:rPr dirty="0" sz="700" spc="-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</a:pPr>
            <a:r>
              <a:rPr dirty="0" sz="700" spc="-155" b="0">
                <a:latin typeface="페이퍼로지 5 Medium"/>
                <a:cs typeface="페이퍼로지 5 Medium"/>
              </a:rPr>
              <a:t>※</a:t>
            </a:r>
            <a:r>
              <a:rPr dirty="0" sz="700" spc="45" b="0">
                <a:latin typeface="페이퍼로지 5 Medium"/>
                <a:cs typeface="페이퍼로지 5 Medium"/>
              </a:rPr>
              <a:t> </a:t>
            </a:r>
            <a:r>
              <a:rPr dirty="0" sz="700" b="0">
                <a:latin typeface="페이퍼로지 5 Medium"/>
                <a:cs typeface="페이퍼로지 5 Medium"/>
              </a:rPr>
              <a:t>한</a:t>
            </a:r>
            <a:r>
              <a:rPr dirty="0" sz="700" spc="-25" b="0">
                <a:latin typeface="페이퍼로지 5 Medium"/>
                <a:cs typeface="페이퍼로지 5 Medium"/>
              </a:rPr>
              <a:t> </a:t>
            </a:r>
            <a:r>
              <a:rPr dirty="0" sz="700" b="0">
                <a:latin typeface="페이퍼로지 5 Medium"/>
                <a:cs typeface="페이퍼로지 5 Medium"/>
              </a:rPr>
              <a:t>번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b="0">
                <a:latin typeface="페이퍼로지 5 Medium"/>
                <a:cs typeface="페이퍼로지 5 Medium"/>
              </a:rPr>
              <a:t>서빙하는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b="0">
                <a:latin typeface="페이퍼로지 5 Medium"/>
                <a:cs typeface="페이퍼로지 5 Medium"/>
              </a:rPr>
              <a:t>데</a:t>
            </a:r>
            <a:r>
              <a:rPr dirty="0" sz="700" spc="5" b="0">
                <a:latin typeface="페이퍼로지 5 Medium"/>
                <a:cs typeface="페이퍼로지 5 Medium"/>
              </a:rPr>
              <a:t> </a:t>
            </a:r>
            <a:r>
              <a:rPr dirty="0" sz="700" b="0">
                <a:latin typeface="페이퍼로지 5 Medium"/>
                <a:cs typeface="페이퍼로지 5 Medium"/>
              </a:rPr>
              <a:t>소요되는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b="0">
                <a:latin typeface="페이퍼로지 5 Medium"/>
                <a:cs typeface="페이퍼로지 5 Medium"/>
              </a:rPr>
              <a:t>힘이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0" b="0">
                <a:latin typeface="페이퍼로지 5 Medium"/>
                <a:cs typeface="페이퍼로지 5 Medium"/>
              </a:rPr>
              <a:t>1이라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가정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69" name="object 69" descr=""/>
          <p:cNvGrpSpPr/>
          <p:nvPr/>
        </p:nvGrpSpPr>
        <p:grpSpPr>
          <a:xfrm>
            <a:off x="1859279" y="3511295"/>
            <a:ext cx="722630" cy="431800"/>
            <a:chOff x="1859279" y="3511295"/>
            <a:chExt cx="722630" cy="431800"/>
          </a:xfrm>
        </p:grpSpPr>
        <p:pic>
          <p:nvPicPr>
            <p:cNvPr id="70" name="object 7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9279" y="3511295"/>
              <a:ext cx="722401" cy="431317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49195" y="3595115"/>
              <a:ext cx="539534" cy="289534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1885441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4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 txBox="1"/>
          <p:nvPr/>
        </p:nvSpPr>
        <p:spPr>
          <a:xfrm>
            <a:off x="2016632" y="3625087"/>
            <a:ext cx="35623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좌석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안내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2648711" y="3505200"/>
            <a:ext cx="734695" cy="443865"/>
            <a:chOff x="2648711" y="3505200"/>
            <a:chExt cx="734695" cy="443865"/>
          </a:xfrm>
        </p:grpSpPr>
        <p:pic>
          <p:nvPicPr>
            <p:cNvPr id="75" name="object 7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48711" y="3505200"/>
              <a:ext cx="734580" cy="443484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06623" y="3595115"/>
              <a:ext cx="615708" cy="289534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2681477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681477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 descr=""/>
          <p:cNvSpPr txBox="1"/>
          <p:nvPr/>
        </p:nvSpPr>
        <p:spPr>
          <a:xfrm>
            <a:off x="2774695" y="3625087"/>
            <a:ext cx="432434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식기류</a:t>
            </a:r>
            <a:r>
              <a:rPr dirty="0" sz="700" spc="-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80" name="object 80" descr=""/>
          <p:cNvGrpSpPr/>
          <p:nvPr/>
        </p:nvGrpSpPr>
        <p:grpSpPr>
          <a:xfrm>
            <a:off x="3450335" y="3511295"/>
            <a:ext cx="722630" cy="431800"/>
            <a:chOff x="3450335" y="3511295"/>
            <a:chExt cx="722630" cy="431800"/>
          </a:xfrm>
        </p:grpSpPr>
        <p:pic>
          <p:nvPicPr>
            <p:cNvPr id="81" name="object 8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50335" y="3511295"/>
              <a:ext cx="722401" cy="431317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41775" y="3595115"/>
              <a:ext cx="539534" cy="289534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3477513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 txBox="1"/>
          <p:nvPr/>
        </p:nvSpPr>
        <p:spPr>
          <a:xfrm>
            <a:off x="3608959" y="3625087"/>
            <a:ext cx="35623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주문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접수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4241291" y="3505200"/>
            <a:ext cx="734695" cy="443865"/>
            <a:chOff x="4241291" y="3505200"/>
            <a:chExt cx="734695" cy="443865"/>
          </a:xfrm>
        </p:grpSpPr>
        <p:pic>
          <p:nvPicPr>
            <p:cNvPr id="86" name="object 8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41291" y="3505200"/>
              <a:ext cx="734580" cy="443484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37303" y="3595115"/>
              <a:ext cx="539534" cy="289534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427354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427354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 descr=""/>
          <p:cNvSpPr txBox="1"/>
          <p:nvPr/>
        </p:nvSpPr>
        <p:spPr>
          <a:xfrm>
            <a:off x="4405121" y="3625087"/>
            <a:ext cx="35623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반찬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세팅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91" name="object 91" descr=""/>
          <p:cNvGrpSpPr/>
          <p:nvPr/>
        </p:nvGrpSpPr>
        <p:grpSpPr>
          <a:xfrm>
            <a:off x="5036820" y="3505200"/>
            <a:ext cx="734695" cy="443865"/>
            <a:chOff x="5036820" y="3505200"/>
            <a:chExt cx="734695" cy="443865"/>
          </a:xfrm>
        </p:grpSpPr>
        <p:pic>
          <p:nvPicPr>
            <p:cNvPr id="92" name="object 9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36820" y="3505200"/>
              <a:ext cx="734580" cy="443484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32832" y="3595115"/>
              <a:ext cx="539534" cy="289534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506945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5069459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 txBox="1"/>
          <p:nvPr/>
        </p:nvSpPr>
        <p:spPr>
          <a:xfrm>
            <a:off x="5201158" y="3625087"/>
            <a:ext cx="35623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메인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97" name="object 97" descr=""/>
          <p:cNvGrpSpPr/>
          <p:nvPr/>
        </p:nvGrpSpPr>
        <p:grpSpPr>
          <a:xfrm>
            <a:off x="5832347" y="3505200"/>
            <a:ext cx="734695" cy="443865"/>
            <a:chOff x="5832347" y="3505200"/>
            <a:chExt cx="734695" cy="443865"/>
          </a:xfrm>
        </p:grpSpPr>
        <p:pic>
          <p:nvPicPr>
            <p:cNvPr id="98" name="object 98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832347" y="3505200"/>
              <a:ext cx="734580" cy="443484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29883" y="3541776"/>
              <a:ext cx="539534" cy="396252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5865494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5865494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2" name="object 102" descr=""/>
          <p:cNvSpPr txBox="1"/>
          <p:nvPr/>
        </p:nvSpPr>
        <p:spPr>
          <a:xfrm>
            <a:off x="5997321" y="3571747"/>
            <a:ext cx="356235" cy="239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페이퍼로지 5 Medium"/>
                <a:cs typeface="페이퍼로지 5 Medium"/>
              </a:rPr>
              <a:t>리필</a:t>
            </a:r>
            <a:r>
              <a:rPr dirty="0" sz="700" spc="15" b="0">
                <a:latin typeface="페이퍼로지 5 Medium"/>
                <a:cs typeface="페이퍼로지 5 Medium"/>
              </a:rPr>
              <a:t> </a:t>
            </a:r>
            <a:r>
              <a:rPr dirty="0" sz="700" spc="-25" b="0">
                <a:latin typeface="페이퍼로지 5 Medium"/>
                <a:cs typeface="페이퍼로지 5 Medium"/>
              </a:rPr>
              <a:t>서빙</a:t>
            </a:r>
            <a:endParaRPr sz="700">
              <a:latin typeface="페이퍼로지 5 Medium"/>
              <a:cs typeface="페이퍼로지 5 Medium"/>
            </a:endParaRPr>
          </a:p>
          <a:p>
            <a:pPr algn="ctr" marL="1270">
              <a:lnSpc>
                <a:spcPct val="100000"/>
              </a:lnSpc>
            </a:pPr>
            <a:r>
              <a:rPr dirty="0" sz="700" spc="-25" i="1">
                <a:latin typeface="페이퍼로지 5 Medium"/>
                <a:cs typeface="페이퍼로지 5 Medium"/>
              </a:rPr>
              <a:t>+a</a:t>
            </a:r>
            <a:endParaRPr sz="700">
              <a:latin typeface="페이퍼로지 5 Medium"/>
              <a:cs typeface="페이퍼로지 5 Medium"/>
            </a:endParaRPr>
          </a:p>
        </p:txBody>
      </p:sp>
      <p:grpSp>
        <p:nvGrpSpPr>
          <p:cNvPr id="103" name="object 103" descr=""/>
          <p:cNvGrpSpPr/>
          <p:nvPr/>
        </p:nvGrpSpPr>
        <p:grpSpPr>
          <a:xfrm>
            <a:off x="6629400" y="3505200"/>
            <a:ext cx="734695" cy="443865"/>
            <a:chOff x="6629400" y="3505200"/>
            <a:chExt cx="734695" cy="443865"/>
          </a:xfrm>
        </p:grpSpPr>
        <p:pic>
          <p:nvPicPr>
            <p:cNvPr id="104" name="object 104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629400" y="3505200"/>
              <a:ext cx="734580" cy="443484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722364" y="3595115"/>
              <a:ext cx="545579" cy="289534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6661530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619848" y="0"/>
                  </a:moveTo>
                  <a:lnTo>
                    <a:pt x="0" y="0"/>
                  </a:lnTo>
                  <a:lnTo>
                    <a:pt x="0" y="329425"/>
                  </a:lnTo>
                  <a:lnTo>
                    <a:pt x="619848" y="329425"/>
                  </a:lnTo>
                  <a:lnTo>
                    <a:pt x="619848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6661530" y="3537216"/>
              <a:ext cx="620395" cy="329565"/>
            </a:xfrm>
            <a:custGeom>
              <a:avLst/>
              <a:gdLst/>
              <a:ahLst/>
              <a:cxnLst/>
              <a:rect l="l" t="t" r="r" b="b"/>
              <a:pathLst>
                <a:path w="620395" h="329564">
                  <a:moveTo>
                    <a:pt x="0" y="329425"/>
                  </a:moveTo>
                  <a:lnTo>
                    <a:pt x="619848" y="329425"/>
                  </a:lnTo>
                  <a:lnTo>
                    <a:pt x="619848" y="0"/>
                  </a:lnTo>
                  <a:lnTo>
                    <a:pt x="0" y="0"/>
                  </a:lnTo>
                  <a:lnTo>
                    <a:pt x="0" y="329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 descr=""/>
          <p:cNvSpPr txBox="1"/>
          <p:nvPr/>
        </p:nvSpPr>
        <p:spPr>
          <a:xfrm>
            <a:off x="6790435" y="3625087"/>
            <a:ext cx="36258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10" b="0">
                <a:latin typeface="페이퍼로지 5 Medium"/>
                <a:cs typeface="페이퍼로지 5 Medium"/>
              </a:rPr>
              <a:t>퇴식/소독</a:t>
            </a:r>
            <a:endParaRPr sz="700">
              <a:latin typeface="페이퍼로지 5 Medium"/>
              <a:cs typeface="페이퍼로지 5 Medium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677062" y="3362528"/>
            <a:ext cx="987425" cy="57404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575"/>
              </a:spcBef>
            </a:pPr>
            <a:r>
              <a:rPr dirty="0" sz="800" b="0">
                <a:latin typeface="페이퍼로지 5 Medium"/>
                <a:cs typeface="페이퍼로지 5 Medium"/>
              </a:rPr>
              <a:t>그</a:t>
            </a:r>
            <a:r>
              <a:rPr dirty="0" sz="800" spc="30" b="0">
                <a:latin typeface="페이퍼로지 5 Medium"/>
                <a:cs typeface="페이퍼로지 5 Medium"/>
              </a:rPr>
              <a:t> </a:t>
            </a:r>
            <a:r>
              <a:rPr dirty="0" sz="800" spc="-25" b="0">
                <a:latin typeface="페이퍼로지 5 Medium"/>
                <a:cs typeface="페이퍼로지 5 Medium"/>
              </a:rPr>
              <a:t>중,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dirty="0" sz="800" b="0">
                <a:latin typeface="페이퍼로지 5 Medium"/>
                <a:cs typeface="페이퍼로지 5 Medium"/>
              </a:rPr>
              <a:t>짐을</a:t>
            </a:r>
            <a:r>
              <a:rPr dirty="0" sz="800" spc="-5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들고</a:t>
            </a:r>
            <a:r>
              <a:rPr dirty="0" sz="800" spc="5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서빙하는</a:t>
            </a:r>
            <a:r>
              <a:rPr dirty="0" sz="800" spc="-10" b="0">
                <a:latin typeface="페이퍼로지 5 Medium"/>
                <a:cs typeface="페이퍼로지 5 Medium"/>
              </a:rPr>
              <a:t> </a:t>
            </a:r>
            <a:r>
              <a:rPr dirty="0" sz="800" spc="-25" b="0">
                <a:latin typeface="페이퍼로지 5 Medium"/>
                <a:cs typeface="페이퍼로지 5 Medium"/>
              </a:rPr>
              <a:t>횟수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dirty="0" sz="800" b="0">
                <a:latin typeface="페이퍼로지 5 Medium"/>
                <a:cs typeface="페이퍼로지 5 Medium"/>
              </a:rPr>
              <a:t>:</a:t>
            </a:r>
            <a:r>
              <a:rPr dirty="0" sz="800" spc="20" b="0">
                <a:latin typeface="페이퍼로지 5 Medium"/>
                <a:cs typeface="페이퍼로지 5 Medium"/>
              </a:rPr>
              <a:t> </a:t>
            </a:r>
            <a:r>
              <a:rPr dirty="0" u="sng" sz="8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최소</a:t>
            </a:r>
            <a:r>
              <a:rPr dirty="0" u="sng" sz="800" spc="3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800" spc="-25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5회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110" name="object 110" descr=""/>
          <p:cNvGrpSpPr/>
          <p:nvPr/>
        </p:nvGrpSpPr>
        <p:grpSpPr>
          <a:xfrm>
            <a:off x="1932432" y="3416794"/>
            <a:ext cx="5030470" cy="199390"/>
            <a:chOff x="1932432" y="3416794"/>
            <a:chExt cx="5030470" cy="199390"/>
          </a:xfrm>
        </p:grpSpPr>
        <p:pic>
          <p:nvPicPr>
            <p:cNvPr id="111" name="object 11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932432" y="3427475"/>
              <a:ext cx="90639" cy="180594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1943481" y="3439159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51181" y="0"/>
                  </a:moveTo>
                  <a:lnTo>
                    <a:pt x="42291" y="0"/>
                  </a:lnTo>
                  <a:lnTo>
                    <a:pt x="0" y="13588"/>
                  </a:lnTo>
                  <a:lnTo>
                    <a:pt x="0" y="27939"/>
                  </a:lnTo>
                  <a:lnTo>
                    <a:pt x="1016" y="29210"/>
                  </a:lnTo>
                  <a:lnTo>
                    <a:pt x="3937" y="29210"/>
                  </a:lnTo>
                  <a:lnTo>
                    <a:pt x="32131" y="22732"/>
                  </a:lnTo>
                  <a:lnTo>
                    <a:pt x="32131" y="143383"/>
                  </a:lnTo>
                  <a:lnTo>
                    <a:pt x="51054" y="143383"/>
                  </a:lnTo>
                  <a:lnTo>
                    <a:pt x="52705" y="141605"/>
                  </a:lnTo>
                  <a:lnTo>
                    <a:pt x="52705" y="1778"/>
                  </a:lnTo>
                  <a:lnTo>
                    <a:pt x="511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1943481" y="3439159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5" h="143510">
                  <a:moveTo>
                    <a:pt x="42291" y="0"/>
                  </a:moveTo>
                  <a:lnTo>
                    <a:pt x="48387" y="0"/>
                  </a:lnTo>
                  <a:lnTo>
                    <a:pt x="51181" y="0"/>
                  </a:lnTo>
                  <a:lnTo>
                    <a:pt x="52705" y="1778"/>
                  </a:lnTo>
                  <a:lnTo>
                    <a:pt x="52705" y="5080"/>
                  </a:lnTo>
                  <a:lnTo>
                    <a:pt x="52705" y="138303"/>
                  </a:lnTo>
                  <a:lnTo>
                    <a:pt x="52705" y="141605"/>
                  </a:lnTo>
                  <a:lnTo>
                    <a:pt x="51054" y="143383"/>
                  </a:lnTo>
                  <a:lnTo>
                    <a:pt x="48006" y="143383"/>
                  </a:lnTo>
                  <a:lnTo>
                    <a:pt x="32131" y="143383"/>
                  </a:lnTo>
                  <a:lnTo>
                    <a:pt x="32131" y="22732"/>
                  </a:lnTo>
                  <a:lnTo>
                    <a:pt x="4825" y="29082"/>
                  </a:lnTo>
                  <a:lnTo>
                    <a:pt x="4444" y="29210"/>
                  </a:lnTo>
                  <a:lnTo>
                    <a:pt x="3937" y="29210"/>
                  </a:lnTo>
                  <a:lnTo>
                    <a:pt x="3175" y="29210"/>
                  </a:lnTo>
                  <a:lnTo>
                    <a:pt x="1016" y="29210"/>
                  </a:lnTo>
                  <a:lnTo>
                    <a:pt x="0" y="27939"/>
                  </a:lnTo>
                  <a:lnTo>
                    <a:pt x="0" y="25145"/>
                  </a:lnTo>
                  <a:lnTo>
                    <a:pt x="0" y="13588"/>
                  </a:lnTo>
                  <a:lnTo>
                    <a:pt x="4229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729484" y="3424414"/>
              <a:ext cx="290321" cy="188226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35961" y="3431412"/>
              <a:ext cx="262509" cy="159131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38728" y="3419855"/>
              <a:ext cx="89153" cy="180594"/>
            </a:xfrm>
            <a:prstGeom prst="rect">
              <a:avLst/>
            </a:prstGeom>
          </p:spPr>
        </p:pic>
        <p:sp>
          <p:nvSpPr>
            <p:cNvPr id="117" name="object 117" descr=""/>
            <p:cNvSpPr/>
            <p:nvPr/>
          </p:nvSpPr>
          <p:spPr>
            <a:xfrm>
              <a:off x="3549650" y="3431285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51308" y="0"/>
                  </a:moveTo>
                  <a:lnTo>
                    <a:pt x="42417" y="0"/>
                  </a:lnTo>
                  <a:lnTo>
                    <a:pt x="0" y="13588"/>
                  </a:lnTo>
                  <a:lnTo>
                    <a:pt x="0" y="27940"/>
                  </a:lnTo>
                  <a:lnTo>
                    <a:pt x="1142" y="29210"/>
                  </a:lnTo>
                  <a:lnTo>
                    <a:pt x="3937" y="29210"/>
                  </a:lnTo>
                  <a:lnTo>
                    <a:pt x="32258" y="22733"/>
                  </a:lnTo>
                  <a:lnTo>
                    <a:pt x="32258" y="143383"/>
                  </a:lnTo>
                  <a:lnTo>
                    <a:pt x="51180" y="143383"/>
                  </a:lnTo>
                  <a:lnTo>
                    <a:pt x="52704" y="141605"/>
                  </a:lnTo>
                  <a:lnTo>
                    <a:pt x="52704" y="1778"/>
                  </a:lnTo>
                  <a:lnTo>
                    <a:pt x="51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3549650" y="3431285"/>
              <a:ext cx="52705" cy="143510"/>
            </a:xfrm>
            <a:custGeom>
              <a:avLst/>
              <a:gdLst/>
              <a:ahLst/>
              <a:cxnLst/>
              <a:rect l="l" t="t" r="r" b="b"/>
              <a:pathLst>
                <a:path w="52704" h="143510">
                  <a:moveTo>
                    <a:pt x="42417" y="0"/>
                  </a:moveTo>
                  <a:lnTo>
                    <a:pt x="48513" y="0"/>
                  </a:lnTo>
                  <a:lnTo>
                    <a:pt x="51308" y="0"/>
                  </a:lnTo>
                  <a:lnTo>
                    <a:pt x="52704" y="1778"/>
                  </a:lnTo>
                  <a:lnTo>
                    <a:pt x="52704" y="5080"/>
                  </a:lnTo>
                  <a:lnTo>
                    <a:pt x="52704" y="138303"/>
                  </a:lnTo>
                  <a:lnTo>
                    <a:pt x="52704" y="141605"/>
                  </a:lnTo>
                  <a:lnTo>
                    <a:pt x="51180" y="143383"/>
                  </a:lnTo>
                  <a:lnTo>
                    <a:pt x="48133" y="143383"/>
                  </a:lnTo>
                  <a:lnTo>
                    <a:pt x="32258" y="143383"/>
                  </a:lnTo>
                  <a:lnTo>
                    <a:pt x="32258" y="22733"/>
                  </a:lnTo>
                  <a:lnTo>
                    <a:pt x="4952" y="29083"/>
                  </a:lnTo>
                  <a:lnTo>
                    <a:pt x="4445" y="29210"/>
                  </a:lnTo>
                  <a:lnTo>
                    <a:pt x="3937" y="29210"/>
                  </a:lnTo>
                  <a:lnTo>
                    <a:pt x="3301" y="29210"/>
                  </a:lnTo>
                  <a:lnTo>
                    <a:pt x="1142" y="29210"/>
                  </a:lnTo>
                  <a:lnTo>
                    <a:pt x="0" y="27940"/>
                  </a:lnTo>
                  <a:lnTo>
                    <a:pt x="0" y="25146"/>
                  </a:lnTo>
                  <a:lnTo>
                    <a:pt x="0" y="13588"/>
                  </a:lnTo>
                  <a:lnTo>
                    <a:pt x="42417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306824" y="3416794"/>
              <a:ext cx="290322" cy="188226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313555" y="3423538"/>
              <a:ext cx="262382" cy="159131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088636" y="3416794"/>
              <a:ext cx="290322" cy="188226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094605" y="3423919"/>
              <a:ext cx="262382" cy="159131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887211" y="3424414"/>
              <a:ext cx="290322" cy="188226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93561" y="3431412"/>
              <a:ext cx="262382" cy="159131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72072" y="3427462"/>
              <a:ext cx="290322" cy="188226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678167" y="3434460"/>
              <a:ext cx="262381" cy="159131"/>
            </a:xfrm>
            <a:prstGeom prst="rect">
              <a:avLst/>
            </a:prstGeom>
          </p:spPr>
        </p:pic>
      </p:grpSp>
      <p:sp>
        <p:nvSpPr>
          <p:cNvPr id="127" name="object 127" descr=""/>
          <p:cNvSpPr txBox="1"/>
          <p:nvPr/>
        </p:nvSpPr>
        <p:spPr>
          <a:xfrm>
            <a:off x="7621269" y="3381222"/>
            <a:ext cx="54546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b="0">
                <a:latin typeface="페이퍼로지 5 Medium"/>
                <a:cs typeface="페이퍼로지 5 Medium"/>
              </a:rPr>
              <a:t>로봇</a:t>
            </a:r>
            <a:r>
              <a:rPr dirty="0" sz="800" spc="10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사용</a:t>
            </a:r>
            <a:r>
              <a:rPr dirty="0" sz="800" spc="25" b="0">
                <a:latin typeface="페이퍼로지 5 Medium"/>
                <a:cs typeface="페이퍼로지 5 Medium"/>
              </a:rPr>
              <a:t> </a:t>
            </a:r>
            <a:r>
              <a:rPr dirty="0" sz="800" spc="-25" b="0">
                <a:latin typeface="페이퍼로지 5 Medium"/>
                <a:cs typeface="페이퍼로지 5 Medium"/>
              </a:rPr>
              <a:t>시,</a:t>
            </a:r>
            <a:r>
              <a:rPr dirty="0" sz="800" spc="500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필요</a:t>
            </a:r>
            <a:r>
              <a:rPr dirty="0" sz="800" spc="10" b="0">
                <a:latin typeface="페이퍼로지 5 Medium"/>
                <a:cs typeface="페이퍼로지 5 Medium"/>
              </a:rPr>
              <a:t> </a:t>
            </a:r>
            <a:r>
              <a:rPr dirty="0" sz="800" b="0">
                <a:latin typeface="페이퍼로지 5 Medium"/>
                <a:cs typeface="페이퍼로지 5 Medium"/>
              </a:rPr>
              <a:t>힘의</a:t>
            </a:r>
            <a:r>
              <a:rPr dirty="0" sz="800" spc="25" b="0">
                <a:latin typeface="페이퍼로지 5 Medium"/>
                <a:cs typeface="페이퍼로지 5 Medium"/>
              </a:rPr>
              <a:t> </a:t>
            </a:r>
            <a:r>
              <a:rPr dirty="0" sz="800" spc="-50" b="0">
                <a:latin typeface="페이퍼로지 5 Medium"/>
                <a:cs typeface="페이퍼로지 5 Medium"/>
              </a:rPr>
              <a:t>양</a:t>
            </a:r>
            <a:endParaRPr sz="800">
              <a:latin typeface="페이퍼로지 5 Medium"/>
              <a:cs typeface="페이퍼로지 5 Medium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dirty="0" u="sng" sz="800" b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:</a:t>
            </a:r>
            <a:r>
              <a:rPr dirty="0" u="sng" sz="800" spc="25" b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800" spc="-25" b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페이퍼로지 5 Medium"/>
                <a:cs typeface="페이퍼로지 5 Medium"/>
              </a:rPr>
              <a:t>4.5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128" name="object 128" descr=""/>
          <p:cNvGrpSpPr/>
          <p:nvPr/>
        </p:nvGrpSpPr>
        <p:grpSpPr>
          <a:xfrm>
            <a:off x="2324100" y="2208263"/>
            <a:ext cx="6216015" cy="1517650"/>
            <a:chOff x="2324100" y="2208263"/>
            <a:chExt cx="6216015" cy="1517650"/>
          </a:xfrm>
        </p:grpSpPr>
        <p:pic>
          <p:nvPicPr>
            <p:cNvPr id="129" name="object 129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093964" y="3346716"/>
              <a:ext cx="445770" cy="378701"/>
            </a:xfrm>
            <a:prstGeom prst="rect">
              <a:avLst/>
            </a:prstGeom>
          </p:spPr>
        </p:pic>
        <p:pic>
          <p:nvPicPr>
            <p:cNvPr id="130" name="object 130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216779" y="3443684"/>
              <a:ext cx="210559" cy="144319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324100" y="2208263"/>
              <a:ext cx="4590288" cy="377964"/>
            </a:xfrm>
            <a:prstGeom prst="rect">
              <a:avLst/>
            </a:prstGeom>
          </p:spPr>
        </p:pic>
        <p:sp>
          <p:nvSpPr>
            <p:cNvPr id="132" name="object 132" descr=""/>
            <p:cNvSpPr/>
            <p:nvPr/>
          </p:nvSpPr>
          <p:spPr>
            <a:xfrm>
              <a:off x="2350896" y="2234920"/>
              <a:ext cx="4487545" cy="276225"/>
            </a:xfrm>
            <a:custGeom>
              <a:avLst/>
              <a:gdLst/>
              <a:ahLst/>
              <a:cxnLst/>
              <a:rect l="l" t="t" r="r" b="b"/>
              <a:pathLst>
                <a:path w="4487545" h="276225">
                  <a:moveTo>
                    <a:pt x="4487037" y="0"/>
                  </a:moveTo>
                  <a:lnTo>
                    <a:pt x="0" y="0"/>
                  </a:lnTo>
                  <a:lnTo>
                    <a:pt x="0" y="276123"/>
                  </a:lnTo>
                  <a:lnTo>
                    <a:pt x="4487037" y="276123"/>
                  </a:lnTo>
                  <a:lnTo>
                    <a:pt x="4487037" y="0"/>
                  </a:lnTo>
                  <a:close/>
                </a:path>
              </a:pathLst>
            </a:custGeom>
            <a:solidFill>
              <a:srgbClr val="0095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493263" y="2235695"/>
              <a:ext cx="555498" cy="316242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577084" y="2410967"/>
              <a:ext cx="3955542" cy="29718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895600" y="2235695"/>
              <a:ext cx="555498" cy="316242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296411" y="2235695"/>
              <a:ext cx="433565" cy="316242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576827" y="2235695"/>
              <a:ext cx="534149" cy="316242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921252" y="2235695"/>
              <a:ext cx="555498" cy="316242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323588" y="2235695"/>
              <a:ext cx="433565" cy="316242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67427" y="2235695"/>
              <a:ext cx="259829" cy="316242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637532" y="2235695"/>
              <a:ext cx="555498" cy="316242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039867" y="2235695"/>
              <a:ext cx="555498" cy="316242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440679" y="2235695"/>
              <a:ext cx="611886" cy="316242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862828" y="2235695"/>
              <a:ext cx="433565" cy="316242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144767" y="2235695"/>
              <a:ext cx="433565" cy="316242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388608" y="2235695"/>
              <a:ext cx="227825" cy="316242"/>
            </a:xfrm>
            <a:prstGeom prst="rect">
              <a:avLst/>
            </a:prstGeom>
          </p:spPr>
        </p:pic>
      </p:grpSp>
      <p:sp>
        <p:nvSpPr>
          <p:cNvPr id="147" name="object 147" descr=""/>
          <p:cNvSpPr txBox="1"/>
          <p:nvPr/>
        </p:nvSpPr>
        <p:spPr>
          <a:xfrm>
            <a:off x="2350897" y="2234920"/>
            <a:ext cx="4487545" cy="27622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231775">
              <a:lnSpc>
                <a:spcPct val="100000"/>
              </a:lnSpc>
              <a:spcBef>
                <a:spcPts val="175"/>
              </a:spcBef>
            </a:pPr>
            <a:r>
              <a:rPr dirty="0" u="sng" sz="1150" spc="-4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한국인</a:t>
            </a:r>
            <a:r>
              <a:rPr dirty="0" u="sng" sz="1150" spc="-2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4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일평균</a:t>
            </a:r>
            <a:r>
              <a:rPr dirty="0" u="sng" sz="1150" spc="-1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2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걸음</a:t>
            </a:r>
            <a:r>
              <a:rPr dirty="0" u="sng" sz="115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10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6,500보인데</a:t>
            </a:r>
            <a:r>
              <a:rPr dirty="0" u="sng" sz="1150" spc="4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3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비해,</a:t>
            </a:r>
            <a:r>
              <a:rPr dirty="0" u="sng" sz="1150" spc="1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4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외식업</a:t>
            </a:r>
            <a:r>
              <a:rPr dirty="0" u="sng" sz="1150" spc="1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4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직원은</a:t>
            </a:r>
            <a:r>
              <a:rPr dirty="0" u="sng" sz="1150" spc="-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12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14,000보에</a:t>
            </a:r>
            <a:r>
              <a:rPr dirty="0" u="sng" sz="1150" spc="5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2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육박!</a:t>
            </a:r>
            <a:endParaRPr sz="1150">
              <a:latin typeface="페이퍼로지 5 Medium"/>
              <a:cs typeface="페이퍼로지 5 Medium"/>
            </a:endParaRPr>
          </a:p>
        </p:txBody>
      </p:sp>
      <p:grpSp>
        <p:nvGrpSpPr>
          <p:cNvPr id="148" name="object 148" descr=""/>
          <p:cNvGrpSpPr/>
          <p:nvPr/>
        </p:nvGrpSpPr>
        <p:grpSpPr>
          <a:xfrm>
            <a:off x="2692907" y="4073651"/>
            <a:ext cx="3831590" cy="378460"/>
            <a:chOff x="2692907" y="4073651"/>
            <a:chExt cx="3831590" cy="378460"/>
          </a:xfrm>
        </p:grpSpPr>
        <p:pic>
          <p:nvPicPr>
            <p:cNvPr id="149" name="object 149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692907" y="4073651"/>
              <a:ext cx="3831336" cy="377964"/>
            </a:xfrm>
            <a:prstGeom prst="rect">
              <a:avLst/>
            </a:prstGeom>
          </p:spPr>
        </p:pic>
        <p:sp>
          <p:nvSpPr>
            <p:cNvPr id="150" name="object 150" descr=""/>
            <p:cNvSpPr/>
            <p:nvPr/>
          </p:nvSpPr>
          <p:spPr>
            <a:xfrm>
              <a:off x="2718942" y="4100372"/>
              <a:ext cx="3729354" cy="276225"/>
            </a:xfrm>
            <a:custGeom>
              <a:avLst/>
              <a:gdLst/>
              <a:ahLst/>
              <a:cxnLst/>
              <a:rect l="l" t="t" r="r" b="b"/>
              <a:pathLst>
                <a:path w="3729354" h="276225">
                  <a:moveTo>
                    <a:pt x="3729101" y="0"/>
                  </a:moveTo>
                  <a:lnTo>
                    <a:pt x="0" y="0"/>
                  </a:lnTo>
                  <a:lnTo>
                    <a:pt x="0" y="276123"/>
                  </a:lnTo>
                  <a:lnTo>
                    <a:pt x="3729101" y="276123"/>
                  </a:lnTo>
                  <a:lnTo>
                    <a:pt x="3729101" y="0"/>
                  </a:lnTo>
                  <a:close/>
                </a:path>
              </a:pathLst>
            </a:custGeom>
            <a:solidFill>
              <a:srgbClr val="0095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1" name="object 151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903219" y="4101083"/>
              <a:ext cx="555497" cy="316242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987039" y="4276343"/>
              <a:ext cx="3112769" cy="29718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305555" y="4101083"/>
              <a:ext cx="675894" cy="316242"/>
            </a:xfrm>
            <a:prstGeom prst="rect">
              <a:avLst/>
            </a:prstGeom>
          </p:spPr>
        </p:pic>
        <p:pic>
          <p:nvPicPr>
            <p:cNvPr id="154" name="object 154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3826763" y="4101083"/>
              <a:ext cx="433565" cy="316242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108703" y="4101083"/>
              <a:ext cx="675894" cy="316242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629911" y="4101083"/>
              <a:ext cx="468629" cy="316242"/>
            </a:xfrm>
            <a:prstGeom prst="rect">
              <a:avLst/>
            </a:prstGeom>
          </p:spPr>
        </p:pic>
        <p:pic>
          <p:nvPicPr>
            <p:cNvPr id="157" name="object 157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908803" y="4101083"/>
              <a:ext cx="311670" cy="316242"/>
            </a:xfrm>
            <a:prstGeom prst="rect">
              <a:avLst/>
            </a:prstGeom>
          </p:spPr>
        </p:pic>
        <p:pic>
          <p:nvPicPr>
            <p:cNvPr id="158" name="object 158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068823" y="4101083"/>
              <a:ext cx="797813" cy="316242"/>
            </a:xfrm>
            <a:prstGeom prst="rect">
              <a:avLst/>
            </a:prstGeom>
          </p:spPr>
        </p:pic>
        <p:pic>
          <p:nvPicPr>
            <p:cNvPr id="159" name="object 159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711951" y="4101083"/>
              <a:ext cx="433565" cy="316242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955792" y="4101083"/>
              <a:ext cx="227825" cy="316242"/>
            </a:xfrm>
            <a:prstGeom prst="rect">
              <a:avLst/>
            </a:prstGeom>
          </p:spPr>
        </p:pic>
      </p:grpSp>
      <p:sp>
        <p:nvSpPr>
          <p:cNvPr id="161" name="object 161" descr=""/>
          <p:cNvSpPr txBox="1"/>
          <p:nvPr/>
        </p:nvSpPr>
        <p:spPr>
          <a:xfrm>
            <a:off x="2718942" y="4100372"/>
            <a:ext cx="3729354" cy="27622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273050">
              <a:lnSpc>
                <a:spcPct val="100000"/>
              </a:lnSpc>
              <a:spcBef>
                <a:spcPts val="175"/>
              </a:spcBef>
            </a:pPr>
            <a:r>
              <a:rPr dirty="0" u="sng" sz="1150" spc="-4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로봇을</a:t>
            </a:r>
            <a:r>
              <a:rPr dirty="0" u="sng" sz="1150" spc="-1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5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사용하면</a:t>
            </a:r>
            <a:r>
              <a:rPr dirty="0" u="sng" sz="1150" spc="-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1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평소</a:t>
            </a:r>
            <a:r>
              <a:rPr dirty="0" u="sng" sz="1150" spc="3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5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업무량의</a:t>
            </a:r>
            <a:r>
              <a:rPr dirty="0" u="sng" sz="1150" spc="-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13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36%를</a:t>
            </a:r>
            <a:r>
              <a:rPr dirty="0" u="sng" sz="1150" spc="5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6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절감해주는</a:t>
            </a:r>
            <a:r>
              <a:rPr dirty="0" u="sng" sz="1150" spc="-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50" spc="-25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페이퍼로지 5 Medium"/>
                <a:cs typeface="페이퍼로지 5 Medium"/>
              </a:rPr>
              <a:t>효과!</a:t>
            </a:r>
            <a:endParaRPr sz="115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1</a:t>
            </a:r>
            <a:r>
              <a:rPr dirty="0" baseline="11904" sz="2100" spc="-240"/>
              <a:t> </a:t>
            </a:r>
            <a:r>
              <a:rPr dirty="0" sz="2000" spc="-280"/>
              <a:t>왜</a:t>
            </a:r>
            <a:r>
              <a:rPr dirty="0" sz="2000" spc="-145"/>
              <a:t> </a:t>
            </a:r>
            <a:r>
              <a:rPr dirty="0" sz="2000" spc="-290"/>
              <a:t>서빙로봇이</a:t>
            </a:r>
            <a:r>
              <a:rPr dirty="0" sz="2000" spc="-160"/>
              <a:t> </a:t>
            </a:r>
            <a:r>
              <a:rPr dirty="0" sz="2000" spc="-175"/>
              <a:t>필요한가요?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08151" y="857249"/>
            <a:ext cx="655764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2대는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사람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1명의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역할을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대체합니다.</a:t>
            </a:r>
            <a:r>
              <a:rPr dirty="0" sz="1100" spc="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직원과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로봇이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일하는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환경을</a:t>
            </a:r>
            <a:r>
              <a:rPr dirty="0" sz="1100" spc="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만들면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고정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인건비를</a:t>
            </a:r>
            <a:r>
              <a:rPr dirty="0" sz="1100" spc="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절감할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655256" y="1173860"/>
            <a:ext cx="7865745" cy="3463925"/>
          </a:xfrm>
          <a:custGeom>
            <a:avLst/>
            <a:gdLst/>
            <a:ahLst/>
            <a:cxnLst/>
            <a:rect l="l" t="t" r="r" b="b"/>
            <a:pathLst>
              <a:path w="7865745" h="3463925">
                <a:moveTo>
                  <a:pt x="0" y="217424"/>
                </a:moveTo>
                <a:lnTo>
                  <a:pt x="5744" y="167591"/>
                </a:lnTo>
                <a:lnTo>
                  <a:pt x="22108" y="121834"/>
                </a:lnTo>
                <a:lnTo>
                  <a:pt x="47785" y="81463"/>
                </a:lnTo>
                <a:lnTo>
                  <a:pt x="81469" y="47786"/>
                </a:lnTo>
                <a:lnTo>
                  <a:pt x="121856" y="22110"/>
                </a:lnTo>
                <a:lnTo>
                  <a:pt x="167639" y="5745"/>
                </a:lnTo>
                <a:lnTo>
                  <a:pt x="217512" y="0"/>
                </a:lnTo>
                <a:lnTo>
                  <a:pt x="3598354" y="0"/>
                </a:lnTo>
                <a:lnTo>
                  <a:pt x="3648187" y="5745"/>
                </a:lnTo>
                <a:lnTo>
                  <a:pt x="3693943" y="22110"/>
                </a:lnTo>
                <a:lnTo>
                  <a:pt x="3734314" y="47786"/>
                </a:lnTo>
                <a:lnTo>
                  <a:pt x="3767992" y="81463"/>
                </a:lnTo>
                <a:lnTo>
                  <a:pt x="3793667" y="121834"/>
                </a:lnTo>
                <a:lnTo>
                  <a:pt x="3810032" y="167591"/>
                </a:lnTo>
                <a:lnTo>
                  <a:pt x="3815778" y="217424"/>
                </a:lnTo>
                <a:lnTo>
                  <a:pt x="3815778" y="3245980"/>
                </a:lnTo>
                <a:lnTo>
                  <a:pt x="3810032" y="3295849"/>
                </a:lnTo>
                <a:lnTo>
                  <a:pt x="3793667" y="3341628"/>
                </a:lnTo>
                <a:lnTo>
                  <a:pt x="3767992" y="3382013"/>
                </a:lnTo>
                <a:lnTo>
                  <a:pt x="3734314" y="3415696"/>
                </a:lnTo>
                <a:lnTo>
                  <a:pt x="3693943" y="3441372"/>
                </a:lnTo>
                <a:lnTo>
                  <a:pt x="3648187" y="3457735"/>
                </a:lnTo>
                <a:lnTo>
                  <a:pt x="3598354" y="3463480"/>
                </a:lnTo>
                <a:lnTo>
                  <a:pt x="217512" y="3463480"/>
                </a:lnTo>
                <a:lnTo>
                  <a:pt x="167639" y="3457735"/>
                </a:lnTo>
                <a:lnTo>
                  <a:pt x="121856" y="3441372"/>
                </a:lnTo>
                <a:lnTo>
                  <a:pt x="81469" y="3415696"/>
                </a:lnTo>
                <a:lnTo>
                  <a:pt x="47785" y="3382013"/>
                </a:lnTo>
                <a:lnTo>
                  <a:pt x="22108" y="3341628"/>
                </a:lnTo>
                <a:lnTo>
                  <a:pt x="5744" y="3295849"/>
                </a:lnTo>
                <a:lnTo>
                  <a:pt x="0" y="3245980"/>
                </a:lnTo>
                <a:lnTo>
                  <a:pt x="0" y="217424"/>
                </a:lnTo>
                <a:close/>
              </a:path>
              <a:path w="7865745" h="3463925">
                <a:moveTo>
                  <a:pt x="3991038" y="217424"/>
                </a:moveTo>
                <a:lnTo>
                  <a:pt x="3996784" y="167591"/>
                </a:lnTo>
                <a:lnTo>
                  <a:pt x="4013152" y="121834"/>
                </a:lnTo>
                <a:lnTo>
                  <a:pt x="4038834" y="81463"/>
                </a:lnTo>
                <a:lnTo>
                  <a:pt x="4072525" y="47786"/>
                </a:lnTo>
                <a:lnTo>
                  <a:pt x="4112919" y="22110"/>
                </a:lnTo>
                <a:lnTo>
                  <a:pt x="4158709" y="5745"/>
                </a:lnTo>
                <a:lnTo>
                  <a:pt x="4208589" y="0"/>
                </a:lnTo>
                <a:lnTo>
                  <a:pt x="7647749" y="0"/>
                </a:lnTo>
                <a:lnTo>
                  <a:pt x="7697622" y="5745"/>
                </a:lnTo>
                <a:lnTo>
                  <a:pt x="7743394" y="22110"/>
                </a:lnTo>
                <a:lnTo>
                  <a:pt x="7783763" y="47786"/>
                </a:lnTo>
                <a:lnTo>
                  <a:pt x="7817427" y="81463"/>
                </a:lnTo>
                <a:lnTo>
                  <a:pt x="7843085" y="121834"/>
                </a:lnTo>
                <a:lnTo>
                  <a:pt x="7859434" y="167591"/>
                </a:lnTo>
                <a:lnTo>
                  <a:pt x="7865173" y="217424"/>
                </a:lnTo>
                <a:lnTo>
                  <a:pt x="7865173" y="3245980"/>
                </a:lnTo>
                <a:lnTo>
                  <a:pt x="7859434" y="3295849"/>
                </a:lnTo>
                <a:lnTo>
                  <a:pt x="7843085" y="3341628"/>
                </a:lnTo>
                <a:lnTo>
                  <a:pt x="7817427" y="3382013"/>
                </a:lnTo>
                <a:lnTo>
                  <a:pt x="7783763" y="3415696"/>
                </a:lnTo>
                <a:lnTo>
                  <a:pt x="7743394" y="3441372"/>
                </a:lnTo>
                <a:lnTo>
                  <a:pt x="7697622" y="3457735"/>
                </a:lnTo>
                <a:lnTo>
                  <a:pt x="7647749" y="3463480"/>
                </a:lnTo>
                <a:lnTo>
                  <a:pt x="4208589" y="3463480"/>
                </a:lnTo>
                <a:lnTo>
                  <a:pt x="4158709" y="3457735"/>
                </a:lnTo>
                <a:lnTo>
                  <a:pt x="4112919" y="3441372"/>
                </a:lnTo>
                <a:lnTo>
                  <a:pt x="4072525" y="3415696"/>
                </a:lnTo>
                <a:lnTo>
                  <a:pt x="4038834" y="3382013"/>
                </a:lnTo>
                <a:lnTo>
                  <a:pt x="4013152" y="3341628"/>
                </a:lnTo>
                <a:lnTo>
                  <a:pt x="3996784" y="3295849"/>
                </a:lnTo>
                <a:lnTo>
                  <a:pt x="3991038" y="3245980"/>
                </a:lnTo>
                <a:lnTo>
                  <a:pt x="3991038" y="217424"/>
                </a:lnTo>
                <a:close/>
              </a:path>
            </a:pathLst>
          </a:custGeom>
          <a:ln w="12700">
            <a:solidFill>
              <a:srgbClr val="00958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28243" y="1284858"/>
            <a:ext cx="2924810" cy="7004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1450" indent="-158750">
              <a:lnSpc>
                <a:spcPct val="100000"/>
              </a:lnSpc>
              <a:spcBef>
                <a:spcPts val="105"/>
              </a:spcBef>
              <a:buChar char="■"/>
              <a:tabLst>
                <a:tab pos="171450" algn="l"/>
              </a:tabLst>
            </a:pPr>
            <a:r>
              <a:rPr dirty="0" sz="1100" b="0">
                <a:latin typeface="페이퍼로지 5 Medium"/>
                <a:cs typeface="페이퍼로지 5 Medium"/>
              </a:rPr>
              <a:t>고객이</a:t>
            </a:r>
            <a:r>
              <a:rPr dirty="0" sz="1100" spc="30" b="0">
                <a:latin typeface="페이퍼로지 5 Medium"/>
                <a:cs typeface="페이퍼로지 5 Medium"/>
              </a:rPr>
              <a:t> </a:t>
            </a:r>
            <a:r>
              <a:rPr dirty="0" sz="1100" b="0">
                <a:latin typeface="페이퍼로지 5 Medium"/>
                <a:cs typeface="페이퍼로지 5 Medium"/>
              </a:rPr>
              <a:t>체감할</a:t>
            </a:r>
            <a:r>
              <a:rPr dirty="0" sz="1100" spc="20" b="0">
                <a:latin typeface="페이퍼로지 5 Medium"/>
                <a:cs typeface="페이퍼로지 5 Medium"/>
              </a:rPr>
              <a:t> </a:t>
            </a:r>
            <a:r>
              <a:rPr dirty="0" sz="1100" b="0">
                <a:latin typeface="페이퍼로지 5 Medium"/>
                <a:cs typeface="페이퍼로지 5 Medium"/>
              </a:rPr>
              <a:t>수</a:t>
            </a:r>
            <a:r>
              <a:rPr dirty="0" sz="1100" spc="45" b="0">
                <a:latin typeface="페이퍼로지 5 Medium"/>
                <a:cs typeface="페이퍼로지 5 Medium"/>
              </a:rPr>
              <a:t> </a:t>
            </a:r>
            <a:r>
              <a:rPr dirty="0" sz="1100" b="0">
                <a:latin typeface="페이퍼로지 5 Medium"/>
                <a:cs typeface="페이퍼로지 5 Medium"/>
              </a:rPr>
              <a:t>있는</a:t>
            </a:r>
            <a:r>
              <a:rPr dirty="0" sz="1100" spc="40" b="0">
                <a:latin typeface="페이퍼로지 5 Medium"/>
                <a:cs typeface="페이퍼로지 5 Medium"/>
              </a:rPr>
              <a:t> </a:t>
            </a:r>
            <a:r>
              <a:rPr dirty="0" sz="1100" b="0">
                <a:latin typeface="페이퍼로지 5 Medium"/>
                <a:cs typeface="페이퍼로지 5 Medium"/>
              </a:rPr>
              <a:t>로봇의</a:t>
            </a:r>
            <a:r>
              <a:rPr dirty="0" sz="1100" spc="20" b="0">
                <a:latin typeface="페이퍼로지 5 Medium"/>
                <a:cs typeface="페이퍼로지 5 Medium"/>
              </a:rPr>
              <a:t> </a:t>
            </a:r>
            <a:r>
              <a:rPr dirty="0" sz="1100" spc="-25" b="0">
                <a:latin typeface="페이퍼로지 5 Medium"/>
                <a:cs typeface="페이퍼로지 5 Medium"/>
              </a:rPr>
              <a:t>효과</a:t>
            </a:r>
            <a:endParaRPr sz="1100">
              <a:latin typeface="페이퍼로지 5 Medium"/>
              <a:cs typeface="페이퍼로지 5 Medium"/>
            </a:endParaRPr>
          </a:p>
          <a:p>
            <a:pPr marL="182880" marR="5080">
              <a:lnSpc>
                <a:spcPct val="150500"/>
              </a:lnSpc>
              <a:spcBef>
                <a:spcPts val="190"/>
              </a:spcBef>
            </a:pPr>
            <a:r>
              <a:rPr dirty="0" sz="1050" spc="-55" b="0">
                <a:latin typeface="이사만루체 Light"/>
                <a:cs typeface="이사만루체 Light"/>
              </a:rPr>
              <a:t>고정비용</a:t>
            </a:r>
            <a:r>
              <a:rPr dirty="0" sz="1050" spc="-15" b="0">
                <a:latin typeface="이사만루체 Light"/>
                <a:cs typeface="이사만루체 Light"/>
              </a:rPr>
              <a:t> </a:t>
            </a:r>
            <a:r>
              <a:rPr dirty="0" sz="1050" spc="-20" b="0">
                <a:latin typeface="이사만루체 Light"/>
                <a:cs typeface="이사만루체 Light"/>
              </a:rPr>
              <a:t>뿐만</a:t>
            </a:r>
            <a:r>
              <a:rPr dirty="0" sz="1050" spc="-30" b="0">
                <a:latin typeface="이사만루체 Light"/>
                <a:cs typeface="이사만루체 Light"/>
              </a:rPr>
              <a:t> </a:t>
            </a:r>
            <a:r>
              <a:rPr dirty="0" sz="1050" spc="-45" b="0">
                <a:latin typeface="이사만루체 Light"/>
                <a:cs typeface="이사만루체 Light"/>
              </a:rPr>
              <a:t>아니라</a:t>
            </a:r>
            <a:r>
              <a:rPr dirty="0" sz="1050" spc="-15" b="0">
                <a:latin typeface="이사만루체 Light"/>
                <a:cs typeface="이사만루체 Light"/>
              </a:rPr>
              <a:t> </a:t>
            </a:r>
            <a:r>
              <a:rPr dirty="0" sz="1050" spc="-45" b="0">
                <a:latin typeface="이사만루체 Light"/>
                <a:cs typeface="이사만루체 Light"/>
              </a:rPr>
              <a:t>직원의</a:t>
            </a:r>
            <a:r>
              <a:rPr dirty="0" sz="1050" spc="-25" b="0">
                <a:latin typeface="이사만루체 Light"/>
                <a:cs typeface="이사만루체 Light"/>
              </a:rPr>
              <a:t> </a:t>
            </a:r>
            <a:r>
              <a:rPr dirty="0" sz="1050" spc="-45" b="0">
                <a:latin typeface="이사만루체 Light"/>
                <a:cs typeface="이사만루체 Light"/>
              </a:rPr>
              <a:t>일평균</a:t>
            </a:r>
            <a:r>
              <a:rPr dirty="0" sz="1050" spc="-10" b="0">
                <a:latin typeface="이사만루체 Light"/>
                <a:cs typeface="이사만루체 Light"/>
              </a:rPr>
              <a:t> </a:t>
            </a:r>
            <a:r>
              <a:rPr dirty="0" sz="1050" spc="-20" b="0">
                <a:latin typeface="이사만루체 Light"/>
                <a:cs typeface="이사만루체 Light"/>
              </a:rPr>
              <a:t>걸음 </a:t>
            </a:r>
            <a:r>
              <a:rPr dirty="0" sz="1050" b="0">
                <a:latin typeface="이사만루체 Light"/>
                <a:cs typeface="이사만루체 Light"/>
              </a:rPr>
              <a:t>수</a:t>
            </a:r>
            <a:r>
              <a:rPr dirty="0" sz="1050" spc="-15" b="0">
                <a:latin typeface="이사만루체 Light"/>
                <a:cs typeface="이사만루체 Light"/>
              </a:rPr>
              <a:t> </a:t>
            </a:r>
            <a:r>
              <a:rPr dirty="0" sz="1050" spc="-25" b="0">
                <a:latin typeface="이사만루체 Light"/>
                <a:cs typeface="이사만루체 Light"/>
              </a:rPr>
              <a:t>까지, </a:t>
            </a:r>
            <a:r>
              <a:rPr dirty="0" sz="1050" spc="-20" b="0">
                <a:latin typeface="이사만루체 Light"/>
                <a:cs typeface="이사만루체 Light"/>
              </a:rPr>
              <a:t>로봇</a:t>
            </a:r>
            <a:r>
              <a:rPr dirty="0" sz="1050" spc="-50" b="0">
                <a:latin typeface="이사만루체 Light"/>
                <a:cs typeface="이사만루체 Light"/>
              </a:rPr>
              <a:t> </a:t>
            </a:r>
            <a:r>
              <a:rPr dirty="0" sz="1050" spc="-45" b="0">
                <a:latin typeface="이사만루체 Light"/>
                <a:cs typeface="이사만루체 Light"/>
              </a:rPr>
              <a:t>도입의</a:t>
            </a:r>
            <a:r>
              <a:rPr dirty="0" sz="1050" spc="-20" b="0">
                <a:latin typeface="이사만루체 Light"/>
                <a:cs typeface="이사만루체 Light"/>
              </a:rPr>
              <a:t> </a:t>
            </a:r>
            <a:r>
              <a:rPr dirty="0" sz="1050" spc="-45" b="0">
                <a:latin typeface="이사만루체 Light"/>
                <a:cs typeface="이사만루체 Light"/>
              </a:rPr>
              <a:t>효과를</a:t>
            </a:r>
            <a:r>
              <a:rPr dirty="0" sz="1050" spc="-20" b="0">
                <a:latin typeface="이사만루체 Light"/>
                <a:cs typeface="이사만루체 Light"/>
              </a:rPr>
              <a:t> </a:t>
            </a:r>
            <a:r>
              <a:rPr dirty="0" sz="1050" spc="-45" b="0">
                <a:latin typeface="이사만루체 Light"/>
                <a:cs typeface="이사만루체 Light"/>
              </a:rPr>
              <a:t>고객이</a:t>
            </a:r>
            <a:r>
              <a:rPr dirty="0" sz="1050" spc="-20" b="0">
                <a:latin typeface="이사만루체 Light"/>
                <a:cs typeface="이사만루체 Light"/>
              </a:rPr>
              <a:t> </a:t>
            </a:r>
            <a:r>
              <a:rPr dirty="0" sz="1050" spc="-10" b="0">
                <a:latin typeface="이사만루체 Light"/>
                <a:cs typeface="이사만루체 Light"/>
              </a:rPr>
              <a:t>직접</a:t>
            </a:r>
            <a:r>
              <a:rPr dirty="0" sz="1050" spc="-20" b="0">
                <a:latin typeface="이사만루체 Light"/>
                <a:cs typeface="이사만루체 Light"/>
              </a:rPr>
              <a:t> </a:t>
            </a:r>
            <a:r>
              <a:rPr dirty="0" sz="1050" spc="-45" b="0">
                <a:latin typeface="이사만루체 Light"/>
                <a:cs typeface="이사만루체 Light"/>
              </a:rPr>
              <a:t>체감할</a:t>
            </a:r>
            <a:r>
              <a:rPr dirty="0" sz="1050" spc="-25" b="0">
                <a:latin typeface="이사만루체 Light"/>
                <a:cs typeface="이사만루체 Light"/>
              </a:rPr>
              <a:t> </a:t>
            </a:r>
            <a:r>
              <a:rPr dirty="0" sz="1050" b="0">
                <a:latin typeface="이사만루체 Light"/>
                <a:cs typeface="이사만루체 Light"/>
              </a:rPr>
              <a:t>수</a:t>
            </a:r>
            <a:r>
              <a:rPr dirty="0" sz="1050" spc="-25" b="0">
                <a:latin typeface="이사만루체 Light"/>
                <a:cs typeface="이사만루체 Light"/>
              </a:rPr>
              <a:t> </a:t>
            </a:r>
            <a:r>
              <a:rPr dirty="0" sz="1050" spc="-20" b="0">
                <a:latin typeface="이사만루체 Light"/>
                <a:cs typeface="이사만루체 Light"/>
              </a:rPr>
              <a:t>있습니다.</a:t>
            </a:r>
            <a:endParaRPr sz="1050">
              <a:latin typeface="이사만루체 Light"/>
              <a:cs typeface="이사만루체 Ligh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36091" y="2719577"/>
            <a:ext cx="288925" cy="926465"/>
          </a:xfrm>
          <a:prstGeom prst="rect">
            <a:avLst/>
          </a:prstGeom>
          <a:solidFill>
            <a:srgbClr val="F48A8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dirty="0" sz="700" spc="-10" b="0">
                <a:latin typeface="Pretendard ExtraLight"/>
                <a:cs typeface="Pretendard ExtraLight"/>
              </a:rPr>
              <a:t>1.4만보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434972" y="3071634"/>
            <a:ext cx="288925" cy="574040"/>
          </a:xfrm>
          <a:prstGeom prst="rect">
            <a:avLst/>
          </a:prstGeom>
          <a:solidFill>
            <a:srgbClr val="69D6C3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7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dirty="0" sz="700" spc="-20" b="0">
                <a:latin typeface="Pretendard ExtraLight"/>
                <a:cs typeface="Pretendard ExtraLight"/>
              </a:rPr>
              <a:t>8.9천보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8447" y="2628899"/>
            <a:ext cx="528066" cy="304038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105306" y="3682999"/>
            <a:ext cx="53340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Pretendard ExtraLight"/>
                <a:cs typeface="Pretendard ExtraLight"/>
              </a:rPr>
              <a:t>일평균</a:t>
            </a:r>
            <a:r>
              <a:rPr dirty="0" sz="700" spc="25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걸음</a:t>
            </a:r>
            <a:r>
              <a:rPr dirty="0" sz="700" spc="20" b="0">
                <a:latin typeface="Pretendard ExtraLight"/>
                <a:cs typeface="Pretendard ExtraLight"/>
              </a:rPr>
              <a:t> </a:t>
            </a:r>
            <a:r>
              <a:rPr dirty="0" sz="700" spc="-50" b="0">
                <a:latin typeface="Pretendard ExtraLight"/>
                <a:cs typeface="Pretendard ExtraLight"/>
              </a:rPr>
              <a:t>수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46175" y="2521457"/>
            <a:ext cx="28067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Pretendard ExtraLight"/>
                <a:cs typeface="Pretendard ExtraLight"/>
              </a:rPr>
              <a:t>도입</a:t>
            </a:r>
            <a:r>
              <a:rPr dirty="0" sz="700" spc="20" b="0">
                <a:latin typeface="Pretendard ExtraLight"/>
                <a:cs typeface="Pretendard ExtraLight"/>
              </a:rPr>
              <a:t> </a:t>
            </a:r>
            <a:r>
              <a:rPr dirty="0" sz="700" spc="-50" b="0">
                <a:latin typeface="Pretendard ExtraLight"/>
                <a:cs typeface="Pretendard ExtraLight"/>
              </a:rPr>
              <a:t>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72361" y="2644520"/>
            <a:ext cx="370205" cy="383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65" b="0">
                <a:latin typeface="페이퍼로지 5 Medium"/>
                <a:cs typeface="페이퍼로지 5 Medium"/>
              </a:rPr>
              <a:t>36%↓</a:t>
            </a:r>
            <a:endParaRPr sz="1050">
              <a:latin typeface="페이퍼로지 5 Medium"/>
              <a:cs typeface="페이퍼로지 5 Medium"/>
            </a:endParaRPr>
          </a:p>
          <a:p>
            <a:pPr algn="ctr" marL="38100">
              <a:lnSpc>
                <a:spcPct val="100000"/>
              </a:lnSpc>
              <a:spcBef>
                <a:spcPts val="715"/>
              </a:spcBef>
            </a:pPr>
            <a:r>
              <a:rPr dirty="0" sz="700" b="0">
                <a:latin typeface="Pretendard ExtraLight"/>
                <a:cs typeface="Pretendard ExtraLight"/>
              </a:rPr>
              <a:t>도입</a:t>
            </a:r>
            <a:r>
              <a:rPr dirty="0" sz="700" spc="20" b="0">
                <a:latin typeface="Pretendard ExtraLight"/>
                <a:cs typeface="Pretendard ExtraLight"/>
              </a:rPr>
              <a:t> </a:t>
            </a:r>
            <a:r>
              <a:rPr dirty="0" sz="700" spc="-50" b="0">
                <a:latin typeface="Pretendard ExtraLight"/>
                <a:cs typeface="Pretendard ExtraLight"/>
              </a:rPr>
              <a:t>후</a:t>
            </a:r>
            <a:endParaRPr sz="700">
              <a:latin typeface="Pretendard ExtraLight"/>
              <a:cs typeface="Pretendard ExtraLight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321688" y="2718561"/>
            <a:ext cx="1417955" cy="927100"/>
            <a:chOff x="1321688" y="2718561"/>
            <a:chExt cx="1417955" cy="927100"/>
          </a:xfrm>
        </p:grpSpPr>
        <p:sp>
          <p:nvSpPr>
            <p:cNvPr id="13" name="object 13" descr=""/>
            <p:cNvSpPr/>
            <p:nvPr/>
          </p:nvSpPr>
          <p:spPr>
            <a:xfrm>
              <a:off x="1321688" y="2718561"/>
              <a:ext cx="138430" cy="368300"/>
            </a:xfrm>
            <a:custGeom>
              <a:avLst/>
              <a:gdLst/>
              <a:ahLst/>
              <a:cxnLst/>
              <a:rect l="l" t="t" r="r" b="b"/>
              <a:pathLst>
                <a:path w="138430" h="368300">
                  <a:moveTo>
                    <a:pt x="98853" y="297128"/>
                  </a:moveTo>
                  <a:lnTo>
                    <a:pt x="65786" y="308229"/>
                  </a:lnTo>
                  <a:lnTo>
                    <a:pt x="126111" y="368300"/>
                  </a:lnTo>
                  <a:lnTo>
                    <a:pt x="134489" y="309118"/>
                  </a:lnTo>
                  <a:lnTo>
                    <a:pt x="102870" y="309118"/>
                  </a:lnTo>
                  <a:lnTo>
                    <a:pt x="98853" y="297128"/>
                  </a:lnTo>
                  <a:close/>
                </a:path>
                <a:path w="138430" h="368300">
                  <a:moveTo>
                    <a:pt x="104941" y="295085"/>
                  </a:moveTo>
                  <a:lnTo>
                    <a:pt x="98853" y="297128"/>
                  </a:lnTo>
                  <a:lnTo>
                    <a:pt x="102870" y="309118"/>
                  </a:lnTo>
                  <a:lnTo>
                    <a:pt x="108966" y="307086"/>
                  </a:lnTo>
                  <a:lnTo>
                    <a:pt x="104941" y="295085"/>
                  </a:lnTo>
                  <a:close/>
                </a:path>
                <a:path w="138430" h="368300">
                  <a:moveTo>
                    <a:pt x="138049" y="283972"/>
                  </a:moveTo>
                  <a:lnTo>
                    <a:pt x="104941" y="295085"/>
                  </a:lnTo>
                  <a:lnTo>
                    <a:pt x="108966" y="307086"/>
                  </a:lnTo>
                  <a:lnTo>
                    <a:pt x="102870" y="309118"/>
                  </a:lnTo>
                  <a:lnTo>
                    <a:pt x="134489" y="309118"/>
                  </a:lnTo>
                  <a:lnTo>
                    <a:pt x="138049" y="283972"/>
                  </a:lnTo>
                  <a:close/>
                </a:path>
                <a:path w="138430" h="368300">
                  <a:moveTo>
                    <a:pt x="5969" y="0"/>
                  </a:moveTo>
                  <a:lnTo>
                    <a:pt x="0" y="2032"/>
                  </a:lnTo>
                  <a:lnTo>
                    <a:pt x="98853" y="297128"/>
                  </a:lnTo>
                  <a:lnTo>
                    <a:pt x="104941" y="295085"/>
                  </a:lnTo>
                  <a:lnTo>
                    <a:pt x="5969" y="0"/>
                  </a:lnTo>
                  <a:close/>
                </a:path>
              </a:pathLst>
            </a:custGeom>
            <a:solidFill>
              <a:srgbClr val="031B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450464" y="2719577"/>
              <a:ext cx="288925" cy="926465"/>
            </a:xfrm>
            <a:custGeom>
              <a:avLst/>
              <a:gdLst/>
              <a:ahLst/>
              <a:cxnLst/>
              <a:rect l="l" t="t" r="r" b="b"/>
              <a:pathLst>
                <a:path w="288925" h="926464">
                  <a:moveTo>
                    <a:pt x="288607" y="0"/>
                  </a:moveTo>
                  <a:lnTo>
                    <a:pt x="0" y="0"/>
                  </a:lnTo>
                  <a:lnTo>
                    <a:pt x="0" y="926084"/>
                  </a:lnTo>
                  <a:lnTo>
                    <a:pt x="288607" y="926084"/>
                  </a:lnTo>
                  <a:lnTo>
                    <a:pt x="288607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2052447" y="3132188"/>
            <a:ext cx="288925" cy="513715"/>
          </a:xfrm>
          <a:prstGeom prst="rect">
            <a:avLst/>
          </a:prstGeom>
          <a:solidFill>
            <a:srgbClr val="F48A8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dirty="0" sz="700" spc="-25" b="0">
                <a:latin typeface="Pretendard ExtraLight"/>
                <a:cs typeface="Pretendard ExtraLight"/>
              </a:rPr>
              <a:t>8시간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460117" y="3125215"/>
            <a:ext cx="26924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0" b="0">
                <a:latin typeface="Pretendard ExtraLight"/>
                <a:cs typeface="Pretendard ExtraLight"/>
              </a:rPr>
              <a:t>11시간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455545" y="2536951"/>
            <a:ext cx="28067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Pretendard ExtraLight"/>
                <a:cs typeface="Pretendard ExtraLight"/>
              </a:rPr>
              <a:t>도입</a:t>
            </a:r>
            <a:r>
              <a:rPr dirty="0" sz="700" spc="20" b="0">
                <a:latin typeface="Pretendard ExtraLight"/>
                <a:cs typeface="Pretendard ExtraLight"/>
              </a:rPr>
              <a:t> </a:t>
            </a:r>
            <a:r>
              <a:rPr dirty="0" sz="700" spc="-50" b="0">
                <a:latin typeface="Pretendard ExtraLight"/>
                <a:cs typeface="Pretendard ExtraLight"/>
              </a:rPr>
              <a:t>후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5583" y="2560319"/>
            <a:ext cx="528066" cy="304038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2059304" y="2576321"/>
            <a:ext cx="389890" cy="3981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105"/>
              </a:spcBef>
            </a:pPr>
            <a:r>
              <a:rPr dirty="0" sz="1050" spc="-90" b="0">
                <a:latin typeface="페이퍼로지 5 Medium"/>
                <a:cs typeface="페이퍼로지 5 Medium"/>
              </a:rPr>
              <a:t>40%↑</a:t>
            </a:r>
            <a:endParaRPr sz="1050">
              <a:latin typeface="페이퍼로지 5 Medium"/>
              <a:cs typeface="페이퍼로지 5 Medium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700" b="0">
                <a:latin typeface="Pretendard ExtraLight"/>
                <a:cs typeface="Pretendard ExtraLight"/>
              </a:rPr>
              <a:t>도입</a:t>
            </a:r>
            <a:r>
              <a:rPr dirty="0" sz="700" spc="20" b="0">
                <a:latin typeface="Pretendard ExtraLight"/>
                <a:cs typeface="Pretendard ExtraLight"/>
              </a:rPr>
              <a:t> </a:t>
            </a:r>
            <a:r>
              <a:rPr dirty="0" sz="700" spc="-50" b="0">
                <a:latin typeface="Pretendard ExtraLight"/>
                <a:cs typeface="Pretendard ExtraLight"/>
              </a:rPr>
              <a:t>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160777" y="3682999"/>
            <a:ext cx="45720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Pretendard ExtraLight"/>
                <a:cs typeface="Pretendard ExtraLight"/>
              </a:rPr>
              <a:t>일</a:t>
            </a:r>
            <a:r>
              <a:rPr dirty="0" sz="700" spc="30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노동</a:t>
            </a:r>
            <a:r>
              <a:rPr dirty="0" sz="700" spc="25" b="0">
                <a:latin typeface="Pretendard ExtraLight"/>
                <a:cs typeface="Pretendard ExtraLight"/>
              </a:rPr>
              <a:t> </a:t>
            </a:r>
            <a:r>
              <a:rPr dirty="0" sz="700" spc="-25" b="0">
                <a:latin typeface="Pretendard ExtraLight"/>
                <a:cs typeface="Pretendard ExtraLight"/>
              </a:rPr>
              <a:t>시간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2332482" y="2719577"/>
            <a:ext cx="140335" cy="438150"/>
          </a:xfrm>
          <a:custGeom>
            <a:avLst/>
            <a:gdLst/>
            <a:ahLst/>
            <a:cxnLst/>
            <a:rect l="l" t="t" r="r" b="b"/>
            <a:pathLst>
              <a:path w="140335" h="438150">
                <a:moveTo>
                  <a:pt x="100488" y="72623"/>
                </a:moveTo>
                <a:lnTo>
                  <a:pt x="0" y="436371"/>
                </a:lnTo>
                <a:lnTo>
                  <a:pt x="6095" y="438023"/>
                </a:lnTo>
                <a:lnTo>
                  <a:pt x="106610" y="74304"/>
                </a:lnTo>
                <a:lnTo>
                  <a:pt x="100488" y="72623"/>
                </a:lnTo>
                <a:close/>
              </a:path>
              <a:path w="140335" h="438150">
                <a:moveTo>
                  <a:pt x="135743" y="60325"/>
                </a:moveTo>
                <a:lnTo>
                  <a:pt x="103886" y="60325"/>
                </a:lnTo>
                <a:lnTo>
                  <a:pt x="109981" y="62102"/>
                </a:lnTo>
                <a:lnTo>
                  <a:pt x="106610" y="74304"/>
                </a:lnTo>
                <a:lnTo>
                  <a:pt x="140335" y="83566"/>
                </a:lnTo>
                <a:lnTo>
                  <a:pt x="135743" y="60325"/>
                </a:lnTo>
                <a:close/>
              </a:path>
              <a:path w="140335" h="438150">
                <a:moveTo>
                  <a:pt x="103886" y="60325"/>
                </a:moveTo>
                <a:lnTo>
                  <a:pt x="100488" y="72623"/>
                </a:lnTo>
                <a:lnTo>
                  <a:pt x="106610" y="74304"/>
                </a:lnTo>
                <a:lnTo>
                  <a:pt x="109981" y="62102"/>
                </a:lnTo>
                <a:lnTo>
                  <a:pt x="103886" y="60325"/>
                </a:lnTo>
                <a:close/>
              </a:path>
              <a:path w="140335" h="438150">
                <a:moveTo>
                  <a:pt x="123825" y="0"/>
                </a:moveTo>
                <a:lnTo>
                  <a:pt x="66801" y="63373"/>
                </a:lnTo>
                <a:lnTo>
                  <a:pt x="100488" y="72623"/>
                </a:lnTo>
                <a:lnTo>
                  <a:pt x="103886" y="60325"/>
                </a:lnTo>
                <a:lnTo>
                  <a:pt x="135743" y="60325"/>
                </a:lnTo>
                <a:lnTo>
                  <a:pt x="123825" y="0"/>
                </a:lnTo>
                <a:close/>
              </a:path>
            </a:pathLst>
          </a:custGeom>
          <a:solidFill>
            <a:srgbClr val="031B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3215385" y="3682999"/>
            <a:ext cx="45720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Pretendard ExtraLight"/>
                <a:cs typeface="Pretendard ExtraLight"/>
              </a:rPr>
              <a:t>월</a:t>
            </a:r>
            <a:r>
              <a:rPr dirty="0" sz="700" spc="30" b="0">
                <a:latin typeface="Pretendard ExtraLight"/>
                <a:cs typeface="Pretendard ExtraLight"/>
              </a:rPr>
              <a:t> </a:t>
            </a:r>
            <a:r>
              <a:rPr dirty="0" sz="700" b="0">
                <a:latin typeface="Pretendard ExtraLight"/>
                <a:cs typeface="Pretendard ExtraLight"/>
              </a:rPr>
              <a:t>고정</a:t>
            </a:r>
            <a:r>
              <a:rPr dirty="0" sz="700" spc="25" b="0">
                <a:latin typeface="Pretendard ExtraLight"/>
                <a:cs typeface="Pretendard ExtraLight"/>
              </a:rPr>
              <a:t> </a:t>
            </a:r>
            <a:r>
              <a:rPr dirty="0" sz="700" spc="-25" b="0">
                <a:latin typeface="Pretendard ExtraLight"/>
                <a:cs typeface="Pretendard ExtraLight"/>
              </a:rPr>
              <a:t>비용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098673" y="2236977"/>
            <a:ext cx="96964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0">
                <a:latin typeface="Pretendard ExtraLight"/>
                <a:cs typeface="Pretendard ExtraLight"/>
              </a:rPr>
              <a:t>실</a:t>
            </a:r>
            <a:r>
              <a:rPr dirty="0" sz="800" spc="8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고용인원은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1명일</a:t>
            </a:r>
            <a:r>
              <a:rPr dirty="0" sz="800" spc="65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때,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379215" y="2951467"/>
            <a:ext cx="288925" cy="694690"/>
          </a:xfrm>
          <a:prstGeom prst="rect">
            <a:avLst/>
          </a:prstGeom>
          <a:solidFill>
            <a:srgbClr val="69D6C3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700" spc="-20" b="0">
                <a:latin typeface="Pretendard ExtraLight"/>
                <a:cs typeface="Pretendard ExtraLight"/>
              </a:rPr>
              <a:t>로봇1대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749928" y="2719577"/>
            <a:ext cx="288925" cy="926465"/>
          </a:xfrm>
          <a:prstGeom prst="rect">
            <a:avLst/>
          </a:prstGeom>
          <a:solidFill>
            <a:srgbClr val="69D6C3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7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700" spc="-30" b="0">
                <a:latin typeface="Pretendard ExtraLight"/>
                <a:cs typeface="Pretendard ExtraLight"/>
              </a:rPr>
              <a:t>로봇2대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26" name="object 2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76600" y="2624327"/>
            <a:ext cx="444258" cy="304038"/>
          </a:xfrm>
          <a:prstGeom prst="rect">
            <a:avLst/>
          </a:prstGeom>
        </p:spPr>
      </p:pic>
      <p:sp>
        <p:nvSpPr>
          <p:cNvPr id="27" name="object 27" descr=""/>
          <p:cNvSpPr txBox="1"/>
          <p:nvPr/>
        </p:nvSpPr>
        <p:spPr>
          <a:xfrm>
            <a:off x="3351021" y="2629775"/>
            <a:ext cx="363220" cy="3098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050" spc="-60" b="0">
                <a:latin typeface="페이퍼로지 5 Medium"/>
                <a:cs typeface="페이퍼로지 5 Medium"/>
              </a:rPr>
              <a:t>X1.5</a:t>
            </a:r>
            <a:r>
              <a:rPr dirty="0" sz="700" spc="-60" b="0">
                <a:latin typeface="Pretendard ExtraLight"/>
                <a:cs typeface="Pretendard ExtraLight"/>
              </a:rPr>
              <a:t>배</a:t>
            </a:r>
            <a:endParaRPr sz="700">
              <a:latin typeface="Pretendard ExtraLight"/>
              <a:cs typeface="Pretendard ExtraLight"/>
            </a:endParaRPr>
          </a:p>
          <a:p>
            <a:pPr marL="29209">
              <a:lnSpc>
                <a:spcPct val="100000"/>
              </a:lnSpc>
              <a:spcBef>
                <a:spcPts val="50"/>
              </a:spcBef>
            </a:pPr>
            <a:r>
              <a:rPr dirty="0" sz="700" spc="-20" b="0">
                <a:latin typeface="Pretendard ExtraLight"/>
                <a:cs typeface="Pretendard ExtraLight"/>
              </a:rPr>
              <a:t>고용효과</a:t>
            </a:r>
            <a:endParaRPr sz="700">
              <a:latin typeface="Pretendard ExtraLight"/>
              <a:cs typeface="Pretendard ExtraLight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1796" y="2386596"/>
            <a:ext cx="336041" cy="305549"/>
          </a:xfrm>
          <a:prstGeom prst="rect">
            <a:avLst/>
          </a:prstGeom>
        </p:spPr>
      </p:pic>
      <p:sp>
        <p:nvSpPr>
          <p:cNvPr id="29" name="object 29" descr=""/>
          <p:cNvSpPr txBox="1"/>
          <p:nvPr/>
        </p:nvSpPr>
        <p:spPr>
          <a:xfrm>
            <a:off x="3737864" y="2392919"/>
            <a:ext cx="330200" cy="3098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85"/>
              </a:spcBef>
            </a:pPr>
            <a:r>
              <a:rPr dirty="0" sz="1050" spc="-25" b="0">
                <a:latin typeface="페이퍼로지 5 Medium"/>
                <a:cs typeface="페이퍼로지 5 Medium"/>
              </a:rPr>
              <a:t>X2</a:t>
            </a:r>
            <a:r>
              <a:rPr dirty="0" sz="700" spc="-25" b="0">
                <a:latin typeface="Pretendard ExtraLight"/>
                <a:cs typeface="Pretendard ExtraLight"/>
              </a:rPr>
              <a:t>배</a:t>
            </a:r>
            <a:endParaRPr sz="7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700" spc="-20" b="0">
                <a:latin typeface="Pretendard ExtraLight"/>
                <a:cs typeface="Pretendard ExtraLight"/>
              </a:rPr>
              <a:t>고용효과</a:t>
            </a:r>
            <a:endParaRPr sz="700">
              <a:latin typeface="Pretendard ExtraLight"/>
              <a:cs typeface="Pretendard ExtraLight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008502" y="3132175"/>
            <a:ext cx="288925" cy="513715"/>
          </a:xfrm>
          <a:prstGeom prst="rect">
            <a:avLst/>
          </a:prstGeom>
          <a:solidFill>
            <a:srgbClr val="F48A8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Times New Roman"/>
              <a:cs typeface="Times New Roman"/>
            </a:endParaRPr>
          </a:p>
          <a:p>
            <a:pPr marL="71120">
              <a:lnSpc>
                <a:spcPct val="100000"/>
              </a:lnSpc>
            </a:pPr>
            <a:r>
              <a:rPr dirty="0" sz="700" spc="-25" b="0">
                <a:latin typeface="Pretendard ExtraLight"/>
                <a:cs typeface="Pretendard ExtraLight"/>
              </a:rPr>
              <a:t>기존</a:t>
            </a:r>
            <a:endParaRPr sz="700">
              <a:latin typeface="Pretendard ExtraLight"/>
              <a:cs typeface="Pretendard ExtraLight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791997" y="2237422"/>
            <a:ext cx="7265034" cy="1624965"/>
            <a:chOff x="791997" y="2237422"/>
            <a:chExt cx="7265034" cy="1624965"/>
          </a:xfrm>
        </p:grpSpPr>
        <p:sp>
          <p:nvSpPr>
            <p:cNvPr id="32" name="object 32" descr=""/>
            <p:cNvSpPr/>
            <p:nvPr/>
          </p:nvSpPr>
          <p:spPr>
            <a:xfrm>
              <a:off x="793584" y="3637152"/>
              <a:ext cx="3544570" cy="0"/>
            </a:xfrm>
            <a:custGeom>
              <a:avLst/>
              <a:gdLst/>
              <a:ahLst/>
              <a:cxnLst/>
              <a:rect l="l" t="t" r="r" b="b"/>
              <a:pathLst>
                <a:path w="3544570" h="0">
                  <a:moveTo>
                    <a:pt x="0" y="0"/>
                  </a:moveTo>
                  <a:lnTo>
                    <a:pt x="3544227" y="0"/>
                  </a:lnTo>
                </a:path>
              </a:pathLst>
            </a:custGeom>
            <a:ln w="3175">
              <a:solidFill>
                <a:srgbClr val="031B4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558663" y="2242184"/>
              <a:ext cx="2493645" cy="1384935"/>
            </a:xfrm>
            <a:custGeom>
              <a:avLst/>
              <a:gdLst/>
              <a:ahLst/>
              <a:cxnLst/>
              <a:rect l="l" t="t" r="r" b="b"/>
              <a:pathLst>
                <a:path w="2493645" h="1384935">
                  <a:moveTo>
                    <a:pt x="0" y="1384935"/>
                  </a:moveTo>
                  <a:lnTo>
                    <a:pt x="330073" y="1384935"/>
                  </a:lnTo>
                </a:path>
                <a:path w="2493645" h="1384935">
                  <a:moveTo>
                    <a:pt x="470281" y="1384935"/>
                  </a:moveTo>
                  <a:lnTo>
                    <a:pt x="953388" y="1384935"/>
                  </a:lnTo>
                </a:path>
                <a:path w="2493645" h="1384935">
                  <a:moveTo>
                    <a:pt x="1093596" y="1384935"/>
                  </a:moveTo>
                  <a:lnTo>
                    <a:pt x="1576705" y="1384935"/>
                  </a:lnTo>
                </a:path>
                <a:path w="2493645" h="1384935">
                  <a:moveTo>
                    <a:pt x="1716913" y="1384935"/>
                  </a:moveTo>
                  <a:lnTo>
                    <a:pt x="2200020" y="1384935"/>
                  </a:lnTo>
                </a:path>
                <a:path w="2493645" h="1384935">
                  <a:moveTo>
                    <a:pt x="2340229" y="1384935"/>
                  </a:moveTo>
                  <a:lnTo>
                    <a:pt x="2493137" y="1384935"/>
                  </a:lnTo>
                </a:path>
                <a:path w="2493645" h="1384935">
                  <a:moveTo>
                    <a:pt x="0" y="1153287"/>
                  </a:moveTo>
                  <a:lnTo>
                    <a:pt x="330073" y="1153287"/>
                  </a:lnTo>
                </a:path>
                <a:path w="2493645" h="1384935">
                  <a:moveTo>
                    <a:pt x="470281" y="1153287"/>
                  </a:moveTo>
                  <a:lnTo>
                    <a:pt x="953388" y="1153287"/>
                  </a:lnTo>
                </a:path>
                <a:path w="2493645" h="1384935">
                  <a:moveTo>
                    <a:pt x="1093596" y="1153287"/>
                  </a:moveTo>
                  <a:lnTo>
                    <a:pt x="1576705" y="1153287"/>
                  </a:lnTo>
                </a:path>
                <a:path w="2493645" h="1384935">
                  <a:moveTo>
                    <a:pt x="1716913" y="1153287"/>
                  </a:moveTo>
                  <a:lnTo>
                    <a:pt x="2200020" y="1153287"/>
                  </a:lnTo>
                </a:path>
                <a:path w="2493645" h="1384935">
                  <a:moveTo>
                    <a:pt x="2340229" y="1153287"/>
                  </a:moveTo>
                  <a:lnTo>
                    <a:pt x="2493137" y="1153287"/>
                  </a:lnTo>
                </a:path>
                <a:path w="2493645" h="1384935">
                  <a:moveTo>
                    <a:pt x="0" y="923163"/>
                  </a:moveTo>
                  <a:lnTo>
                    <a:pt x="953388" y="923163"/>
                  </a:lnTo>
                </a:path>
                <a:path w="2493645" h="1384935">
                  <a:moveTo>
                    <a:pt x="1093596" y="923163"/>
                  </a:moveTo>
                  <a:lnTo>
                    <a:pt x="1576705" y="923163"/>
                  </a:lnTo>
                </a:path>
                <a:path w="2493645" h="1384935">
                  <a:moveTo>
                    <a:pt x="1716913" y="923163"/>
                  </a:moveTo>
                  <a:lnTo>
                    <a:pt x="2200020" y="923163"/>
                  </a:lnTo>
                </a:path>
                <a:path w="2493645" h="1384935">
                  <a:moveTo>
                    <a:pt x="2340229" y="923163"/>
                  </a:moveTo>
                  <a:lnTo>
                    <a:pt x="2493137" y="923163"/>
                  </a:lnTo>
                </a:path>
                <a:path w="2493645" h="1384935">
                  <a:moveTo>
                    <a:pt x="0" y="691514"/>
                  </a:moveTo>
                  <a:lnTo>
                    <a:pt x="1576705" y="691514"/>
                  </a:lnTo>
                </a:path>
                <a:path w="2493645" h="1384935">
                  <a:moveTo>
                    <a:pt x="1716913" y="691514"/>
                  </a:moveTo>
                  <a:lnTo>
                    <a:pt x="2200020" y="691514"/>
                  </a:lnTo>
                </a:path>
                <a:path w="2493645" h="1384935">
                  <a:moveTo>
                    <a:pt x="2340229" y="691514"/>
                  </a:moveTo>
                  <a:lnTo>
                    <a:pt x="2493137" y="691514"/>
                  </a:lnTo>
                </a:path>
                <a:path w="2493645" h="1384935">
                  <a:moveTo>
                    <a:pt x="0" y="461391"/>
                  </a:moveTo>
                  <a:lnTo>
                    <a:pt x="2200020" y="461391"/>
                  </a:lnTo>
                </a:path>
                <a:path w="2493645" h="1384935">
                  <a:moveTo>
                    <a:pt x="2340229" y="461391"/>
                  </a:moveTo>
                  <a:lnTo>
                    <a:pt x="2493137" y="461391"/>
                  </a:lnTo>
                </a:path>
                <a:path w="2493645" h="1384935">
                  <a:moveTo>
                    <a:pt x="0" y="231267"/>
                  </a:moveTo>
                  <a:lnTo>
                    <a:pt x="65150" y="231267"/>
                  </a:lnTo>
                </a:path>
                <a:path w="2493645" h="1384935">
                  <a:moveTo>
                    <a:pt x="162350" y="231267"/>
                  </a:moveTo>
                  <a:lnTo>
                    <a:pt x="2493137" y="231267"/>
                  </a:lnTo>
                </a:path>
                <a:path w="2493645" h="1384935">
                  <a:moveTo>
                    <a:pt x="0" y="0"/>
                  </a:moveTo>
                  <a:lnTo>
                    <a:pt x="249313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711952" y="2465831"/>
              <a:ext cx="2009139" cy="1391920"/>
            </a:xfrm>
            <a:custGeom>
              <a:avLst/>
              <a:gdLst/>
              <a:ahLst/>
              <a:cxnLst/>
              <a:rect l="l" t="t" r="r" b="b"/>
              <a:pathLst>
                <a:path w="2009140" h="1391920">
                  <a:moveTo>
                    <a:pt x="138684" y="694944"/>
                  </a:moveTo>
                  <a:lnTo>
                    <a:pt x="0" y="694944"/>
                  </a:lnTo>
                  <a:lnTo>
                    <a:pt x="0" y="1391539"/>
                  </a:lnTo>
                  <a:lnTo>
                    <a:pt x="138684" y="1391539"/>
                  </a:lnTo>
                  <a:lnTo>
                    <a:pt x="138684" y="694944"/>
                  </a:lnTo>
                  <a:close/>
                </a:path>
                <a:path w="2009140" h="1391920">
                  <a:moveTo>
                    <a:pt x="762000" y="463296"/>
                  </a:moveTo>
                  <a:lnTo>
                    <a:pt x="623316" y="463296"/>
                  </a:lnTo>
                  <a:lnTo>
                    <a:pt x="623316" y="1391539"/>
                  </a:lnTo>
                  <a:lnTo>
                    <a:pt x="762000" y="1391539"/>
                  </a:lnTo>
                  <a:lnTo>
                    <a:pt x="762000" y="463296"/>
                  </a:lnTo>
                  <a:close/>
                </a:path>
                <a:path w="2009140" h="1391920">
                  <a:moveTo>
                    <a:pt x="1385316" y="231648"/>
                  </a:moveTo>
                  <a:lnTo>
                    <a:pt x="1246632" y="231648"/>
                  </a:lnTo>
                  <a:lnTo>
                    <a:pt x="1246632" y="1391539"/>
                  </a:lnTo>
                  <a:lnTo>
                    <a:pt x="1385316" y="1391539"/>
                  </a:lnTo>
                  <a:lnTo>
                    <a:pt x="1385316" y="231648"/>
                  </a:lnTo>
                  <a:close/>
                </a:path>
                <a:path w="2009140" h="1391920">
                  <a:moveTo>
                    <a:pt x="2008632" y="0"/>
                  </a:moveTo>
                  <a:lnTo>
                    <a:pt x="1869948" y="0"/>
                  </a:lnTo>
                  <a:lnTo>
                    <a:pt x="1869948" y="1391539"/>
                  </a:lnTo>
                  <a:lnTo>
                    <a:pt x="2008632" y="1391539"/>
                  </a:lnTo>
                  <a:lnTo>
                    <a:pt x="200863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888736" y="2628899"/>
              <a:ext cx="2010410" cy="1228725"/>
            </a:xfrm>
            <a:custGeom>
              <a:avLst/>
              <a:gdLst/>
              <a:ahLst/>
              <a:cxnLst/>
              <a:rect l="l" t="t" r="r" b="b"/>
              <a:pathLst>
                <a:path w="2010409" h="1228725">
                  <a:moveTo>
                    <a:pt x="140208" y="614172"/>
                  </a:moveTo>
                  <a:lnTo>
                    <a:pt x="0" y="614172"/>
                  </a:lnTo>
                  <a:lnTo>
                    <a:pt x="0" y="1228471"/>
                  </a:lnTo>
                  <a:lnTo>
                    <a:pt x="140208" y="1228471"/>
                  </a:lnTo>
                  <a:lnTo>
                    <a:pt x="140208" y="614172"/>
                  </a:lnTo>
                  <a:close/>
                </a:path>
                <a:path w="2010409" h="1228725">
                  <a:moveTo>
                    <a:pt x="763511" y="464820"/>
                  </a:moveTo>
                  <a:lnTo>
                    <a:pt x="623316" y="464820"/>
                  </a:lnTo>
                  <a:lnTo>
                    <a:pt x="623316" y="1228471"/>
                  </a:lnTo>
                  <a:lnTo>
                    <a:pt x="763511" y="1228471"/>
                  </a:lnTo>
                  <a:lnTo>
                    <a:pt x="763511" y="464820"/>
                  </a:lnTo>
                  <a:close/>
                </a:path>
                <a:path w="2010409" h="1228725">
                  <a:moveTo>
                    <a:pt x="1386840" y="150876"/>
                  </a:moveTo>
                  <a:lnTo>
                    <a:pt x="1246632" y="150876"/>
                  </a:lnTo>
                  <a:lnTo>
                    <a:pt x="1246632" y="1228471"/>
                  </a:lnTo>
                  <a:lnTo>
                    <a:pt x="1386840" y="1228471"/>
                  </a:lnTo>
                  <a:lnTo>
                    <a:pt x="1386840" y="150876"/>
                  </a:lnTo>
                  <a:close/>
                </a:path>
                <a:path w="2010409" h="1228725">
                  <a:moveTo>
                    <a:pt x="2010156" y="0"/>
                  </a:moveTo>
                  <a:lnTo>
                    <a:pt x="1869948" y="0"/>
                  </a:lnTo>
                  <a:lnTo>
                    <a:pt x="1869948" y="1228471"/>
                  </a:lnTo>
                  <a:lnTo>
                    <a:pt x="2010156" y="1228471"/>
                  </a:lnTo>
                  <a:lnTo>
                    <a:pt x="2010156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558663" y="3857370"/>
              <a:ext cx="2493645" cy="0"/>
            </a:xfrm>
            <a:custGeom>
              <a:avLst/>
              <a:gdLst/>
              <a:ahLst/>
              <a:cxnLst/>
              <a:rect l="l" t="t" r="r" b="b"/>
              <a:pathLst>
                <a:path w="2493645" h="0">
                  <a:moveTo>
                    <a:pt x="0" y="0"/>
                  </a:moveTo>
                  <a:lnTo>
                    <a:pt x="249313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2848101" y="3968597"/>
            <a:ext cx="144780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b="0">
                <a:latin typeface="이사만루체 Light"/>
                <a:cs typeface="이사만루체 Light"/>
              </a:rPr>
              <a:t>※</a:t>
            </a:r>
            <a:r>
              <a:rPr dirty="0" sz="700" spc="-10" b="0">
                <a:latin typeface="이사만루체 Light"/>
                <a:cs typeface="이사만루체 Light"/>
              </a:rPr>
              <a:t> </a:t>
            </a:r>
            <a:r>
              <a:rPr dirty="0" sz="700" b="0">
                <a:latin typeface="이사만루체 Light"/>
                <a:cs typeface="이사만루체 Light"/>
              </a:rPr>
              <a:t>일 </a:t>
            </a:r>
            <a:r>
              <a:rPr dirty="0" sz="700" spc="-60" b="0">
                <a:latin typeface="이사만루체 Light"/>
                <a:cs typeface="이사만루체 Light"/>
              </a:rPr>
              <a:t>노동시간은</a:t>
            </a:r>
            <a:r>
              <a:rPr dirty="0" sz="700" spc="15" b="0">
                <a:latin typeface="이사만루체 Light"/>
                <a:cs typeface="이사만루체 Light"/>
              </a:rPr>
              <a:t> </a:t>
            </a:r>
            <a:r>
              <a:rPr dirty="0" sz="700" spc="-55" b="0">
                <a:latin typeface="이사만루체 Light"/>
                <a:cs typeface="이사만루체 Light"/>
              </a:rPr>
              <a:t>로봇가동</a:t>
            </a:r>
            <a:r>
              <a:rPr dirty="0" sz="700" spc="15" b="0">
                <a:latin typeface="이사만루체 Light"/>
                <a:cs typeface="이사만루체 Light"/>
              </a:rPr>
              <a:t> </a:t>
            </a:r>
            <a:r>
              <a:rPr dirty="0" sz="700" spc="-60" b="0">
                <a:latin typeface="이사만루체 Light"/>
                <a:cs typeface="이사만루체 Light"/>
              </a:rPr>
              <a:t>가능시간</a:t>
            </a:r>
            <a:r>
              <a:rPr dirty="0" sz="700" spc="15" b="0">
                <a:latin typeface="이사만루체 Light"/>
                <a:cs typeface="이사만루체 Light"/>
              </a:rPr>
              <a:t> </a:t>
            </a:r>
            <a:r>
              <a:rPr dirty="0" sz="700" spc="-25" b="0">
                <a:latin typeface="이사만루체 Light"/>
                <a:cs typeface="이사만루체 Light"/>
              </a:rPr>
              <a:t>기준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366765" y="3755542"/>
            <a:ext cx="850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0">
                <a:solidFill>
                  <a:srgbClr val="585858"/>
                </a:solidFill>
                <a:latin typeface="Pretendard ExtraLight"/>
                <a:cs typeface="Pretendard ExtraLight"/>
              </a:rPr>
              <a:t>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967985" y="3524757"/>
            <a:ext cx="4845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30" b="0">
                <a:solidFill>
                  <a:srgbClr val="585858"/>
                </a:solidFill>
                <a:latin typeface="Pretendard ExtraLight"/>
                <a:cs typeface="Pretendard ExtraLight"/>
              </a:rPr>
              <a:t>1,000,000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967985" y="3294126"/>
            <a:ext cx="4845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0">
                <a:solidFill>
                  <a:srgbClr val="585858"/>
                </a:solidFill>
                <a:latin typeface="Pretendard ExtraLight"/>
                <a:cs typeface="Pretendard ExtraLight"/>
              </a:rPr>
              <a:t>2,000,000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967985" y="3062985"/>
            <a:ext cx="4845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0">
                <a:solidFill>
                  <a:srgbClr val="585858"/>
                </a:solidFill>
                <a:latin typeface="Pretendard ExtraLight"/>
                <a:cs typeface="Pretendard ExtraLight"/>
              </a:rPr>
              <a:t>3,000,000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4967985" y="2832353"/>
            <a:ext cx="4845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0">
                <a:solidFill>
                  <a:srgbClr val="585858"/>
                </a:solidFill>
                <a:latin typeface="Pretendard ExtraLight"/>
                <a:cs typeface="Pretendard ExtraLight"/>
              </a:rPr>
              <a:t>4,000,000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967985" y="2601594"/>
            <a:ext cx="4845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5" b="0">
                <a:solidFill>
                  <a:srgbClr val="585858"/>
                </a:solidFill>
                <a:latin typeface="Pretendard ExtraLight"/>
                <a:cs typeface="Pretendard ExtraLight"/>
              </a:rPr>
              <a:t>5,000,000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967985" y="2370835"/>
            <a:ext cx="4845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0">
                <a:solidFill>
                  <a:srgbClr val="585858"/>
                </a:solidFill>
                <a:latin typeface="Pretendard ExtraLight"/>
                <a:cs typeface="Pretendard ExtraLight"/>
              </a:rPr>
              <a:t>6,000,000</a:t>
            </a:r>
            <a:endParaRPr sz="900">
              <a:latin typeface="Pretendard ExtraLight"/>
              <a:cs typeface="Pretendard ExtraLight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967985" y="2139822"/>
            <a:ext cx="4845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5" b="0">
                <a:solidFill>
                  <a:srgbClr val="585858"/>
                </a:solidFill>
                <a:latin typeface="Pretendard ExtraLight"/>
                <a:cs typeface="Pretendard ExtraLight"/>
              </a:rPr>
              <a:t>7,000,000</a:t>
            </a:r>
            <a:endParaRPr sz="900">
              <a:latin typeface="Pretendard ExtraLight"/>
              <a:cs typeface="Pretendard ExtraLight"/>
            </a:endParaRPr>
          </a:p>
        </p:txBody>
      </p:sp>
      <p:graphicFrame>
        <p:nvGraphicFramePr>
          <p:cNvPr id="46" name="object 46" descr=""/>
          <p:cNvGraphicFramePr>
            <a:graphicFrameLocks noGrp="1"/>
          </p:cNvGraphicFramePr>
          <p:nvPr/>
        </p:nvGraphicFramePr>
        <p:xfrm>
          <a:off x="4752466" y="3905821"/>
          <a:ext cx="3730625" cy="730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0885"/>
                <a:gridCol w="730885"/>
                <a:gridCol w="730884"/>
                <a:gridCol w="730885"/>
                <a:gridCol w="730885"/>
              </a:tblGrid>
              <a:tr h="197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spc="-25" b="0">
                          <a:latin typeface="Pretendard ExtraLight"/>
                          <a:cs typeface="Pretendard ExtraLight"/>
                        </a:rPr>
                        <a:t>구분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4290"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b="0">
                          <a:latin typeface="Pretendard ExtraLight"/>
                          <a:cs typeface="Pretendard ExtraLight"/>
                        </a:rPr>
                        <a:t>1.5인의</a:t>
                      </a:r>
                      <a:r>
                        <a:rPr dirty="0" sz="700" spc="10" b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dirty="0" sz="700" spc="-25" b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429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b="0">
                          <a:latin typeface="Pretendard ExtraLight"/>
                          <a:cs typeface="Pretendard ExtraLight"/>
                        </a:rPr>
                        <a:t>2인의</a:t>
                      </a:r>
                      <a:r>
                        <a:rPr dirty="0" sz="700" spc="-20" b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dirty="0" sz="700" spc="-25" b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429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spc="-20" b="0">
                          <a:latin typeface="Pretendard ExtraLight"/>
                          <a:cs typeface="Pretendard ExtraLight"/>
                        </a:rPr>
                        <a:t>2.5인의</a:t>
                      </a:r>
                      <a:r>
                        <a:rPr dirty="0" sz="700" spc="-15" b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dirty="0" sz="700" spc="-35" b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429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700" b="0">
                          <a:latin typeface="Pretendard ExtraLight"/>
                          <a:cs typeface="Pretendard ExtraLight"/>
                        </a:rPr>
                        <a:t>3인의</a:t>
                      </a:r>
                      <a:r>
                        <a:rPr dirty="0" sz="700" spc="-30" b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dirty="0" sz="700" spc="-25" b="0">
                          <a:latin typeface="Pretendard ExtraLight"/>
                          <a:cs typeface="Pretendard ExtraLight"/>
                        </a:rPr>
                        <a:t>효과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4290">
                    <a:lnL w="3175">
                      <a:solidFill>
                        <a:srgbClr val="031B4A"/>
                      </a:solidFill>
                      <a:prstDash val="dot"/>
                    </a:lnL>
                    <a:lnB w="3175">
                      <a:solidFill>
                        <a:srgbClr val="031B4A"/>
                      </a:solidFill>
                      <a:prstDash val="solid"/>
                    </a:lnB>
                    <a:solidFill>
                      <a:srgbClr val="E0F7F3"/>
                    </a:solidFill>
                  </a:tcPr>
                </a:tc>
              </a:tr>
              <a:tr h="33528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dirty="0" sz="700" spc="-10" b="0">
                          <a:latin typeface="Pretendard ExtraLight"/>
                          <a:cs typeface="Pretendard ExtraLight"/>
                        </a:rPr>
                        <a:t>직원+로봇</a:t>
                      </a:r>
                      <a:r>
                        <a:rPr dirty="0" sz="700" spc="10" b="0">
                          <a:latin typeface="Pretendard ExtraLight"/>
                          <a:cs typeface="Pretendard ExtraLight"/>
                        </a:rPr>
                        <a:t> </a:t>
                      </a:r>
                      <a:r>
                        <a:rPr dirty="0" sz="700" spc="-25" b="0">
                          <a:latin typeface="Pretendard ExtraLight"/>
                          <a:cs typeface="Pretendard ExtraLight"/>
                        </a:rPr>
                        <a:t>비율</a:t>
                      </a:r>
                      <a:endParaRPr sz="7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99695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800" spc="-10" b="0">
                          <a:latin typeface="Pretendard ExtraLight"/>
                          <a:cs typeface="Pretendard ExtraLight"/>
                        </a:rPr>
                        <a:t>직원1명+로봇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800" spc="-25" b="0">
                          <a:latin typeface="Pretendard ExtraLight"/>
                          <a:cs typeface="Pretendard ExtraLight"/>
                        </a:rPr>
                        <a:t>1대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2384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800" spc="-10" b="0">
                          <a:latin typeface="Pretendard ExtraLight"/>
                          <a:cs typeface="Pretendard ExtraLight"/>
                        </a:rPr>
                        <a:t>직원1명+로봇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800" spc="-25" b="0">
                          <a:latin typeface="Pretendard ExtraLight"/>
                          <a:cs typeface="Pretendard ExtraLight"/>
                        </a:rPr>
                        <a:t>2대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2384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800" spc="-10" b="0">
                          <a:latin typeface="Pretendard ExtraLight"/>
                          <a:cs typeface="Pretendard ExtraLight"/>
                        </a:rPr>
                        <a:t>직원2명+로봇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800" spc="-25" b="0">
                          <a:latin typeface="Pretendard ExtraLight"/>
                          <a:cs typeface="Pretendard ExtraLight"/>
                        </a:rPr>
                        <a:t>1대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2384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800" spc="-10" b="0">
                          <a:latin typeface="Pretendard ExtraLight"/>
                          <a:cs typeface="Pretendard ExtraLight"/>
                        </a:rPr>
                        <a:t>직원2명+로봇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800" spc="-25" b="0">
                          <a:latin typeface="Pretendard ExtraLight"/>
                          <a:cs typeface="Pretendard ExtraLight"/>
                        </a:rPr>
                        <a:t>2대</a:t>
                      </a:r>
                      <a:endParaRPr sz="800">
                        <a:latin typeface="Pretendard ExtraLight"/>
                        <a:cs typeface="Pretendard ExtraLight"/>
                      </a:endParaRPr>
                    </a:p>
                  </a:txBody>
                  <a:tcPr marL="0" marR="0" marB="0" marT="32384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solid"/>
                    </a:lnT>
                    <a:lnB w="3175">
                      <a:solidFill>
                        <a:srgbClr val="031B4A"/>
                      </a:solidFill>
                      <a:prstDash val="dot"/>
                    </a:lnB>
                  </a:tcPr>
                </a:tc>
              </a:tr>
              <a:tr h="19748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9695"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31B4A"/>
                      </a:solidFill>
                      <a:prstDash val="dot"/>
                    </a:lnL>
                    <a:lnR w="3175">
                      <a:solidFill>
                        <a:srgbClr val="031B4A"/>
                      </a:solidFill>
                      <a:prstDash val="dot"/>
                    </a:lnR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31B4A"/>
                      </a:solidFill>
                      <a:prstDash val="dot"/>
                    </a:lnL>
                    <a:lnT w="3175">
                      <a:solidFill>
                        <a:srgbClr val="031B4A"/>
                      </a:solidFill>
                      <a:prstDash val="dot"/>
                    </a:lnT>
                  </a:tcPr>
                </a:tc>
              </a:tr>
            </a:tbl>
          </a:graphicData>
        </a:graphic>
      </p:graphicFrame>
      <p:grpSp>
        <p:nvGrpSpPr>
          <p:cNvPr id="47" name="object 47" descr=""/>
          <p:cNvGrpSpPr/>
          <p:nvPr/>
        </p:nvGrpSpPr>
        <p:grpSpPr>
          <a:xfrm>
            <a:off x="5729096" y="4266907"/>
            <a:ext cx="260985" cy="290195"/>
            <a:chOff x="5729096" y="4266907"/>
            <a:chExt cx="260985" cy="290195"/>
          </a:xfrm>
        </p:grpSpPr>
        <p:pic>
          <p:nvPicPr>
            <p:cNvPr id="48" name="object 4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57112" y="4266907"/>
              <a:ext cx="132410" cy="290029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9096" y="4401375"/>
              <a:ext cx="132461" cy="107696"/>
            </a:xfrm>
            <a:prstGeom prst="rect">
              <a:avLst/>
            </a:prstGeom>
          </p:spPr>
        </p:pic>
      </p:grpSp>
      <p:grpSp>
        <p:nvGrpSpPr>
          <p:cNvPr id="50" name="object 50" descr=""/>
          <p:cNvGrpSpPr/>
          <p:nvPr/>
        </p:nvGrpSpPr>
        <p:grpSpPr>
          <a:xfrm>
            <a:off x="6414770" y="4266907"/>
            <a:ext cx="356235" cy="290195"/>
            <a:chOff x="6414770" y="4266907"/>
            <a:chExt cx="356235" cy="290195"/>
          </a:xfrm>
        </p:grpSpPr>
        <p:pic>
          <p:nvPicPr>
            <p:cNvPr id="51" name="object 5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42786" y="4266907"/>
              <a:ext cx="132410" cy="290029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14770" y="4401375"/>
              <a:ext cx="132460" cy="107696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38417" y="4266907"/>
              <a:ext cx="132410" cy="290029"/>
            </a:xfrm>
            <a:prstGeom prst="rect">
              <a:avLst/>
            </a:prstGeom>
          </p:spPr>
        </p:pic>
      </p:grpSp>
      <p:grpSp>
        <p:nvGrpSpPr>
          <p:cNvPr id="54" name="object 54" descr=""/>
          <p:cNvGrpSpPr/>
          <p:nvPr/>
        </p:nvGrpSpPr>
        <p:grpSpPr>
          <a:xfrm>
            <a:off x="7105015" y="4266907"/>
            <a:ext cx="398780" cy="290195"/>
            <a:chOff x="7105015" y="4266907"/>
            <a:chExt cx="398780" cy="290195"/>
          </a:xfrm>
        </p:grpSpPr>
        <p:pic>
          <p:nvPicPr>
            <p:cNvPr id="55" name="object 5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0826" y="4266907"/>
              <a:ext cx="132410" cy="290029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05015" y="4401375"/>
              <a:ext cx="270255" cy="107696"/>
            </a:xfrm>
            <a:prstGeom prst="rect">
              <a:avLst/>
            </a:prstGeom>
          </p:spPr>
        </p:pic>
      </p:grpSp>
      <p:grpSp>
        <p:nvGrpSpPr>
          <p:cNvPr id="57" name="object 57" descr=""/>
          <p:cNvGrpSpPr/>
          <p:nvPr/>
        </p:nvGrpSpPr>
        <p:grpSpPr>
          <a:xfrm>
            <a:off x="7808976" y="4266907"/>
            <a:ext cx="490855" cy="290195"/>
            <a:chOff x="7808976" y="4266907"/>
            <a:chExt cx="490855" cy="290195"/>
          </a:xfrm>
        </p:grpSpPr>
        <p:pic>
          <p:nvPicPr>
            <p:cNvPr id="58" name="object 5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74660" y="4266907"/>
              <a:ext cx="132410" cy="290029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08976" y="4401375"/>
              <a:ext cx="270128" cy="107696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6989" y="4266907"/>
              <a:ext cx="132410" cy="290029"/>
            </a:xfrm>
            <a:prstGeom prst="rect">
              <a:avLst/>
            </a:prstGeom>
          </p:spPr>
        </p:pic>
      </p:grpSp>
      <p:sp>
        <p:nvSpPr>
          <p:cNvPr id="61" name="object 61" descr=""/>
          <p:cNvSpPr txBox="1"/>
          <p:nvPr/>
        </p:nvSpPr>
        <p:spPr>
          <a:xfrm>
            <a:off x="5789421" y="2187701"/>
            <a:ext cx="68580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0" b="0">
                <a:latin typeface="이사만루체 Light"/>
                <a:cs typeface="이사만루체 Light"/>
              </a:rPr>
              <a:t>직원만</a:t>
            </a:r>
            <a:r>
              <a:rPr dirty="0" sz="700" spc="25" b="0">
                <a:latin typeface="이사만루체 Light"/>
                <a:cs typeface="이사만루체 Light"/>
              </a:rPr>
              <a:t> </a:t>
            </a:r>
            <a:r>
              <a:rPr dirty="0" sz="700" spc="-60" b="0">
                <a:latin typeface="이사만루체 Light"/>
                <a:cs typeface="이사만루체 Light"/>
              </a:rPr>
              <a:t>고용했을</a:t>
            </a:r>
            <a:r>
              <a:rPr dirty="0" sz="700" spc="15" b="0">
                <a:latin typeface="이사만루체 Light"/>
                <a:cs typeface="이사만루체 Light"/>
              </a:rPr>
              <a:t> </a:t>
            </a:r>
            <a:r>
              <a:rPr dirty="0" sz="700" spc="-50" b="0">
                <a:latin typeface="이사만루체 Light"/>
                <a:cs typeface="이사만루체 Light"/>
              </a:rPr>
              <a:t>때</a:t>
            </a:r>
            <a:endParaRPr sz="700">
              <a:latin typeface="이사만루체 Light"/>
              <a:cs typeface="이사만루체 Light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5623814" y="2212215"/>
            <a:ext cx="97790" cy="302260"/>
            <a:chOff x="5623814" y="2212215"/>
            <a:chExt cx="97790" cy="302260"/>
          </a:xfrm>
        </p:grpSpPr>
        <p:sp>
          <p:nvSpPr>
            <p:cNvPr id="63" name="object 63" descr=""/>
            <p:cNvSpPr/>
            <p:nvPr/>
          </p:nvSpPr>
          <p:spPr>
            <a:xfrm>
              <a:off x="5623814" y="2212215"/>
              <a:ext cx="97790" cy="87630"/>
            </a:xfrm>
            <a:custGeom>
              <a:avLst/>
              <a:gdLst/>
              <a:ahLst/>
              <a:cxnLst/>
              <a:rect l="l" t="t" r="r" b="b"/>
              <a:pathLst>
                <a:path w="97789" h="87630">
                  <a:moveTo>
                    <a:pt x="97199" y="0"/>
                  </a:moveTo>
                  <a:lnTo>
                    <a:pt x="0" y="0"/>
                  </a:lnTo>
                  <a:lnTo>
                    <a:pt x="0" y="87246"/>
                  </a:lnTo>
                  <a:lnTo>
                    <a:pt x="97199" y="87246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623814" y="2426718"/>
              <a:ext cx="97790" cy="87630"/>
            </a:xfrm>
            <a:custGeom>
              <a:avLst/>
              <a:gdLst/>
              <a:ahLst/>
              <a:cxnLst/>
              <a:rect l="l" t="t" r="r" b="b"/>
              <a:pathLst>
                <a:path w="97789" h="87630">
                  <a:moveTo>
                    <a:pt x="97199" y="0"/>
                  </a:moveTo>
                  <a:lnTo>
                    <a:pt x="0" y="0"/>
                  </a:lnTo>
                  <a:lnTo>
                    <a:pt x="0" y="87246"/>
                  </a:lnTo>
                  <a:lnTo>
                    <a:pt x="97199" y="87246"/>
                  </a:lnTo>
                  <a:lnTo>
                    <a:pt x="97199" y="0"/>
                  </a:lnTo>
                  <a:close/>
                </a:path>
              </a:pathLst>
            </a:custGeom>
            <a:solidFill>
              <a:srgbClr val="69D6C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5786373" y="2402204"/>
            <a:ext cx="37846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45" b="0">
                <a:latin typeface="이사만루체 Light"/>
                <a:cs typeface="이사만루체 Light"/>
              </a:rPr>
              <a:t>직원+로봇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626989" y="2614040"/>
            <a:ext cx="49085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10" b="0">
                <a:latin typeface="이사만루체 Light"/>
                <a:cs typeface="이사만루체 Light"/>
              </a:rPr>
              <a:t>X1.5</a:t>
            </a:r>
            <a:r>
              <a:rPr dirty="0" sz="700" spc="-35" b="0">
                <a:latin typeface="이사만루체 Light"/>
                <a:cs typeface="이사만루체 Light"/>
              </a:rPr>
              <a:t> </a:t>
            </a:r>
            <a:r>
              <a:rPr dirty="0" sz="700" b="0">
                <a:latin typeface="이사만루체 Light"/>
                <a:cs typeface="이사만루체 Light"/>
              </a:rPr>
              <a:t>배</a:t>
            </a:r>
            <a:r>
              <a:rPr dirty="0" sz="700" spc="-25" b="0">
                <a:latin typeface="이사만루체 Light"/>
                <a:cs typeface="이사만루체 Light"/>
              </a:rPr>
              <a:t> 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5704713" y="2720720"/>
            <a:ext cx="33655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95"/>
              </a:spcBef>
            </a:pPr>
            <a:r>
              <a:rPr dirty="0" sz="700" spc="-20" b="0">
                <a:latin typeface="이사만루체 Light"/>
                <a:cs typeface="이사만루체 Light"/>
              </a:rPr>
              <a:t>36만원</a:t>
            </a:r>
            <a:r>
              <a:rPr dirty="0" sz="700" spc="500" b="0">
                <a:latin typeface="이사만루체 Light"/>
                <a:cs typeface="이사만루체 Light"/>
              </a:rPr>
              <a:t> </a:t>
            </a:r>
            <a:r>
              <a:rPr dirty="0" sz="700" spc="-55" b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pic>
        <p:nvPicPr>
          <p:cNvPr id="68" name="object 6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48401" y="2959226"/>
            <a:ext cx="245110" cy="233044"/>
          </a:xfrm>
          <a:prstGeom prst="rect">
            <a:avLst/>
          </a:prstGeom>
        </p:spPr>
      </p:pic>
      <p:sp>
        <p:nvSpPr>
          <p:cNvPr id="69" name="object 69" descr=""/>
          <p:cNvSpPr txBox="1"/>
          <p:nvPr/>
        </p:nvSpPr>
        <p:spPr>
          <a:xfrm>
            <a:off x="6304534" y="2368753"/>
            <a:ext cx="42418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110" b="0">
                <a:latin typeface="이사만루체 Light"/>
                <a:cs typeface="이사만루체 Light"/>
              </a:rPr>
              <a:t>X2</a:t>
            </a:r>
            <a:r>
              <a:rPr dirty="0" sz="700" spc="15" b="0">
                <a:latin typeface="이사만루체 Light"/>
                <a:cs typeface="이사만루체 Light"/>
              </a:rPr>
              <a:t> </a:t>
            </a:r>
            <a:r>
              <a:rPr dirty="0" sz="700" b="0">
                <a:latin typeface="이사만루체 Light"/>
                <a:cs typeface="이사만루체 Light"/>
              </a:rPr>
              <a:t>배</a:t>
            </a:r>
            <a:r>
              <a:rPr dirty="0" sz="700" spc="-15" b="0">
                <a:latin typeface="이사만루체 Light"/>
                <a:cs typeface="이사만루체 Light"/>
              </a:rPr>
              <a:t> </a:t>
            </a:r>
            <a:r>
              <a:rPr dirty="0" sz="700" spc="-25" b="0">
                <a:latin typeface="이사만루체 Light"/>
                <a:cs typeface="이사만루체 Light"/>
              </a:rPr>
              <a:t>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6350253" y="2475991"/>
            <a:ext cx="33782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95"/>
              </a:spcBef>
            </a:pPr>
            <a:r>
              <a:rPr dirty="0" sz="700" spc="-20" b="0">
                <a:latin typeface="이사만루체 Light"/>
                <a:cs typeface="이사만루체 Light"/>
              </a:rPr>
              <a:t>71만원</a:t>
            </a:r>
            <a:r>
              <a:rPr dirty="0" sz="700" spc="500" b="0">
                <a:latin typeface="이사만루체 Light"/>
                <a:cs typeface="이사만루체 Light"/>
              </a:rPr>
              <a:t> </a:t>
            </a:r>
            <a:r>
              <a:rPr dirty="0" sz="700" spc="-45" b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6392671" y="2501772"/>
            <a:ext cx="854710" cy="445770"/>
            <a:chOff x="6392671" y="2501772"/>
            <a:chExt cx="854710" cy="445770"/>
          </a:xfrm>
        </p:grpSpPr>
        <p:pic>
          <p:nvPicPr>
            <p:cNvPr id="72" name="object 7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92671" y="2714370"/>
              <a:ext cx="245109" cy="233044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02144" y="2501772"/>
              <a:ext cx="245236" cy="233172"/>
            </a:xfrm>
            <a:prstGeom prst="rect">
              <a:avLst/>
            </a:prstGeom>
          </p:spPr>
        </p:pic>
      </p:grpSp>
      <p:sp>
        <p:nvSpPr>
          <p:cNvPr id="74" name="object 74" descr=""/>
          <p:cNvSpPr txBox="1"/>
          <p:nvPr/>
        </p:nvSpPr>
        <p:spPr>
          <a:xfrm>
            <a:off x="4800346" y="1189900"/>
            <a:ext cx="3547110" cy="992505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71450" indent="-158750">
              <a:lnSpc>
                <a:spcPct val="100000"/>
              </a:lnSpc>
              <a:spcBef>
                <a:spcPts val="850"/>
              </a:spcBef>
              <a:buChar char="■"/>
              <a:tabLst>
                <a:tab pos="171450" algn="l"/>
              </a:tabLst>
            </a:pPr>
            <a:r>
              <a:rPr dirty="0" sz="1100" b="0">
                <a:latin typeface="페이퍼로지 5 Medium"/>
                <a:cs typeface="페이퍼로지 5 Medium"/>
              </a:rPr>
              <a:t>인건비</a:t>
            </a:r>
            <a:r>
              <a:rPr dirty="0" sz="1100" spc="30" b="0">
                <a:latin typeface="페이퍼로지 5 Medium"/>
                <a:cs typeface="페이퍼로지 5 Medium"/>
              </a:rPr>
              <a:t> </a:t>
            </a:r>
            <a:r>
              <a:rPr dirty="0" sz="1100" b="0">
                <a:latin typeface="페이퍼로지 5 Medium"/>
                <a:cs typeface="페이퍼로지 5 Medium"/>
              </a:rPr>
              <a:t>월</a:t>
            </a:r>
            <a:r>
              <a:rPr dirty="0" sz="1100" spc="40" b="0">
                <a:latin typeface="페이퍼로지 5 Medium"/>
                <a:cs typeface="페이퍼로지 5 Medium"/>
              </a:rPr>
              <a:t> </a:t>
            </a:r>
            <a:r>
              <a:rPr dirty="0" sz="1100" b="0">
                <a:latin typeface="페이퍼로지 5 Medium"/>
                <a:cs typeface="페이퍼로지 5 Medium"/>
              </a:rPr>
              <a:t>고정비용</a:t>
            </a:r>
            <a:r>
              <a:rPr dirty="0" sz="1100" spc="20" b="0">
                <a:latin typeface="페이퍼로지 5 Medium"/>
                <a:cs typeface="페이퍼로지 5 Medium"/>
              </a:rPr>
              <a:t> </a:t>
            </a:r>
            <a:r>
              <a:rPr dirty="0" sz="1100" spc="-20" b="0">
                <a:latin typeface="페이퍼로지 5 Medium"/>
                <a:cs typeface="페이퍼로지 5 Medium"/>
              </a:rPr>
              <a:t>비교(예)</a:t>
            </a:r>
            <a:endParaRPr sz="1100">
              <a:latin typeface="페이퍼로지 5 Medium"/>
              <a:cs typeface="페이퍼로지 5 Medium"/>
            </a:endParaRPr>
          </a:p>
          <a:p>
            <a:pPr marL="72390" marR="5080">
              <a:lnSpc>
                <a:spcPct val="150500"/>
              </a:lnSpc>
              <a:spcBef>
                <a:spcPts val="85"/>
              </a:spcBef>
            </a:pPr>
            <a:r>
              <a:rPr dirty="0" sz="1050" spc="-55" b="0">
                <a:latin typeface="이사만루체 Light"/>
                <a:cs typeface="이사만루체 Light"/>
              </a:rPr>
              <a:t>서빙로봇</a:t>
            </a:r>
            <a:r>
              <a:rPr dirty="0" sz="1050" b="0">
                <a:latin typeface="이사만루체 Light"/>
                <a:cs typeface="이사만루체 Light"/>
              </a:rPr>
              <a:t> </a:t>
            </a:r>
            <a:r>
              <a:rPr dirty="0" sz="1050" spc="-85" b="0">
                <a:latin typeface="이사만루체 Light"/>
                <a:cs typeface="이사만루체 Light"/>
              </a:rPr>
              <a:t>2대가</a:t>
            </a:r>
            <a:r>
              <a:rPr dirty="0" sz="1050" spc="15" b="0">
                <a:latin typeface="이사만루체 Light"/>
                <a:cs typeface="이사만루체 Light"/>
              </a:rPr>
              <a:t> </a:t>
            </a:r>
            <a:r>
              <a:rPr dirty="0" sz="1050" spc="-20" b="0">
                <a:latin typeface="이사만루체 Light"/>
                <a:cs typeface="이사만루체 Light"/>
              </a:rPr>
              <a:t>사람</a:t>
            </a:r>
            <a:r>
              <a:rPr dirty="0" sz="1050" spc="30" b="0">
                <a:latin typeface="이사만루체 Light"/>
                <a:cs typeface="이사만루체 Light"/>
              </a:rPr>
              <a:t> </a:t>
            </a:r>
            <a:r>
              <a:rPr dirty="0" sz="1050" b="0">
                <a:latin typeface="이사만루체 Light"/>
                <a:cs typeface="이사만루체 Light"/>
              </a:rPr>
              <a:t>1명의</a:t>
            </a:r>
            <a:r>
              <a:rPr dirty="0" sz="1050" spc="20" b="0">
                <a:latin typeface="이사만루체 Light"/>
                <a:cs typeface="이사만루체 Light"/>
              </a:rPr>
              <a:t> </a:t>
            </a:r>
            <a:r>
              <a:rPr dirty="0" sz="1050" spc="-45" b="0">
                <a:latin typeface="이사만루체 Light"/>
                <a:cs typeface="이사만루체 Light"/>
              </a:rPr>
              <a:t>역할을</a:t>
            </a:r>
            <a:r>
              <a:rPr dirty="0" sz="1050" spc="15" b="0">
                <a:latin typeface="이사만루체 Light"/>
                <a:cs typeface="이사만루체 Light"/>
              </a:rPr>
              <a:t> </a:t>
            </a:r>
            <a:r>
              <a:rPr dirty="0" sz="1050" spc="-55" b="0">
                <a:latin typeface="이사만루체 Light"/>
                <a:cs typeface="이사만루체 Light"/>
              </a:rPr>
              <a:t>대체한다고</a:t>
            </a:r>
            <a:r>
              <a:rPr dirty="0" sz="1050" spc="20" b="0">
                <a:latin typeface="이사만루체 Light"/>
                <a:cs typeface="이사만루체 Light"/>
              </a:rPr>
              <a:t> </a:t>
            </a:r>
            <a:r>
              <a:rPr dirty="0" sz="1050" spc="-55" b="0">
                <a:latin typeface="이사만루체 Light"/>
                <a:cs typeface="이사만루체 Light"/>
              </a:rPr>
              <a:t>가정했을</a:t>
            </a:r>
            <a:r>
              <a:rPr dirty="0" sz="1050" spc="15" b="0">
                <a:latin typeface="이사만루체 Light"/>
                <a:cs typeface="이사만루체 Light"/>
              </a:rPr>
              <a:t> </a:t>
            </a:r>
            <a:r>
              <a:rPr dirty="0" sz="1050" spc="-25" b="0">
                <a:latin typeface="이사만루체 Light"/>
                <a:cs typeface="이사만루체 Light"/>
              </a:rPr>
              <a:t>때, </a:t>
            </a:r>
            <a:r>
              <a:rPr dirty="0" sz="1050" spc="-10" b="0">
                <a:latin typeface="이사만루체 Light"/>
                <a:cs typeface="이사만루체 Light"/>
              </a:rPr>
              <a:t>직원1명+로봇1대로</a:t>
            </a:r>
            <a:r>
              <a:rPr dirty="0" sz="1050" spc="-60" b="0">
                <a:latin typeface="이사만루체 Light"/>
                <a:cs typeface="이사만루체 Light"/>
              </a:rPr>
              <a:t> </a:t>
            </a:r>
            <a:r>
              <a:rPr dirty="0" u="sng" sz="1050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1.5명의</a:t>
            </a:r>
            <a:r>
              <a:rPr dirty="0" u="sng" sz="1050" spc="-50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dirty="0" u="sng" sz="1050" spc="-10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인원 </a:t>
            </a:r>
            <a:r>
              <a:rPr dirty="0" u="sng" sz="1050" spc="-45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효과와</a:t>
            </a:r>
            <a:r>
              <a:rPr dirty="0" u="sng" sz="1050" spc="-20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dirty="0" u="sng" sz="1050" spc="-100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36만원의</a:t>
            </a:r>
            <a:r>
              <a:rPr dirty="0" u="sng" sz="1050" spc="30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 </a:t>
            </a:r>
            <a:r>
              <a:rPr dirty="0" u="sng" sz="1050" spc="-20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고정 비용 </a:t>
            </a:r>
            <a:r>
              <a:rPr dirty="0" u="sng" sz="1050" spc="-25" b="0">
                <a:uFill>
                  <a:solidFill>
                    <a:srgbClr val="000000"/>
                  </a:solidFill>
                </a:uFill>
                <a:latin typeface="이사만루체 Light"/>
                <a:cs typeface="이사만루체 Light"/>
              </a:rPr>
              <a:t>절감</a:t>
            </a:r>
            <a:endParaRPr sz="1050">
              <a:latin typeface="이사만루체 Light"/>
              <a:cs typeface="이사만루체 Light"/>
            </a:endParaRPr>
          </a:p>
          <a:p>
            <a:pPr algn="r" marR="368300">
              <a:lnSpc>
                <a:spcPct val="100000"/>
              </a:lnSpc>
              <a:spcBef>
                <a:spcPts val="825"/>
              </a:spcBef>
            </a:pPr>
            <a:r>
              <a:rPr dirty="0" sz="700" spc="-25" b="0">
                <a:latin typeface="이사만루체 Light"/>
                <a:cs typeface="이사만루체 Light"/>
              </a:rPr>
              <a:t>X1.5배</a:t>
            </a:r>
            <a:r>
              <a:rPr dirty="0" sz="700" spc="-10" b="0">
                <a:latin typeface="이사만루체 Light"/>
                <a:cs typeface="이사만루체 Light"/>
              </a:rPr>
              <a:t> </a:t>
            </a:r>
            <a:r>
              <a:rPr dirty="0" sz="700" spc="-25" b="0">
                <a:latin typeface="이사만루체 Light"/>
                <a:cs typeface="이사만루체 Light"/>
              </a:rPr>
              <a:t>인원,</a:t>
            </a:r>
            <a:endParaRPr sz="700">
              <a:latin typeface="이사만루체 Light"/>
              <a:cs typeface="이사만루체 Light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6857745" y="2157729"/>
            <a:ext cx="1062990" cy="344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7555" algn="l"/>
              </a:tabLst>
            </a:pPr>
            <a:r>
              <a:rPr dirty="0" sz="700" spc="-35" b="0">
                <a:latin typeface="이사만루체 Light"/>
                <a:cs typeface="이사만루체 Light"/>
              </a:rPr>
              <a:t>X1.25</a:t>
            </a:r>
            <a:r>
              <a:rPr dirty="0" sz="700" spc="-10" b="0">
                <a:latin typeface="이사만루체 Light"/>
                <a:cs typeface="이사만루체 Light"/>
              </a:rPr>
              <a:t> </a:t>
            </a:r>
            <a:r>
              <a:rPr dirty="0" sz="700" b="0">
                <a:latin typeface="이사만루체 Light"/>
                <a:cs typeface="이사만루체 Light"/>
              </a:rPr>
              <a:t>배</a:t>
            </a:r>
            <a:r>
              <a:rPr dirty="0" sz="700" spc="-25" b="0">
                <a:latin typeface="이사만루체 Light"/>
                <a:cs typeface="이사만루체 Light"/>
              </a:rPr>
              <a:t> 인원,</a:t>
            </a:r>
            <a:r>
              <a:rPr dirty="0" sz="700" b="0">
                <a:latin typeface="이사만루체 Light"/>
                <a:cs typeface="이사만루체 Light"/>
              </a:rPr>
              <a:t>	</a:t>
            </a:r>
            <a:r>
              <a:rPr dirty="0" sz="700" spc="-20" b="0">
                <a:latin typeface="이사만루체 Light"/>
                <a:cs typeface="이사만루체 Light"/>
              </a:rPr>
              <a:t>71만원</a:t>
            </a:r>
            <a:endParaRPr sz="700">
              <a:latin typeface="이사만루체 Light"/>
              <a:cs typeface="이사만루체 Light"/>
            </a:endParaRPr>
          </a:p>
          <a:p>
            <a:pPr marL="114300" marR="5080" indent="17780">
              <a:lnSpc>
                <a:spcPct val="100000"/>
              </a:lnSpc>
              <a:tabLst>
                <a:tab pos="739140" algn="l"/>
              </a:tabLst>
            </a:pPr>
            <a:r>
              <a:rPr dirty="0" sz="700" spc="-20" b="0">
                <a:latin typeface="이사만루체 Light"/>
                <a:cs typeface="이사만루체 Light"/>
              </a:rPr>
              <a:t>36만원</a:t>
            </a:r>
            <a:r>
              <a:rPr dirty="0" sz="700" b="0">
                <a:latin typeface="이사만루체 Light"/>
                <a:cs typeface="이사만루체 Light"/>
              </a:rPr>
              <a:t>	</a:t>
            </a:r>
            <a:r>
              <a:rPr dirty="0" sz="700" spc="-55" b="0">
                <a:latin typeface="이사만루체 Light"/>
                <a:cs typeface="이사만루체 Light"/>
              </a:rPr>
              <a:t>절감효과</a:t>
            </a:r>
            <a:r>
              <a:rPr dirty="0" sz="700" spc="500" b="0">
                <a:latin typeface="이사만루체 Light"/>
                <a:cs typeface="이사만루체 Light"/>
              </a:rPr>
              <a:t> </a:t>
            </a:r>
            <a:r>
              <a:rPr dirty="0" sz="700" spc="-20" b="0">
                <a:latin typeface="이사만루체 Light"/>
                <a:cs typeface="이사만루체 Light"/>
              </a:rPr>
              <a:t>절감효과</a:t>
            </a:r>
            <a:endParaRPr sz="700">
              <a:latin typeface="이사만루체 Light"/>
              <a:cs typeface="이사만루체 Light"/>
            </a:endParaRPr>
          </a:p>
        </p:txBody>
      </p:sp>
      <p:pic>
        <p:nvPicPr>
          <p:cNvPr id="76" name="object 76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627239" y="2396235"/>
            <a:ext cx="245109" cy="2330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1</a:t>
            </a:r>
            <a:r>
              <a:rPr dirty="0" baseline="11904" sz="2100" spc="-240"/>
              <a:t> </a:t>
            </a:r>
            <a:r>
              <a:rPr dirty="0" sz="2000" spc="-280"/>
              <a:t>왜</a:t>
            </a:r>
            <a:r>
              <a:rPr dirty="0" sz="2000" spc="-145"/>
              <a:t> </a:t>
            </a:r>
            <a:r>
              <a:rPr dirty="0" sz="2000" spc="-290"/>
              <a:t>서빙로봇이</a:t>
            </a:r>
            <a:r>
              <a:rPr dirty="0" sz="2000" spc="-160"/>
              <a:t> </a:t>
            </a:r>
            <a:r>
              <a:rPr dirty="0" sz="2000" spc="-175"/>
              <a:t>필요한가요?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08151" y="857249"/>
            <a:ext cx="619633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인기만점</a:t>
            </a:r>
            <a:r>
              <a:rPr dirty="0" sz="1100" spc="-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로봇!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로봇을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신기해하는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고객들의</a:t>
            </a:r>
            <a:r>
              <a:rPr dirty="0" sz="1100" spc="-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4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SNS</a:t>
            </a:r>
            <a:r>
              <a:rPr dirty="0" sz="1100" spc="7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홍보로,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고객만족도와 매장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홍보효과를</a:t>
            </a:r>
            <a:r>
              <a:rPr dirty="0" sz="1100" spc="-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동시에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얻을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수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있습니다.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11924" y="1203959"/>
            <a:ext cx="3991610" cy="3389629"/>
            <a:chOff x="511924" y="1203959"/>
            <a:chExt cx="3991610" cy="3389629"/>
          </a:xfrm>
        </p:grpSpPr>
        <p:sp>
          <p:nvSpPr>
            <p:cNvPr id="5" name="object 5" descr=""/>
            <p:cNvSpPr/>
            <p:nvPr/>
          </p:nvSpPr>
          <p:spPr>
            <a:xfrm>
              <a:off x="518274" y="1210309"/>
              <a:ext cx="3978910" cy="3376929"/>
            </a:xfrm>
            <a:custGeom>
              <a:avLst/>
              <a:gdLst/>
              <a:ahLst/>
              <a:cxnLst/>
              <a:rect l="l" t="t" r="r" b="b"/>
              <a:pathLst>
                <a:path w="3978910" h="3376929">
                  <a:moveTo>
                    <a:pt x="3766578" y="0"/>
                  </a:moveTo>
                  <a:lnTo>
                    <a:pt x="212039" y="0"/>
                  </a:lnTo>
                  <a:lnTo>
                    <a:pt x="163420" y="5596"/>
                  </a:lnTo>
                  <a:lnTo>
                    <a:pt x="118789" y="21541"/>
                  </a:lnTo>
                  <a:lnTo>
                    <a:pt x="79419" y="46566"/>
                  </a:lnTo>
                  <a:lnTo>
                    <a:pt x="46582" y="79402"/>
                  </a:lnTo>
                  <a:lnTo>
                    <a:pt x="21551" y="118780"/>
                  </a:lnTo>
                  <a:lnTo>
                    <a:pt x="5600" y="163432"/>
                  </a:lnTo>
                  <a:lnTo>
                    <a:pt x="0" y="212089"/>
                  </a:lnTo>
                  <a:lnTo>
                    <a:pt x="0" y="3164420"/>
                  </a:lnTo>
                  <a:lnTo>
                    <a:pt x="5600" y="3213040"/>
                  </a:lnTo>
                  <a:lnTo>
                    <a:pt x="21551" y="3257673"/>
                  </a:lnTo>
                  <a:lnTo>
                    <a:pt x="46582" y="3297045"/>
                  </a:lnTo>
                  <a:lnTo>
                    <a:pt x="79419" y="3329885"/>
                  </a:lnTo>
                  <a:lnTo>
                    <a:pt x="118789" y="3354918"/>
                  </a:lnTo>
                  <a:lnTo>
                    <a:pt x="163420" y="3370872"/>
                  </a:lnTo>
                  <a:lnTo>
                    <a:pt x="212039" y="3376472"/>
                  </a:lnTo>
                  <a:lnTo>
                    <a:pt x="3766578" y="3376472"/>
                  </a:lnTo>
                  <a:lnTo>
                    <a:pt x="3815196" y="3370872"/>
                  </a:lnTo>
                  <a:lnTo>
                    <a:pt x="3859832" y="3354918"/>
                  </a:lnTo>
                  <a:lnTo>
                    <a:pt x="3899213" y="3329885"/>
                  </a:lnTo>
                  <a:lnTo>
                    <a:pt x="3932062" y="3297045"/>
                  </a:lnTo>
                  <a:lnTo>
                    <a:pt x="3957104" y="3257673"/>
                  </a:lnTo>
                  <a:lnTo>
                    <a:pt x="3973065" y="3213040"/>
                  </a:lnTo>
                  <a:lnTo>
                    <a:pt x="3978668" y="3164420"/>
                  </a:lnTo>
                  <a:lnTo>
                    <a:pt x="3978668" y="212089"/>
                  </a:lnTo>
                  <a:lnTo>
                    <a:pt x="3973065" y="163432"/>
                  </a:lnTo>
                  <a:lnTo>
                    <a:pt x="3957104" y="118780"/>
                  </a:lnTo>
                  <a:lnTo>
                    <a:pt x="3932062" y="79402"/>
                  </a:lnTo>
                  <a:lnTo>
                    <a:pt x="3899213" y="46566"/>
                  </a:lnTo>
                  <a:lnTo>
                    <a:pt x="3859832" y="21541"/>
                  </a:lnTo>
                  <a:lnTo>
                    <a:pt x="3815196" y="5596"/>
                  </a:lnTo>
                  <a:lnTo>
                    <a:pt x="37665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18274" y="1210309"/>
              <a:ext cx="3978910" cy="3376929"/>
            </a:xfrm>
            <a:custGeom>
              <a:avLst/>
              <a:gdLst/>
              <a:ahLst/>
              <a:cxnLst/>
              <a:rect l="l" t="t" r="r" b="b"/>
              <a:pathLst>
                <a:path w="3978910" h="3376929">
                  <a:moveTo>
                    <a:pt x="0" y="212089"/>
                  </a:moveTo>
                  <a:lnTo>
                    <a:pt x="5600" y="163432"/>
                  </a:lnTo>
                  <a:lnTo>
                    <a:pt x="21551" y="118780"/>
                  </a:lnTo>
                  <a:lnTo>
                    <a:pt x="46582" y="79402"/>
                  </a:lnTo>
                  <a:lnTo>
                    <a:pt x="79419" y="46566"/>
                  </a:lnTo>
                  <a:lnTo>
                    <a:pt x="118789" y="21541"/>
                  </a:lnTo>
                  <a:lnTo>
                    <a:pt x="163420" y="5596"/>
                  </a:lnTo>
                  <a:lnTo>
                    <a:pt x="212039" y="0"/>
                  </a:lnTo>
                  <a:lnTo>
                    <a:pt x="3766578" y="0"/>
                  </a:lnTo>
                  <a:lnTo>
                    <a:pt x="3815196" y="5596"/>
                  </a:lnTo>
                  <a:lnTo>
                    <a:pt x="3859832" y="21541"/>
                  </a:lnTo>
                  <a:lnTo>
                    <a:pt x="3899213" y="46566"/>
                  </a:lnTo>
                  <a:lnTo>
                    <a:pt x="3932062" y="79402"/>
                  </a:lnTo>
                  <a:lnTo>
                    <a:pt x="3957104" y="118780"/>
                  </a:lnTo>
                  <a:lnTo>
                    <a:pt x="3973065" y="163432"/>
                  </a:lnTo>
                  <a:lnTo>
                    <a:pt x="3978668" y="212089"/>
                  </a:lnTo>
                  <a:lnTo>
                    <a:pt x="3978668" y="3164420"/>
                  </a:lnTo>
                  <a:lnTo>
                    <a:pt x="3973065" y="3213040"/>
                  </a:lnTo>
                  <a:lnTo>
                    <a:pt x="3957104" y="3257673"/>
                  </a:lnTo>
                  <a:lnTo>
                    <a:pt x="3932062" y="3297045"/>
                  </a:lnTo>
                  <a:lnTo>
                    <a:pt x="3899213" y="3329885"/>
                  </a:lnTo>
                  <a:lnTo>
                    <a:pt x="3859832" y="3354918"/>
                  </a:lnTo>
                  <a:lnTo>
                    <a:pt x="3815196" y="3370872"/>
                  </a:lnTo>
                  <a:lnTo>
                    <a:pt x="3766578" y="3376472"/>
                  </a:lnTo>
                  <a:lnTo>
                    <a:pt x="212039" y="3376472"/>
                  </a:lnTo>
                  <a:lnTo>
                    <a:pt x="163420" y="3370872"/>
                  </a:lnTo>
                  <a:lnTo>
                    <a:pt x="118789" y="3354918"/>
                  </a:lnTo>
                  <a:lnTo>
                    <a:pt x="79419" y="3329885"/>
                  </a:lnTo>
                  <a:lnTo>
                    <a:pt x="46582" y="3297045"/>
                  </a:lnTo>
                  <a:lnTo>
                    <a:pt x="21551" y="3257673"/>
                  </a:lnTo>
                  <a:lnTo>
                    <a:pt x="5600" y="3213040"/>
                  </a:lnTo>
                  <a:lnTo>
                    <a:pt x="0" y="3164420"/>
                  </a:lnTo>
                  <a:lnTo>
                    <a:pt x="0" y="212089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93242" y="1354963"/>
            <a:ext cx="3729354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dirty="0" sz="1050" b="0">
                <a:latin typeface="페이퍼로지 5 Medium"/>
                <a:cs typeface="페이퍼로지 5 Medium"/>
              </a:rPr>
              <a:t>고객</a:t>
            </a:r>
            <a:r>
              <a:rPr dirty="0" sz="1050" spc="-2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상호명,</a:t>
            </a:r>
            <a:r>
              <a:rPr dirty="0" sz="1050" spc="45" b="0">
                <a:latin typeface="페이퍼로지 5 Medium"/>
                <a:cs typeface="페이퍼로지 5 Medium"/>
              </a:rPr>
              <a:t> </a:t>
            </a:r>
            <a:r>
              <a:rPr dirty="0" sz="1050" spc="-10" b="0">
                <a:latin typeface="페이퍼로지 5 Medium"/>
                <a:cs typeface="페이퍼로지 5 Medium"/>
              </a:rPr>
              <a:t>프랜차이즈</a:t>
            </a:r>
            <a:r>
              <a:rPr dirty="0" sz="1050" spc="35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별</a:t>
            </a:r>
            <a:r>
              <a:rPr dirty="0" sz="1050" spc="40" b="0">
                <a:latin typeface="페이퍼로지 5 Medium"/>
                <a:cs typeface="페이퍼로지 5 Medium"/>
              </a:rPr>
              <a:t> </a:t>
            </a:r>
            <a:r>
              <a:rPr dirty="0" sz="1050" spc="-155" b="0">
                <a:latin typeface="페이퍼로지 5 Medium"/>
                <a:cs typeface="페이퍼로지 5 Medium"/>
              </a:rPr>
              <a:t>Custom</a:t>
            </a:r>
            <a:r>
              <a:rPr dirty="0" sz="1050" spc="55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등</a:t>
            </a:r>
            <a:r>
              <a:rPr dirty="0" sz="1050" spc="35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다양한</a:t>
            </a:r>
            <a:r>
              <a:rPr dirty="0" sz="1050" spc="4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맞춤</a:t>
            </a:r>
            <a:r>
              <a:rPr dirty="0" sz="1050" spc="35" b="0">
                <a:latin typeface="페이퍼로지 5 Medium"/>
                <a:cs typeface="페이퍼로지 5 Medium"/>
              </a:rPr>
              <a:t> </a:t>
            </a:r>
            <a:r>
              <a:rPr dirty="0" sz="1050" spc="-155" b="0">
                <a:latin typeface="페이퍼로지 5 Medium"/>
                <a:cs typeface="페이퍼로지 5 Medium"/>
              </a:rPr>
              <a:t>Wrapping</a:t>
            </a:r>
            <a:r>
              <a:rPr dirty="0" sz="1050" spc="40" b="0">
                <a:latin typeface="페이퍼로지 5 Medium"/>
                <a:cs typeface="페이퍼로지 5 Medium"/>
              </a:rPr>
              <a:t> </a:t>
            </a:r>
            <a:r>
              <a:rPr dirty="0" sz="1050" spc="-25" b="0">
                <a:latin typeface="페이퍼로지 5 Medium"/>
                <a:cs typeface="페이퍼로지 5 Medium"/>
              </a:rPr>
              <a:t>가능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654169" y="1203959"/>
            <a:ext cx="3978275" cy="3389629"/>
            <a:chOff x="4654169" y="1203959"/>
            <a:chExt cx="3978275" cy="3389629"/>
          </a:xfrm>
        </p:grpSpPr>
        <p:sp>
          <p:nvSpPr>
            <p:cNvPr id="9" name="object 9" descr=""/>
            <p:cNvSpPr/>
            <p:nvPr/>
          </p:nvSpPr>
          <p:spPr>
            <a:xfrm>
              <a:off x="4660519" y="1210309"/>
              <a:ext cx="3965575" cy="3376929"/>
            </a:xfrm>
            <a:custGeom>
              <a:avLst/>
              <a:gdLst/>
              <a:ahLst/>
              <a:cxnLst/>
              <a:rect l="l" t="t" r="r" b="b"/>
              <a:pathLst>
                <a:path w="3965575" h="3376929">
                  <a:moveTo>
                    <a:pt x="3753230" y="0"/>
                  </a:moveTo>
                  <a:lnTo>
                    <a:pt x="212089" y="0"/>
                  </a:lnTo>
                  <a:lnTo>
                    <a:pt x="163472" y="5596"/>
                  </a:lnTo>
                  <a:lnTo>
                    <a:pt x="118835" y="21541"/>
                  </a:lnTo>
                  <a:lnTo>
                    <a:pt x="79455" y="46566"/>
                  </a:lnTo>
                  <a:lnTo>
                    <a:pt x="46606" y="79402"/>
                  </a:lnTo>
                  <a:lnTo>
                    <a:pt x="21564" y="118780"/>
                  </a:lnTo>
                  <a:lnTo>
                    <a:pt x="5603" y="163432"/>
                  </a:lnTo>
                  <a:lnTo>
                    <a:pt x="0" y="212089"/>
                  </a:lnTo>
                  <a:lnTo>
                    <a:pt x="0" y="3164420"/>
                  </a:lnTo>
                  <a:lnTo>
                    <a:pt x="5603" y="3213040"/>
                  </a:lnTo>
                  <a:lnTo>
                    <a:pt x="21564" y="3257673"/>
                  </a:lnTo>
                  <a:lnTo>
                    <a:pt x="46606" y="3297045"/>
                  </a:lnTo>
                  <a:lnTo>
                    <a:pt x="79455" y="3329885"/>
                  </a:lnTo>
                  <a:lnTo>
                    <a:pt x="118835" y="3354918"/>
                  </a:lnTo>
                  <a:lnTo>
                    <a:pt x="163472" y="3370872"/>
                  </a:lnTo>
                  <a:lnTo>
                    <a:pt x="212089" y="3376472"/>
                  </a:lnTo>
                  <a:lnTo>
                    <a:pt x="3753230" y="3376472"/>
                  </a:lnTo>
                  <a:lnTo>
                    <a:pt x="3801841" y="3370872"/>
                  </a:lnTo>
                  <a:lnTo>
                    <a:pt x="3846460" y="3354918"/>
                  </a:lnTo>
                  <a:lnTo>
                    <a:pt x="3885815" y="3329885"/>
                  </a:lnTo>
                  <a:lnTo>
                    <a:pt x="3918637" y="3297045"/>
                  </a:lnTo>
                  <a:lnTo>
                    <a:pt x="3943655" y="3257673"/>
                  </a:lnTo>
                  <a:lnTo>
                    <a:pt x="3959597" y="3213040"/>
                  </a:lnTo>
                  <a:lnTo>
                    <a:pt x="3965194" y="3164420"/>
                  </a:lnTo>
                  <a:lnTo>
                    <a:pt x="3965194" y="212089"/>
                  </a:lnTo>
                  <a:lnTo>
                    <a:pt x="3959597" y="163432"/>
                  </a:lnTo>
                  <a:lnTo>
                    <a:pt x="3943655" y="118780"/>
                  </a:lnTo>
                  <a:lnTo>
                    <a:pt x="3918637" y="79402"/>
                  </a:lnTo>
                  <a:lnTo>
                    <a:pt x="3885815" y="46566"/>
                  </a:lnTo>
                  <a:lnTo>
                    <a:pt x="3846460" y="21541"/>
                  </a:lnTo>
                  <a:lnTo>
                    <a:pt x="3801841" y="5596"/>
                  </a:lnTo>
                  <a:lnTo>
                    <a:pt x="3753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60519" y="1210309"/>
              <a:ext cx="3965575" cy="3376929"/>
            </a:xfrm>
            <a:custGeom>
              <a:avLst/>
              <a:gdLst/>
              <a:ahLst/>
              <a:cxnLst/>
              <a:rect l="l" t="t" r="r" b="b"/>
              <a:pathLst>
                <a:path w="3965575" h="3376929">
                  <a:moveTo>
                    <a:pt x="0" y="212089"/>
                  </a:moveTo>
                  <a:lnTo>
                    <a:pt x="5603" y="163432"/>
                  </a:lnTo>
                  <a:lnTo>
                    <a:pt x="21564" y="118780"/>
                  </a:lnTo>
                  <a:lnTo>
                    <a:pt x="46606" y="79402"/>
                  </a:lnTo>
                  <a:lnTo>
                    <a:pt x="79455" y="46566"/>
                  </a:lnTo>
                  <a:lnTo>
                    <a:pt x="118835" y="21541"/>
                  </a:lnTo>
                  <a:lnTo>
                    <a:pt x="163472" y="5596"/>
                  </a:lnTo>
                  <a:lnTo>
                    <a:pt x="212089" y="0"/>
                  </a:lnTo>
                  <a:lnTo>
                    <a:pt x="3753230" y="0"/>
                  </a:lnTo>
                  <a:lnTo>
                    <a:pt x="3801841" y="5596"/>
                  </a:lnTo>
                  <a:lnTo>
                    <a:pt x="3846460" y="21541"/>
                  </a:lnTo>
                  <a:lnTo>
                    <a:pt x="3885815" y="46566"/>
                  </a:lnTo>
                  <a:lnTo>
                    <a:pt x="3918637" y="79402"/>
                  </a:lnTo>
                  <a:lnTo>
                    <a:pt x="3943655" y="118780"/>
                  </a:lnTo>
                  <a:lnTo>
                    <a:pt x="3959597" y="163432"/>
                  </a:lnTo>
                  <a:lnTo>
                    <a:pt x="3965194" y="212089"/>
                  </a:lnTo>
                  <a:lnTo>
                    <a:pt x="3965194" y="3164420"/>
                  </a:lnTo>
                  <a:lnTo>
                    <a:pt x="3959597" y="3213040"/>
                  </a:lnTo>
                  <a:lnTo>
                    <a:pt x="3943655" y="3257673"/>
                  </a:lnTo>
                  <a:lnTo>
                    <a:pt x="3918637" y="3297045"/>
                  </a:lnTo>
                  <a:lnTo>
                    <a:pt x="3885815" y="3329885"/>
                  </a:lnTo>
                  <a:lnTo>
                    <a:pt x="3846460" y="3354918"/>
                  </a:lnTo>
                  <a:lnTo>
                    <a:pt x="3801841" y="3370872"/>
                  </a:lnTo>
                  <a:lnTo>
                    <a:pt x="3753230" y="3376472"/>
                  </a:lnTo>
                  <a:lnTo>
                    <a:pt x="212089" y="3376472"/>
                  </a:lnTo>
                  <a:lnTo>
                    <a:pt x="163472" y="3370872"/>
                  </a:lnTo>
                  <a:lnTo>
                    <a:pt x="118835" y="3354918"/>
                  </a:lnTo>
                  <a:lnTo>
                    <a:pt x="79455" y="3329885"/>
                  </a:lnTo>
                  <a:lnTo>
                    <a:pt x="46606" y="3297045"/>
                  </a:lnTo>
                  <a:lnTo>
                    <a:pt x="21564" y="3257673"/>
                  </a:lnTo>
                  <a:lnTo>
                    <a:pt x="5603" y="3213040"/>
                  </a:lnTo>
                  <a:lnTo>
                    <a:pt x="0" y="3164420"/>
                  </a:lnTo>
                  <a:lnTo>
                    <a:pt x="0" y="212089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821682" y="1360677"/>
            <a:ext cx="359410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5"/>
              </a:spcBef>
              <a:buChar char="■"/>
              <a:tabLst>
                <a:tab pos="165100" algn="l"/>
              </a:tabLst>
            </a:pPr>
            <a:r>
              <a:rPr dirty="0" sz="1050" b="0">
                <a:latin typeface="페이퍼로지 5 Medium"/>
                <a:cs typeface="페이퍼로지 5 Medium"/>
              </a:rPr>
              <a:t>각종</a:t>
            </a:r>
            <a:r>
              <a:rPr dirty="0" sz="1050" spc="-3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포털</a:t>
            </a:r>
            <a:r>
              <a:rPr dirty="0" sz="1050" spc="3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블로그,</a:t>
            </a:r>
            <a:r>
              <a:rPr dirty="0" sz="1050" spc="40" b="0">
                <a:latin typeface="페이퍼로지 5 Medium"/>
                <a:cs typeface="페이퍼로지 5 Medium"/>
              </a:rPr>
              <a:t> </a:t>
            </a:r>
            <a:r>
              <a:rPr dirty="0" sz="1050" spc="-10" b="0">
                <a:latin typeface="페이퍼로지 5 Medium"/>
                <a:cs typeface="페이퍼로지 5 Medium"/>
              </a:rPr>
              <a:t>인스타그램,</a:t>
            </a:r>
            <a:r>
              <a:rPr dirty="0" sz="1050" spc="35" b="0">
                <a:latin typeface="페이퍼로지 5 Medium"/>
                <a:cs typeface="페이퍼로지 5 Medium"/>
              </a:rPr>
              <a:t> </a:t>
            </a:r>
            <a:r>
              <a:rPr dirty="0" sz="1050" spc="-130" b="0">
                <a:latin typeface="페이퍼로지 5 Medium"/>
                <a:cs typeface="페이퍼로지 5 Medium"/>
              </a:rPr>
              <a:t>YouTube</a:t>
            </a:r>
            <a:r>
              <a:rPr dirty="0" sz="1050" spc="60" b="0">
                <a:latin typeface="페이퍼로지 5 Medium"/>
                <a:cs typeface="페이퍼로지 5 Medium"/>
              </a:rPr>
              <a:t> </a:t>
            </a:r>
            <a:r>
              <a:rPr dirty="0" sz="1050" b="0">
                <a:latin typeface="페이퍼로지 5 Medium"/>
                <a:cs typeface="페이퍼로지 5 Medium"/>
              </a:rPr>
              <a:t>등</a:t>
            </a:r>
            <a:r>
              <a:rPr dirty="0" sz="1050" spc="35" b="0">
                <a:latin typeface="페이퍼로지 5 Medium"/>
                <a:cs typeface="페이퍼로지 5 Medium"/>
              </a:rPr>
              <a:t> </a:t>
            </a:r>
            <a:r>
              <a:rPr dirty="0" sz="1050" spc="-10" b="0">
                <a:latin typeface="페이퍼로지 5 Medium"/>
                <a:cs typeface="페이퍼로지 5 Medium"/>
              </a:rPr>
              <a:t>자연스러운</a:t>
            </a:r>
            <a:r>
              <a:rPr dirty="0" sz="1050" spc="45" b="0">
                <a:latin typeface="페이퍼로지 5 Medium"/>
                <a:cs typeface="페이퍼로지 5 Medium"/>
              </a:rPr>
              <a:t> </a:t>
            </a:r>
            <a:r>
              <a:rPr dirty="0" sz="1050" spc="-135" b="0">
                <a:latin typeface="페이퍼로지 5 Medium"/>
                <a:cs typeface="페이퍼로지 5 Medium"/>
              </a:rPr>
              <a:t>SNS</a:t>
            </a:r>
            <a:r>
              <a:rPr dirty="0" sz="1050" spc="60" b="0">
                <a:latin typeface="페이퍼로지 5 Medium"/>
                <a:cs typeface="페이퍼로지 5 Medium"/>
              </a:rPr>
              <a:t> </a:t>
            </a:r>
            <a:r>
              <a:rPr dirty="0" sz="1050" spc="-25" b="0">
                <a:latin typeface="페이퍼로지 5 Medium"/>
                <a:cs typeface="페이퍼로지 5 Medium"/>
              </a:rPr>
              <a:t>노출</a:t>
            </a:r>
            <a:endParaRPr sz="1050">
              <a:latin typeface="페이퍼로지 5 Medium"/>
              <a:cs typeface="페이퍼로지 5 Medium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743826" y="1609470"/>
            <a:ext cx="7611109" cy="2893060"/>
            <a:chOff x="743826" y="1609470"/>
            <a:chExt cx="7611109" cy="2893060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1453" y="1701914"/>
              <a:ext cx="1701164" cy="227436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85688" y="2083307"/>
              <a:ext cx="1690115" cy="216255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2358" y="2109165"/>
              <a:ext cx="1588135" cy="206082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64452" y="2441447"/>
              <a:ext cx="1690116" cy="206044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90359" y="2467470"/>
              <a:ext cx="1588134" cy="195884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826" y="1609470"/>
              <a:ext cx="837374" cy="1715896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98243" y="1640458"/>
              <a:ext cx="1223276" cy="171589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55620" y="2599956"/>
              <a:ext cx="1333500" cy="1901952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82417" y="2626982"/>
              <a:ext cx="1230896" cy="1799336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2455" y="2599956"/>
              <a:ext cx="1331976" cy="19019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8491" y="2626347"/>
              <a:ext cx="1230896" cy="17999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1</a:t>
            </a:r>
            <a:r>
              <a:rPr dirty="0" baseline="11904" sz="2100" spc="-240"/>
              <a:t> </a:t>
            </a:r>
            <a:r>
              <a:rPr dirty="0" sz="2000" spc="-280"/>
              <a:t>왜</a:t>
            </a:r>
            <a:r>
              <a:rPr dirty="0" sz="2000" spc="-145"/>
              <a:t> </a:t>
            </a:r>
            <a:r>
              <a:rPr dirty="0" sz="2000" spc="-290"/>
              <a:t>서빙로봇이</a:t>
            </a:r>
            <a:r>
              <a:rPr dirty="0" sz="2000" spc="-160"/>
              <a:t> </a:t>
            </a:r>
            <a:r>
              <a:rPr dirty="0" sz="2000" spc="-175"/>
              <a:t>필요한가요?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08151" y="857249"/>
            <a:ext cx="575500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사장님께서</a:t>
            </a:r>
            <a:r>
              <a:rPr dirty="0" sz="1100" spc="-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직접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말씀하십니다.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서빙로봇은 인력난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시대의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해법이고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효율적인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매장</a:t>
            </a:r>
            <a:r>
              <a:rPr dirty="0" sz="1100" spc="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운영의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혁명입니다!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8808" y="1153667"/>
            <a:ext cx="8424545" cy="3708400"/>
            <a:chOff x="368808" y="1153667"/>
            <a:chExt cx="8424545" cy="37084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856" y="1153667"/>
              <a:ext cx="4219956" cy="127253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891" y="1179690"/>
              <a:ext cx="4118483" cy="117146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" y="2382011"/>
              <a:ext cx="4218432" cy="125577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011" y="2408719"/>
              <a:ext cx="4116324" cy="115388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808" y="3593591"/>
              <a:ext cx="4223004" cy="126796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097" y="3620071"/>
              <a:ext cx="4121277" cy="116587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0552" y="1249806"/>
              <a:ext cx="817499" cy="12725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54296" y="1434083"/>
              <a:ext cx="2218944" cy="135483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81347" y="1460017"/>
              <a:ext cx="2116074" cy="125371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04481" y="1637410"/>
              <a:ext cx="1888617" cy="890524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6807200" y="1585340"/>
            <a:ext cx="698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70" b="0">
                <a:latin typeface="이사만루체 Light"/>
                <a:cs typeface="이사만루체 Light"/>
              </a:rPr>
              <a:t>“</a:t>
            </a:r>
            <a:endParaRPr sz="1000">
              <a:latin typeface="이사만루체 Light"/>
              <a:cs typeface="이사만루체 Light"/>
            </a:endParaRPr>
          </a:p>
        </p:txBody>
      </p:sp>
      <p:sp>
        <p:nvSpPr>
          <p:cNvPr id="16" name="object 16" descr=""/>
          <p:cNvSpPr txBox="1"/>
          <p:nvPr/>
        </p:nvSpPr>
        <p:spPr>
          <a:xfrm rot="10860000">
            <a:off x="7968794" y="2307612"/>
            <a:ext cx="135414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10"/>
              </a:lnSpc>
            </a:pPr>
            <a:r>
              <a:rPr dirty="0" sz="1000" spc="-150" b="0">
                <a:latin typeface="이사만루체 Light"/>
                <a:cs typeface="이사만루체 Light"/>
              </a:rPr>
              <a:t>“</a:t>
            </a:r>
            <a:endParaRPr sz="1000">
              <a:latin typeface="이사만루체 Light"/>
              <a:cs typeface="이사만루체 Light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654296" y="2935477"/>
            <a:ext cx="3964304" cy="1586230"/>
            <a:chOff x="4654296" y="2935477"/>
            <a:chExt cx="3964304" cy="1586230"/>
          </a:xfrm>
        </p:grpSpPr>
        <p:pic>
          <p:nvPicPr>
            <p:cNvPr id="18" name="object 1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1441" y="2935477"/>
              <a:ext cx="687832" cy="12738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54296" y="3133331"/>
              <a:ext cx="2218944" cy="138836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81347" y="3159950"/>
              <a:ext cx="2116074" cy="1285494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05498" y="3393947"/>
              <a:ext cx="1712722" cy="889292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6802881" y="3355593"/>
            <a:ext cx="7493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60" b="0">
                <a:latin typeface="이사만루체 Light"/>
                <a:cs typeface="이사만루체 Light"/>
              </a:rPr>
              <a:t>“</a:t>
            </a:r>
            <a:endParaRPr sz="1100">
              <a:latin typeface="이사만루체 Light"/>
              <a:cs typeface="이사만루체 Light"/>
            </a:endParaRPr>
          </a:p>
        </p:txBody>
      </p:sp>
      <p:sp>
        <p:nvSpPr>
          <p:cNvPr id="23" name="object 23" descr=""/>
          <p:cNvSpPr txBox="1"/>
          <p:nvPr/>
        </p:nvSpPr>
        <p:spPr>
          <a:xfrm rot="10860000">
            <a:off x="8606737" y="4043815"/>
            <a:ext cx="149683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0"/>
              </a:lnSpc>
            </a:pPr>
            <a:r>
              <a:rPr dirty="0" sz="1100" spc="-150" b="0">
                <a:latin typeface="이사만루체 Light"/>
                <a:cs typeface="이사만루체 Light"/>
              </a:rPr>
              <a:t>“</a:t>
            </a:r>
            <a:endParaRPr sz="1100">
              <a:latin typeface="이사만루체 Light"/>
              <a:cs typeface="이사만루체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2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45"/>
              <a:t> </a:t>
            </a:r>
            <a:r>
              <a:rPr dirty="0" sz="2000" spc="-290"/>
              <a:t>서빙로봇이어야만</a:t>
            </a:r>
            <a:r>
              <a:rPr dirty="0" sz="2000" spc="-160"/>
              <a:t> </a:t>
            </a:r>
            <a:r>
              <a:rPr dirty="0" sz="2000" spc="-285"/>
              <a:t>하는</a:t>
            </a:r>
            <a:r>
              <a:rPr dirty="0" sz="2000" spc="-140"/>
              <a:t> </a:t>
            </a:r>
            <a:r>
              <a:rPr dirty="0" sz="2000" spc="-315"/>
              <a:t>이유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11809" y="858773"/>
            <a:ext cx="182308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이것만은</a:t>
            </a:r>
            <a:r>
              <a:rPr dirty="0" sz="1100" spc="-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꼭!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서빙로봇의</a:t>
            </a:r>
            <a:r>
              <a:rPr dirty="0" sz="1100" spc="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816863" y="1298422"/>
            <a:ext cx="7431405" cy="3060700"/>
            <a:chOff x="816863" y="1298422"/>
            <a:chExt cx="7431405" cy="30607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863" y="1298422"/>
              <a:ext cx="7431024" cy="66753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0031" y="1359407"/>
              <a:ext cx="5504688" cy="63550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874052" y="13173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0"/>
                  </a:lnTo>
                  <a:lnTo>
                    <a:pt x="27243" y="27241"/>
                  </a:lnTo>
                  <a:lnTo>
                    <a:pt x="7309" y="56792"/>
                  </a:lnTo>
                  <a:lnTo>
                    <a:pt x="0" y="92963"/>
                  </a:lnTo>
                  <a:lnTo>
                    <a:pt x="0" y="465074"/>
                  </a:lnTo>
                  <a:lnTo>
                    <a:pt x="7309" y="501245"/>
                  </a:lnTo>
                  <a:lnTo>
                    <a:pt x="27243" y="530796"/>
                  </a:lnTo>
                  <a:lnTo>
                    <a:pt x="56808" y="550727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7"/>
                  </a:lnTo>
                  <a:lnTo>
                    <a:pt x="7294651" y="530796"/>
                  </a:lnTo>
                  <a:lnTo>
                    <a:pt x="7314582" y="501245"/>
                  </a:lnTo>
                  <a:lnTo>
                    <a:pt x="7321892" y="465074"/>
                  </a:lnTo>
                  <a:lnTo>
                    <a:pt x="7321892" y="92963"/>
                  </a:lnTo>
                  <a:lnTo>
                    <a:pt x="7314582" y="56792"/>
                  </a:lnTo>
                  <a:lnTo>
                    <a:pt x="7294651" y="27241"/>
                  </a:lnTo>
                  <a:lnTo>
                    <a:pt x="7265100" y="7310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74052" y="13173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3"/>
                  </a:moveTo>
                  <a:lnTo>
                    <a:pt x="7309" y="56792"/>
                  </a:lnTo>
                  <a:lnTo>
                    <a:pt x="27243" y="27241"/>
                  </a:lnTo>
                  <a:lnTo>
                    <a:pt x="56808" y="7310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0"/>
                  </a:lnTo>
                  <a:lnTo>
                    <a:pt x="7294651" y="27241"/>
                  </a:lnTo>
                  <a:lnTo>
                    <a:pt x="7314582" y="56792"/>
                  </a:lnTo>
                  <a:lnTo>
                    <a:pt x="7321892" y="92963"/>
                  </a:lnTo>
                  <a:lnTo>
                    <a:pt x="7321892" y="465074"/>
                  </a:lnTo>
                  <a:lnTo>
                    <a:pt x="7314582" y="501245"/>
                  </a:lnTo>
                  <a:lnTo>
                    <a:pt x="7294651" y="530796"/>
                  </a:lnTo>
                  <a:lnTo>
                    <a:pt x="7265100" y="550727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7"/>
                  </a:lnTo>
                  <a:lnTo>
                    <a:pt x="27243" y="530796"/>
                  </a:lnTo>
                  <a:lnTo>
                    <a:pt x="7309" y="501245"/>
                  </a:lnTo>
                  <a:lnTo>
                    <a:pt x="0" y="465074"/>
                  </a:lnTo>
                  <a:lnTo>
                    <a:pt x="0" y="92963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3" y="2086381"/>
              <a:ext cx="7431024" cy="66596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2452" y="2147315"/>
              <a:ext cx="4879848" cy="63550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874052" y="21047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2"/>
                  </a:lnTo>
                  <a:lnTo>
                    <a:pt x="27243" y="27257"/>
                  </a:lnTo>
                  <a:lnTo>
                    <a:pt x="7309" y="56846"/>
                  </a:lnTo>
                  <a:lnTo>
                    <a:pt x="0" y="93090"/>
                  </a:lnTo>
                  <a:lnTo>
                    <a:pt x="0" y="465074"/>
                  </a:lnTo>
                  <a:lnTo>
                    <a:pt x="7309" y="501245"/>
                  </a:lnTo>
                  <a:lnTo>
                    <a:pt x="27243" y="530796"/>
                  </a:lnTo>
                  <a:lnTo>
                    <a:pt x="56808" y="550727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7"/>
                  </a:lnTo>
                  <a:lnTo>
                    <a:pt x="7294651" y="530796"/>
                  </a:lnTo>
                  <a:lnTo>
                    <a:pt x="7314582" y="501245"/>
                  </a:lnTo>
                  <a:lnTo>
                    <a:pt x="7321892" y="465074"/>
                  </a:lnTo>
                  <a:lnTo>
                    <a:pt x="7321892" y="93090"/>
                  </a:lnTo>
                  <a:lnTo>
                    <a:pt x="7314582" y="56846"/>
                  </a:lnTo>
                  <a:lnTo>
                    <a:pt x="7294651" y="27257"/>
                  </a:lnTo>
                  <a:lnTo>
                    <a:pt x="7265100" y="7312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74052" y="2104770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3090"/>
                  </a:moveTo>
                  <a:lnTo>
                    <a:pt x="7309" y="56846"/>
                  </a:lnTo>
                  <a:lnTo>
                    <a:pt x="27243" y="27257"/>
                  </a:lnTo>
                  <a:lnTo>
                    <a:pt x="56808" y="7312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2"/>
                  </a:lnTo>
                  <a:lnTo>
                    <a:pt x="7294651" y="27257"/>
                  </a:lnTo>
                  <a:lnTo>
                    <a:pt x="7314582" y="56846"/>
                  </a:lnTo>
                  <a:lnTo>
                    <a:pt x="7321892" y="93090"/>
                  </a:lnTo>
                  <a:lnTo>
                    <a:pt x="7321892" y="465074"/>
                  </a:lnTo>
                  <a:lnTo>
                    <a:pt x="7314582" y="501245"/>
                  </a:lnTo>
                  <a:lnTo>
                    <a:pt x="7294651" y="530796"/>
                  </a:lnTo>
                  <a:lnTo>
                    <a:pt x="7265100" y="550727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7"/>
                  </a:lnTo>
                  <a:lnTo>
                    <a:pt x="27243" y="530796"/>
                  </a:lnTo>
                  <a:lnTo>
                    <a:pt x="7309" y="501245"/>
                  </a:lnTo>
                  <a:lnTo>
                    <a:pt x="0" y="465074"/>
                  </a:lnTo>
                  <a:lnTo>
                    <a:pt x="0" y="93090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863" y="2874289"/>
              <a:ext cx="7431024" cy="66596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4828" y="2935223"/>
              <a:ext cx="3436620" cy="635508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874052" y="28922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292"/>
                  </a:lnTo>
                  <a:lnTo>
                    <a:pt x="27243" y="27193"/>
                  </a:lnTo>
                  <a:lnTo>
                    <a:pt x="7309" y="56739"/>
                  </a:lnTo>
                  <a:lnTo>
                    <a:pt x="0" y="92963"/>
                  </a:lnTo>
                  <a:lnTo>
                    <a:pt x="0" y="464947"/>
                  </a:lnTo>
                  <a:lnTo>
                    <a:pt x="7309" y="501191"/>
                  </a:lnTo>
                  <a:lnTo>
                    <a:pt x="27243" y="530780"/>
                  </a:lnTo>
                  <a:lnTo>
                    <a:pt x="56808" y="550725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5"/>
                  </a:lnTo>
                  <a:lnTo>
                    <a:pt x="7294651" y="530780"/>
                  </a:lnTo>
                  <a:lnTo>
                    <a:pt x="7314582" y="501191"/>
                  </a:lnTo>
                  <a:lnTo>
                    <a:pt x="7321892" y="464947"/>
                  </a:lnTo>
                  <a:lnTo>
                    <a:pt x="7321892" y="92963"/>
                  </a:lnTo>
                  <a:lnTo>
                    <a:pt x="7314582" y="56739"/>
                  </a:lnTo>
                  <a:lnTo>
                    <a:pt x="7294651" y="27193"/>
                  </a:lnTo>
                  <a:lnTo>
                    <a:pt x="7265100" y="7292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74052" y="28922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3"/>
                  </a:moveTo>
                  <a:lnTo>
                    <a:pt x="7309" y="56739"/>
                  </a:lnTo>
                  <a:lnTo>
                    <a:pt x="27243" y="27193"/>
                  </a:lnTo>
                  <a:lnTo>
                    <a:pt x="56808" y="7292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292"/>
                  </a:lnTo>
                  <a:lnTo>
                    <a:pt x="7294651" y="27193"/>
                  </a:lnTo>
                  <a:lnTo>
                    <a:pt x="7314582" y="56739"/>
                  </a:lnTo>
                  <a:lnTo>
                    <a:pt x="7321892" y="92963"/>
                  </a:lnTo>
                  <a:lnTo>
                    <a:pt x="7321892" y="464947"/>
                  </a:lnTo>
                  <a:lnTo>
                    <a:pt x="7314582" y="501191"/>
                  </a:lnTo>
                  <a:lnTo>
                    <a:pt x="7294651" y="530780"/>
                  </a:lnTo>
                  <a:lnTo>
                    <a:pt x="7265100" y="550725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5"/>
                  </a:lnTo>
                  <a:lnTo>
                    <a:pt x="27243" y="530780"/>
                  </a:lnTo>
                  <a:lnTo>
                    <a:pt x="7309" y="501191"/>
                  </a:lnTo>
                  <a:lnTo>
                    <a:pt x="0" y="464947"/>
                  </a:lnTo>
                  <a:lnTo>
                    <a:pt x="0" y="92963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863" y="3660647"/>
              <a:ext cx="7431024" cy="667537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86583" y="3723131"/>
              <a:ext cx="4293108" cy="635507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874052" y="36796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7228928" y="0"/>
                  </a:moveTo>
                  <a:lnTo>
                    <a:pt x="93014" y="0"/>
                  </a:lnTo>
                  <a:lnTo>
                    <a:pt x="56808" y="7310"/>
                  </a:lnTo>
                  <a:lnTo>
                    <a:pt x="27243" y="27241"/>
                  </a:lnTo>
                  <a:lnTo>
                    <a:pt x="7309" y="56792"/>
                  </a:lnTo>
                  <a:lnTo>
                    <a:pt x="0" y="92964"/>
                  </a:lnTo>
                  <a:lnTo>
                    <a:pt x="0" y="465023"/>
                  </a:lnTo>
                  <a:lnTo>
                    <a:pt x="7309" y="501229"/>
                  </a:lnTo>
                  <a:lnTo>
                    <a:pt x="27243" y="530794"/>
                  </a:lnTo>
                  <a:lnTo>
                    <a:pt x="56808" y="550728"/>
                  </a:lnTo>
                  <a:lnTo>
                    <a:pt x="93014" y="558038"/>
                  </a:lnTo>
                  <a:lnTo>
                    <a:pt x="7228928" y="558038"/>
                  </a:lnTo>
                  <a:lnTo>
                    <a:pt x="7265100" y="550728"/>
                  </a:lnTo>
                  <a:lnTo>
                    <a:pt x="7294651" y="530794"/>
                  </a:lnTo>
                  <a:lnTo>
                    <a:pt x="7314582" y="501229"/>
                  </a:lnTo>
                  <a:lnTo>
                    <a:pt x="7321892" y="465023"/>
                  </a:lnTo>
                  <a:lnTo>
                    <a:pt x="7321892" y="92964"/>
                  </a:lnTo>
                  <a:lnTo>
                    <a:pt x="7314582" y="56792"/>
                  </a:lnTo>
                  <a:lnTo>
                    <a:pt x="7294651" y="27241"/>
                  </a:lnTo>
                  <a:lnTo>
                    <a:pt x="7265100" y="7310"/>
                  </a:lnTo>
                  <a:lnTo>
                    <a:pt x="72289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74052" y="3679697"/>
              <a:ext cx="7322184" cy="558165"/>
            </a:xfrm>
            <a:custGeom>
              <a:avLst/>
              <a:gdLst/>
              <a:ahLst/>
              <a:cxnLst/>
              <a:rect l="l" t="t" r="r" b="b"/>
              <a:pathLst>
                <a:path w="7322184" h="558164">
                  <a:moveTo>
                    <a:pt x="0" y="92964"/>
                  </a:moveTo>
                  <a:lnTo>
                    <a:pt x="7309" y="56792"/>
                  </a:lnTo>
                  <a:lnTo>
                    <a:pt x="27243" y="27241"/>
                  </a:lnTo>
                  <a:lnTo>
                    <a:pt x="56808" y="7310"/>
                  </a:lnTo>
                  <a:lnTo>
                    <a:pt x="93014" y="0"/>
                  </a:lnTo>
                  <a:lnTo>
                    <a:pt x="7228928" y="0"/>
                  </a:lnTo>
                  <a:lnTo>
                    <a:pt x="7265100" y="7310"/>
                  </a:lnTo>
                  <a:lnTo>
                    <a:pt x="7294651" y="27241"/>
                  </a:lnTo>
                  <a:lnTo>
                    <a:pt x="7314582" y="56792"/>
                  </a:lnTo>
                  <a:lnTo>
                    <a:pt x="7321892" y="92964"/>
                  </a:lnTo>
                  <a:lnTo>
                    <a:pt x="7321892" y="465023"/>
                  </a:lnTo>
                  <a:lnTo>
                    <a:pt x="7314582" y="501229"/>
                  </a:lnTo>
                  <a:lnTo>
                    <a:pt x="7294651" y="530794"/>
                  </a:lnTo>
                  <a:lnTo>
                    <a:pt x="7265100" y="550728"/>
                  </a:lnTo>
                  <a:lnTo>
                    <a:pt x="7228928" y="558038"/>
                  </a:lnTo>
                  <a:lnTo>
                    <a:pt x="93014" y="558038"/>
                  </a:lnTo>
                  <a:lnTo>
                    <a:pt x="56808" y="550728"/>
                  </a:lnTo>
                  <a:lnTo>
                    <a:pt x="27243" y="530794"/>
                  </a:lnTo>
                  <a:lnTo>
                    <a:pt x="7309" y="501229"/>
                  </a:lnTo>
                  <a:lnTo>
                    <a:pt x="0" y="465023"/>
                  </a:lnTo>
                  <a:lnTo>
                    <a:pt x="0" y="92964"/>
                  </a:lnTo>
                  <a:close/>
                </a:path>
              </a:pathLst>
            </a:custGeom>
            <a:ln w="634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1973072" y="1402537"/>
            <a:ext cx="5124450" cy="26943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 spc="-2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2000" spc="11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플랫폼을</a:t>
            </a:r>
            <a:r>
              <a:rPr dirty="0" sz="2000" spc="-3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통한</a:t>
            </a:r>
            <a:r>
              <a:rPr dirty="0" sz="2000" spc="5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최적</a:t>
            </a:r>
            <a:r>
              <a:rPr dirty="0" sz="2000" spc="4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설계,</a:t>
            </a:r>
            <a:r>
              <a:rPr dirty="0" sz="20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dirty="0" sz="2000" spc="5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도입</a:t>
            </a:r>
            <a:r>
              <a:rPr dirty="0" sz="20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효과</a:t>
            </a:r>
            <a:r>
              <a:rPr dirty="0" sz="2000" spc="4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spc="-2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극대화</a:t>
            </a:r>
            <a:endParaRPr sz="2000">
              <a:latin typeface="페이퍼로지 5 Medium"/>
              <a:cs typeface="페이퍼로지 5 Medium"/>
            </a:endParaRPr>
          </a:p>
          <a:p>
            <a:pPr algn="ctr" marL="325120" marR="317500">
              <a:lnSpc>
                <a:spcPct val="258400"/>
              </a:lnSpc>
            </a:pP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매장</a:t>
            </a:r>
            <a:r>
              <a:rPr dirty="0" sz="20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환경에</a:t>
            </a:r>
            <a:r>
              <a:rPr dirty="0" sz="2000" spc="5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제약</a:t>
            </a:r>
            <a:r>
              <a:rPr dirty="0" sz="2000" spc="4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없는</a:t>
            </a:r>
            <a:r>
              <a:rPr dirty="0" sz="2000" spc="5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검증된</a:t>
            </a:r>
            <a:r>
              <a:rPr dirty="0" sz="2000" spc="4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자율</a:t>
            </a:r>
            <a:r>
              <a:rPr dirty="0" sz="20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주행</a:t>
            </a:r>
            <a:r>
              <a:rPr dirty="0" sz="2000" spc="5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spc="-2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방식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믿을</a:t>
            </a:r>
            <a:r>
              <a:rPr dirty="0" sz="2000" spc="2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수</a:t>
            </a:r>
            <a:r>
              <a:rPr dirty="0" sz="2000" spc="8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있는</a:t>
            </a:r>
            <a:r>
              <a:rPr dirty="0" sz="2000" spc="8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spc="-25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Made</a:t>
            </a:r>
            <a:r>
              <a:rPr dirty="0" sz="2000" spc="9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spc="-114" b="0">
                <a:solidFill>
                  <a:srgbClr val="333436"/>
                </a:solidFill>
                <a:latin typeface="페이퍼로지 5 Medium"/>
                <a:cs typeface="페이퍼로지 5 Medium"/>
              </a:rPr>
              <a:t>in</a:t>
            </a:r>
            <a:r>
              <a:rPr dirty="0" sz="2000" spc="6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spc="-32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KOREA</a:t>
            </a:r>
            <a:endParaRPr sz="20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2000">
              <a:latin typeface="페이퍼로지 5 Medium"/>
              <a:cs typeface="페이퍼로지 5 Medium"/>
            </a:endParaRPr>
          </a:p>
          <a:p>
            <a:pPr algn="ctr" marL="1270">
              <a:lnSpc>
                <a:spcPct val="100000"/>
              </a:lnSpc>
            </a:pP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전국 로봇</a:t>
            </a:r>
            <a:r>
              <a:rPr dirty="0" sz="2000" spc="5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전담</a:t>
            </a:r>
            <a:r>
              <a:rPr dirty="0" sz="2000" spc="4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인력의</a:t>
            </a:r>
            <a:r>
              <a:rPr dirty="0" sz="2000" spc="5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신속한</a:t>
            </a:r>
            <a:r>
              <a:rPr dirty="0" sz="2000" spc="4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spc="-16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A/S</a:t>
            </a:r>
            <a:r>
              <a:rPr dirty="0" sz="2000" spc="5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2000" spc="-2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대응</a:t>
            </a:r>
            <a:endParaRPr sz="20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2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45"/>
              <a:t> </a:t>
            </a:r>
            <a:r>
              <a:rPr dirty="0" sz="2000" spc="-290"/>
              <a:t>서빙로봇이어야만</a:t>
            </a:r>
            <a:r>
              <a:rPr dirty="0" sz="2000" spc="-160"/>
              <a:t> </a:t>
            </a:r>
            <a:r>
              <a:rPr dirty="0" sz="2000" spc="-285"/>
              <a:t>하는</a:t>
            </a:r>
            <a:r>
              <a:rPr dirty="0" sz="2000" spc="-140"/>
              <a:t> </a:t>
            </a:r>
            <a:r>
              <a:rPr dirty="0" sz="2000" spc="-315"/>
              <a:t>이유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11809" y="858773"/>
            <a:ext cx="182308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이것만은</a:t>
            </a:r>
            <a:r>
              <a:rPr dirty="0" sz="1100" spc="-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꼭!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서빙로봇의</a:t>
            </a:r>
            <a:r>
              <a:rPr dirty="0" sz="1100" spc="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02919" y="1299997"/>
            <a:ext cx="4053840" cy="556260"/>
            <a:chOff x="502919" y="1299997"/>
            <a:chExt cx="4053840" cy="55626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" y="1299997"/>
              <a:ext cx="4053840" cy="55623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583" y="1394421"/>
              <a:ext cx="3336036" cy="42218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59600" y="1319021"/>
              <a:ext cx="3945254" cy="447675"/>
            </a:xfrm>
            <a:custGeom>
              <a:avLst/>
              <a:gdLst/>
              <a:ahLst/>
              <a:cxnLst/>
              <a:rect l="l" t="t" r="r" b="b"/>
              <a:pathLst>
                <a:path w="3945254" h="447675">
                  <a:moveTo>
                    <a:pt x="3870159" y="0"/>
                  </a:moveTo>
                  <a:lnTo>
                    <a:pt x="74599" y="0"/>
                  </a:lnTo>
                  <a:lnTo>
                    <a:pt x="45562" y="5861"/>
                  </a:lnTo>
                  <a:lnTo>
                    <a:pt x="21850" y="21844"/>
                  </a:lnTo>
                  <a:lnTo>
                    <a:pt x="5862" y="45541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62" y="402006"/>
                  </a:lnTo>
                  <a:lnTo>
                    <a:pt x="21850" y="425703"/>
                  </a:lnTo>
                  <a:lnTo>
                    <a:pt x="45562" y="441686"/>
                  </a:lnTo>
                  <a:lnTo>
                    <a:pt x="74599" y="447548"/>
                  </a:lnTo>
                  <a:lnTo>
                    <a:pt x="3870159" y="447548"/>
                  </a:lnTo>
                  <a:lnTo>
                    <a:pt x="3899240" y="441686"/>
                  </a:lnTo>
                  <a:lnTo>
                    <a:pt x="3922976" y="425703"/>
                  </a:lnTo>
                  <a:lnTo>
                    <a:pt x="3938972" y="402006"/>
                  </a:lnTo>
                  <a:lnTo>
                    <a:pt x="3944835" y="372999"/>
                  </a:lnTo>
                  <a:lnTo>
                    <a:pt x="3944835" y="74549"/>
                  </a:lnTo>
                  <a:lnTo>
                    <a:pt x="3938972" y="45541"/>
                  </a:lnTo>
                  <a:lnTo>
                    <a:pt x="3922976" y="21844"/>
                  </a:lnTo>
                  <a:lnTo>
                    <a:pt x="3899240" y="5861"/>
                  </a:lnTo>
                  <a:lnTo>
                    <a:pt x="387015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59600" y="1319021"/>
              <a:ext cx="3945254" cy="447675"/>
            </a:xfrm>
            <a:custGeom>
              <a:avLst/>
              <a:gdLst/>
              <a:ahLst/>
              <a:cxnLst/>
              <a:rect l="l" t="t" r="r" b="b"/>
              <a:pathLst>
                <a:path w="3945254" h="447675">
                  <a:moveTo>
                    <a:pt x="0" y="74549"/>
                  </a:moveTo>
                  <a:lnTo>
                    <a:pt x="5862" y="45541"/>
                  </a:lnTo>
                  <a:lnTo>
                    <a:pt x="21850" y="21844"/>
                  </a:lnTo>
                  <a:lnTo>
                    <a:pt x="45562" y="5861"/>
                  </a:lnTo>
                  <a:lnTo>
                    <a:pt x="74599" y="0"/>
                  </a:lnTo>
                  <a:lnTo>
                    <a:pt x="3870159" y="0"/>
                  </a:lnTo>
                  <a:lnTo>
                    <a:pt x="3899240" y="5861"/>
                  </a:lnTo>
                  <a:lnTo>
                    <a:pt x="3922976" y="21844"/>
                  </a:lnTo>
                  <a:lnTo>
                    <a:pt x="3938972" y="45541"/>
                  </a:lnTo>
                  <a:lnTo>
                    <a:pt x="3944835" y="74549"/>
                  </a:lnTo>
                  <a:lnTo>
                    <a:pt x="3944835" y="372999"/>
                  </a:lnTo>
                  <a:lnTo>
                    <a:pt x="3938972" y="402006"/>
                  </a:lnTo>
                  <a:lnTo>
                    <a:pt x="3922976" y="425703"/>
                  </a:lnTo>
                  <a:lnTo>
                    <a:pt x="3899240" y="441686"/>
                  </a:lnTo>
                  <a:lnTo>
                    <a:pt x="3870159" y="447548"/>
                  </a:lnTo>
                  <a:lnTo>
                    <a:pt x="74599" y="447548"/>
                  </a:lnTo>
                  <a:lnTo>
                    <a:pt x="45562" y="441686"/>
                  </a:lnTo>
                  <a:lnTo>
                    <a:pt x="21850" y="425703"/>
                  </a:lnTo>
                  <a:lnTo>
                    <a:pt x="5862" y="402006"/>
                  </a:lnTo>
                  <a:lnTo>
                    <a:pt x="0" y="372999"/>
                  </a:lnTo>
                  <a:lnTo>
                    <a:pt x="0" y="74549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4359" y="1421968"/>
            <a:ext cx="307594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200" spc="5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플랫폼을</a:t>
            </a:r>
            <a:r>
              <a:rPr dirty="0" sz="1200" spc="1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통한</a:t>
            </a:r>
            <a:r>
              <a:rPr dirty="0" sz="12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최적</a:t>
            </a:r>
            <a:r>
              <a:rPr dirty="0" sz="12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설계,</a:t>
            </a:r>
            <a:r>
              <a:rPr dirty="0" sz="1200" spc="3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dirty="0" sz="1200" spc="5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도입</a:t>
            </a:r>
            <a:r>
              <a:rPr dirty="0" sz="12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효과</a:t>
            </a:r>
            <a:r>
              <a:rPr dirty="0" sz="12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2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최대화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582667" y="1293901"/>
            <a:ext cx="3997960" cy="556260"/>
            <a:chOff x="4582667" y="1293901"/>
            <a:chExt cx="3997960" cy="55626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2667" y="1293901"/>
              <a:ext cx="3997451" cy="55623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0827" y="1388325"/>
              <a:ext cx="2961131" cy="42218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4639563" y="1312544"/>
              <a:ext cx="3888740" cy="447675"/>
            </a:xfrm>
            <a:custGeom>
              <a:avLst/>
              <a:gdLst/>
              <a:ahLst/>
              <a:cxnLst/>
              <a:rect l="l" t="t" r="r" b="b"/>
              <a:pathLst>
                <a:path w="3888740" h="447675">
                  <a:moveTo>
                    <a:pt x="3813937" y="0"/>
                  </a:moveTo>
                  <a:lnTo>
                    <a:pt x="74675" y="0"/>
                  </a:lnTo>
                  <a:lnTo>
                    <a:pt x="45594" y="5861"/>
                  </a:lnTo>
                  <a:lnTo>
                    <a:pt x="21859" y="21844"/>
                  </a:lnTo>
                  <a:lnTo>
                    <a:pt x="5863" y="45541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63" y="402080"/>
                  </a:lnTo>
                  <a:lnTo>
                    <a:pt x="21859" y="425815"/>
                  </a:lnTo>
                  <a:lnTo>
                    <a:pt x="45594" y="441811"/>
                  </a:lnTo>
                  <a:lnTo>
                    <a:pt x="74675" y="447675"/>
                  </a:lnTo>
                  <a:lnTo>
                    <a:pt x="3813937" y="447675"/>
                  </a:lnTo>
                  <a:lnTo>
                    <a:pt x="3842944" y="441811"/>
                  </a:lnTo>
                  <a:lnTo>
                    <a:pt x="3866641" y="425815"/>
                  </a:lnTo>
                  <a:lnTo>
                    <a:pt x="3882624" y="402080"/>
                  </a:lnTo>
                  <a:lnTo>
                    <a:pt x="3888486" y="372999"/>
                  </a:lnTo>
                  <a:lnTo>
                    <a:pt x="3888486" y="74549"/>
                  </a:lnTo>
                  <a:lnTo>
                    <a:pt x="3882624" y="45541"/>
                  </a:lnTo>
                  <a:lnTo>
                    <a:pt x="3866641" y="21844"/>
                  </a:lnTo>
                  <a:lnTo>
                    <a:pt x="3842944" y="5861"/>
                  </a:lnTo>
                  <a:lnTo>
                    <a:pt x="381393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639563" y="1312544"/>
              <a:ext cx="3888740" cy="447675"/>
            </a:xfrm>
            <a:custGeom>
              <a:avLst/>
              <a:gdLst/>
              <a:ahLst/>
              <a:cxnLst/>
              <a:rect l="l" t="t" r="r" b="b"/>
              <a:pathLst>
                <a:path w="3888740" h="447675">
                  <a:moveTo>
                    <a:pt x="0" y="74549"/>
                  </a:moveTo>
                  <a:lnTo>
                    <a:pt x="5863" y="45541"/>
                  </a:lnTo>
                  <a:lnTo>
                    <a:pt x="21859" y="21844"/>
                  </a:lnTo>
                  <a:lnTo>
                    <a:pt x="45594" y="5861"/>
                  </a:lnTo>
                  <a:lnTo>
                    <a:pt x="74675" y="0"/>
                  </a:lnTo>
                  <a:lnTo>
                    <a:pt x="3813937" y="0"/>
                  </a:lnTo>
                  <a:lnTo>
                    <a:pt x="3842944" y="5861"/>
                  </a:lnTo>
                  <a:lnTo>
                    <a:pt x="3866641" y="21844"/>
                  </a:lnTo>
                  <a:lnTo>
                    <a:pt x="3882624" y="45541"/>
                  </a:lnTo>
                  <a:lnTo>
                    <a:pt x="3888486" y="74549"/>
                  </a:lnTo>
                  <a:lnTo>
                    <a:pt x="3888486" y="372999"/>
                  </a:lnTo>
                  <a:lnTo>
                    <a:pt x="3882624" y="402080"/>
                  </a:lnTo>
                  <a:lnTo>
                    <a:pt x="3866641" y="425815"/>
                  </a:lnTo>
                  <a:lnTo>
                    <a:pt x="3842944" y="441811"/>
                  </a:lnTo>
                  <a:lnTo>
                    <a:pt x="3813937" y="447675"/>
                  </a:lnTo>
                  <a:lnTo>
                    <a:pt x="74675" y="447675"/>
                  </a:lnTo>
                  <a:lnTo>
                    <a:pt x="45594" y="441811"/>
                  </a:lnTo>
                  <a:lnTo>
                    <a:pt x="21859" y="425815"/>
                  </a:lnTo>
                  <a:lnTo>
                    <a:pt x="5863" y="402080"/>
                  </a:lnTo>
                  <a:lnTo>
                    <a:pt x="0" y="372999"/>
                  </a:lnTo>
                  <a:lnTo>
                    <a:pt x="0" y="74549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5233796" y="1415922"/>
            <a:ext cx="27025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매장</a:t>
            </a:r>
            <a:r>
              <a:rPr dirty="0" sz="1200" spc="1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환경에</a:t>
            </a:r>
            <a:r>
              <a:rPr dirty="0" sz="1200" spc="2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제약</a:t>
            </a:r>
            <a:r>
              <a:rPr dirty="0" sz="1200" spc="2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없는</a:t>
            </a:r>
            <a:r>
              <a:rPr dirty="0" sz="1200" spc="2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검증된</a:t>
            </a:r>
            <a:r>
              <a:rPr dirty="0" sz="1200" spc="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자율</a:t>
            </a:r>
            <a:r>
              <a:rPr dirty="0" sz="1200" spc="2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주행</a:t>
            </a:r>
            <a:r>
              <a:rPr dirty="0" sz="1200" spc="1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2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방식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502919" y="3048025"/>
            <a:ext cx="4053840" cy="520065"/>
            <a:chOff x="502919" y="3048025"/>
            <a:chExt cx="4053840" cy="520065"/>
          </a:xfrm>
        </p:grpSpPr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919" y="3048025"/>
              <a:ext cx="4053840" cy="51965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9803" y="3124161"/>
              <a:ext cx="2101596" cy="422186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559600" y="3067049"/>
              <a:ext cx="3945254" cy="410845"/>
            </a:xfrm>
            <a:custGeom>
              <a:avLst/>
              <a:gdLst/>
              <a:ahLst/>
              <a:cxnLst/>
              <a:rect l="l" t="t" r="r" b="b"/>
              <a:pathLst>
                <a:path w="3945254" h="410845">
                  <a:moveTo>
                    <a:pt x="3876255" y="0"/>
                  </a:moveTo>
                  <a:lnTo>
                    <a:pt x="68465" y="0"/>
                  </a:lnTo>
                  <a:lnTo>
                    <a:pt x="41817" y="5393"/>
                  </a:lnTo>
                  <a:lnTo>
                    <a:pt x="20054" y="20097"/>
                  </a:lnTo>
                  <a:lnTo>
                    <a:pt x="5381" y="41898"/>
                  </a:lnTo>
                  <a:lnTo>
                    <a:pt x="0" y="68580"/>
                  </a:lnTo>
                  <a:lnTo>
                    <a:pt x="0" y="342392"/>
                  </a:lnTo>
                  <a:lnTo>
                    <a:pt x="5381" y="369054"/>
                  </a:lnTo>
                  <a:lnTo>
                    <a:pt x="20054" y="390810"/>
                  </a:lnTo>
                  <a:lnTo>
                    <a:pt x="41817" y="405471"/>
                  </a:lnTo>
                  <a:lnTo>
                    <a:pt x="68465" y="410845"/>
                  </a:lnTo>
                  <a:lnTo>
                    <a:pt x="3876255" y="410845"/>
                  </a:lnTo>
                  <a:lnTo>
                    <a:pt x="3902937" y="405471"/>
                  </a:lnTo>
                  <a:lnTo>
                    <a:pt x="3924738" y="390810"/>
                  </a:lnTo>
                  <a:lnTo>
                    <a:pt x="3939442" y="369054"/>
                  </a:lnTo>
                  <a:lnTo>
                    <a:pt x="3944835" y="342392"/>
                  </a:lnTo>
                  <a:lnTo>
                    <a:pt x="3944835" y="68580"/>
                  </a:lnTo>
                  <a:lnTo>
                    <a:pt x="3939442" y="41898"/>
                  </a:lnTo>
                  <a:lnTo>
                    <a:pt x="3924738" y="20097"/>
                  </a:lnTo>
                  <a:lnTo>
                    <a:pt x="3902937" y="5393"/>
                  </a:lnTo>
                  <a:lnTo>
                    <a:pt x="387625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59600" y="3067049"/>
              <a:ext cx="3945254" cy="410845"/>
            </a:xfrm>
            <a:custGeom>
              <a:avLst/>
              <a:gdLst/>
              <a:ahLst/>
              <a:cxnLst/>
              <a:rect l="l" t="t" r="r" b="b"/>
              <a:pathLst>
                <a:path w="3945254" h="410845">
                  <a:moveTo>
                    <a:pt x="0" y="68580"/>
                  </a:moveTo>
                  <a:lnTo>
                    <a:pt x="5381" y="41898"/>
                  </a:lnTo>
                  <a:lnTo>
                    <a:pt x="20054" y="20097"/>
                  </a:lnTo>
                  <a:lnTo>
                    <a:pt x="41817" y="5393"/>
                  </a:lnTo>
                  <a:lnTo>
                    <a:pt x="68465" y="0"/>
                  </a:lnTo>
                  <a:lnTo>
                    <a:pt x="3876255" y="0"/>
                  </a:lnTo>
                  <a:lnTo>
                    <a:pt x="3902937" y="5393"/>
                  </a:lnTo>
                  <a:lnTo>
                    <a:pt x="3924738" y="20097"/>
                  </a:lnTo>
                  <a:lnTo>
                    <a:pt x="3939442" y="41898"/>
                  </a:lnTo>
                  <a:lnTo>
                    <a:pt x="3944835" y="68580"/>
                  </a:lnTo>
                  <a:lnTo>
                    <a:pt x="3944835" y="342392"/>
                  </a:lnTo>
                  <a:lnTo>
                    <a:pt x="3939442" y="369054"/>
                  </a:lnTo>
                  <a:lnTo>
                    <a:pt x="3924738" y="390810"/>
                  </a:lnTo>
                  <a:lnTo>
                    <a:pt x="3902937" y="405471"/>
                  </a:lnTo>
                  <a:lnTo>
                    <a:pt x="3876255" y="410845"/>
                  </a:lnTo>
                  <a:lnTo>
                    <a:pt x="68465" y="410845"/>
                  </a:lnTo>
                  <a:lnTo>
                    <a:pt x="41817" y="405471"/>
                  </a:lnTo>
                  <a:lnTo>
                    <a:pt x="20054" y="390810"/>
                  </a:lnTo>
                  <a:lnTo>
                    <a:pt x="5381" y="369054"/>
                  </a:lnTo>
                  <a:lnTo>
                    <a:pt x="0" y="342392"/>
                  </a:lnTo>
                  <a:lnTo>
                    <a:pt x="0" y="68580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1611630" y="3152647"/>
            <a:ext cx="1840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믿을 수</a:t>
            </a:r>
            <a:r>
              <a:rPr dirty="0" sz="12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있는</a:t>
            </a:r>
            <a:r>
              <a:rPr dirty="0" sz="1200" spc="2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15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Made</a:t>
            </a:r>
            <a:r>
              <a:rPr dirty="0" sz="1200" spc="3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5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in</a:t>
            </a:r>
            <a:r>
              <a:rPr dirty="0" sz="1200" spc="4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15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KOREA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4578096" y="3029737"/>
            <a:ext cx="4002404" cy="538480"/>
            <a:chOff x="4578096" y="3029737"/>
            <a:chExt cx="4002404" cy="538480"/>
          </a:xfrm>
        </p:grpSpPr>
        <p:pic>
          <p:nvPicPr>
            <p:cNvPr id="23" name="object 2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8096" y="3029737"/>
              <a:ext cx="4002024" cy="537946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71516" y="3115017"/>
              <a:ext cx="2613660" cy="422186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4634357" y="3048761"/>
              <a:ext cx="3893820" cy="429259"/>
            </a:xfrm>
            <a:custGeom>
              <a:avLst/>
              <a:gdLst/>
              <a:ahLst/>
              <a:cxnLst/>
              <a:rect l="l" t="t" r="r" b="b"/>
              <a:pathLst>
                <a:path w="3893820" h="429260">
                  <a:moveTo>
                    <a:pt x="3822191" y="0"/>
                  </a:moveTo>
                  <a:lnTo>
                    <a:pt x="71500" y="0"/>
                  </a:lnTo>
                  <a:lnTo>
                    <a:pt x="43666" y="5617"/>
                  </a:lnTo>
                  <a:lnTo>
                    <a:pt x="20939" y="20939"/>
                  </a:lnTo>
                  <a:lnTo>
                    <a:pt x="5617" y="43666"/>
                  </a:lnTo>
                  <a:lnTo>
                    <a:pt x="0" y="71501"/>
                  </a:lnTo>
                  <a:lnTo>
                    <a:pt x="0" y="357632"/>
                  </a:lnTo>
                  <a:lnTo>
                    <a:pt x="5617" y="385466"/>
                  </a:lnTo>
                  <a:lnTo>
                    <a:pt x="20939" y="408193"/>
                  </a:lnTo>
                  <a:lnTo>
                    <a:pt x="43666" y="423515"/>
                  </a:lnTo>
                  <a:lnTo>
                    <a:pt x="71500" y="429133"/>
                  </a:lnTo>
                  <a:lnTo>
                    <a:pt x="3822191" y="429133"/>
                  </a:lnTo>
                  <a:lnTo>
                    <a:pt x="3850026" y="423515"/>
                  </a:lnTo>
                  <a:lnTo>
                    <a:pt x="3872753" y="408193"/>
                  </a:lnTo>
                  <a:lnTo>
                    <a:pt x="3888075" y="385466"/>
                  </a:lnTo>
                  <a:lnTo>
                    <a:pt x="3893692" y="357632"/>
                  </a:lnTo>
                  <a:lnTo>
                    <a:pt x="3893692" y="71501"/>
                  </a:lnTo>
                  <a:lnTo>
                    <a:pt x="3888075" y="43666"/>
                  </a:lnTo>
                  <a:lnTo>
                    <a:pt x="3872753" y="20939"/>
                  </a:lnTo>
                  <a:lnTo>
                    <a:pt x="3850026" y="5617"/>
                  </a:lnTo>
                  <a:lnTo>
                    <a:pt x="382219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634357" y="3048761"/>
              <a:ext cx="3893820" cy="429259"/>
            </a:xfrm>
            <a:custGeom>
              <a:avLst/>
              <a:gdLst/>
              <a:ahLst/>
              <a:cxnLst/>
              <a:rect l="l" t="t" r="r" b="b"/>
              <a:pathLst>
                <a:path w="3893820" h="429260">
                  <a:moveTo>
                    <a:pt x="0" y="71501"/>
                  </a:moveTo>
                  <a:lnTo>
                    <a:pt x="5617" y="43666"/>
                  </a:lnTo>
                  <a:lnTo>
                    <a:pt x="20939" y="20939"/>
                  </a:lnTo>
                  <a:lnTo>
                    <a:pt x="43666" y="5617"/>
                  </a:lnTo>
                  <a:lnTo>
                    <a:pt x="71500" y="0"/>
                  </a:lnTo>
                  <a:lnTo>
                    <a:pt x="3822191" y="0"/>
                  </a:lnTo>
                  <a:lnTo>
                    <a:pt x="3850026" y="5617"/>
                  </a:lnTo>
                  <a:lnTo>
                    <a:pt x="3872753" y="20939"/>
                  </a:lnTo>
                  <a:lnTo>
                    <a:pt x="3888075" y="43666"/>
                  </a:lnTo>
                  <a:lnTo>
                    <a:pt x="3893692" y="71501"/>
                  </a:lnTo>
                  <a:lnTo>
                    <a:pt x="3893692" y="357632"/>
                  </a:lnTo>
                  <a:lnTo>
                    <a:pt x="3888075" y="385466"/>
                  </a:lnTo>
                  <a:lnTo>
                    <a:pt x="3872753" y="408193"/>
                  </a:lnTo>
                  <a:lnTo>
                    <a:pt x="3850026" y="423515"/>
                  </a:lnTo>
                  <a:lnTo>
                    <a:pt x="3822191" y="429133"/>
                  </a:lnTo>
                  <a:lnTo>
                    <a:pt x="71500" y="429133"/>
                  </a:lnTo>
                  <a:lnTo>
                    <a:pt x="43666" y="423515"/>
                  </a:lnTo>
                  <a:lnTo>
                    <a:pt x="20939" y="408193"/>
                  </a:lnTo>
                  <a:lnTo>
                    <a:pt x="5617" y="385466"/>
                  </a:lnTo>
                  <a:lnTo>
                    <a:pt x="0" y="357632"/>
                  </a:lnTo>
                  <a:lnTo>
                    <a:pt x="0" y="71501"/>
                  </a:lnTo>
                  <a:close/>
                </a:path>
              </a:pathLst>
            </a:custGeom>
            <a:ln w="635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5404230" y="3143503"/>
            <a:ext cx="2354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전국</a:t>
            </a:r>
            <a:r>
              <a:rPr dirty="0" sz="1200" spc="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로봇</a:t>
            </a:r>
            <a:r>
              <a:rPr dirty="0" sz="1200" spc="2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전담</a:t>
            </a:r>
            <a:r>
              <a:rPr dirty="0" sz="1200" spc="2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인력의</a:t>
            </a:r>
            <a:r>
              <a:rPr dirty="0" sz="1200" spc="2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신속한</a:t>
            </a:r>
            <a:r>
              <a:rPr dirty="0" sz="1200" spc="1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10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A/S</a:t>
            </a:r>
            <a:r>
              <a:rPr dirty="0" sz="1200" spc="40" b="0">
                <a:solidFill>
                  <a:srgbClr val="333436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200" spc="-25" b="0">
                <a:solidFill>
                  <a:srgbClr val="333436"/>
                </a:solidFill>
                <a:latin typeface="페이퍼로지 5 Medium"/>
                <a:cs typeface="페이퍼로지 5 Medium"/>
              </a:rPr>
              <a:t>대응</a:t>
            </a:r>
            <a:endParaRPr sz="1200">
              <a:latin typeface="페이퍼로지 5 Medium"/>
              <a:cs typeface="페이퍼로지 5 Medium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590791" y="1911603"/>
            <a:ext cx="7910830" cy="2308225"/>
            <a:chOff x="590791" y="1911603"/>
            <a:chExt cx="7910830" cy="2308225"/>
          </a:xfrm>
        </p:grpSpPr>
        <p:pic>
          <p:nvPicPr>
            <p:cNvPr id="29" name="object 2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1911603"/>
              <a:ext cx="94805" cy="9042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2236215"/>
              <a:ext cx="94805" cy="90424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8037" y="1916937"/>
              <a:ext cx="3614572" cy="809498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791" y="2591307"/>
              <a:ext cx="94805" cy="90424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1911603"/>
              <a:ext cx="94869" cy="90424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236215"/>
              <a:ext cx="94869" cy="90424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60670" y="1917445"/>
              <a:ext cx="3640709" cy="987171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414523"/>
              <a:ext cx="94869" cy="90424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2015" y="2591307"/>
              <a:ext cx="94869" cy="90424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0791" y="3620134"/>
              <a:ext cx="94805" cy="90424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9421" y="3626357"/>
              <a:ext cx="2547912" cy="281241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0791" y="3772534"/>
              <a:ext cx="94805" cy="90424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30368" y="3627500"/>
              <a:ext cx="94869" cy="90551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30368" y="3779900"/>
              <a:ext cx="94869" cy="90551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30368" y="3932339"/>
              <a:ext cx="94869" cy="90487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00294" y="3633850"/>
              <a:ext cx="2987167" cy="5857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2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45"/>
              <a:t> </a:t>
            </a:r>
            <a:r>
              <a:rPr dirty="0" sz="2000" spc="-290"/>
              <a:t>서빙로봇이어야만</a:t>
            </a:r>
            <a:r>
              <a:rPr dirty="0" sz="2000" spc="-160"/>
              <a:t> </a:t>
            </a:r>
            <a:r>
              <a:rPr dirty="0" sz="2000" spc="-285"/>
              <a:t>하는</a:t>
            </a:r>
            <a:r>
              <a:rPr dirty="0" sz="2000" spc="-140"/>
              <a:t> </a:t>
            </a:r>
            <a:r>
              <a:rPr dirty="0" sz="2000" spc="-315"/>
              <a:t>이유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11809" y="858773"/>
            <a:ext cx="154241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경쟁사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대비</a:t>
            </a:r>
            <a:r>
              <a:rPr dirty="0" sz="1100" spc="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로봇의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강점</a:t>
            </a:r>
            <a:endParaRPr sz="1100">
              <a:latin typeface="페이퍼로지 5 Medium"/>
              <a:cs typeface="페이퍼로지 5 Medium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719137" y="1185049"/>
          <a:ext cx="7773670" cy="3467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3580"/>
                <a:gridCol w="2861945"/>
                <a:gridCol w="2861945"/>
              </a:tblGrid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구분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R w="12700">
                      <a:solidFill>
                        <a:srgbClr val="BABCC0"/>
                      </a:solidFill>
                      <a:prstDash val="solid"/>
                    </a:lnR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spc="-13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KT</a:t>
                      </a:r>
                      <a:r>
                        <a:rPr dirty="0" sz="1100" spc="6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로봇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경쟁사(저가형</a:t>
                      </a:r>
                      <a:r>
                        <a:rPr dirty="0" sz="1100" spc="1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dirty="0" sz="1100" spc="4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dirty="0" sz="1100" spc="3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로봇)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009586">
                        <a:alpha val="30195"/>
                      </a:srgbClr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주행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방식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지도에</a:t>
                      </a:r>
                      <a:r>
                        <a:rPr dirty="0" sz="1100" spc="2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기반한</a:t>
                      </a:r>
                      <a:r>
                        <a:rPr dirty="0" sz="1100" spc="1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위치인식</a:t>
                      </a:r>
                      <a:r>
                        <a:rPr dirty="0" sz="1100" spc="1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dirty="0" sz="1100" spc="5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자율주행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dirty="0" sz="1100" spc="3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dirty="0" sz="1100" spc="5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기반의</a:t>
                      </a:r>
                      <a:r>
                        <a:rPr dirty="0" sz="1100" spc="2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위치인식</a:t>
                      </a:r>
                      <a:r>
                        <a:rPr dirty="0" sz="1100" spc="2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dirty="0" sz="1100" spc="4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주행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845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주행불가</a:t>
                      </a:r>
                      <a:r>
                        <a:rPr dirty="0" sz="1100" spc="1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영역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13970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지도상의</a:t>
                      </a:r>
                      <a:r>
                        <a:rPr dirty="0" sz="1100" spc="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금지구역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13970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88340" marR="102235" indent="-57658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dirty="0" sz="1100" spc="3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마커가</a:t>
                      </a:r>
                      <a:r>
                        <a:rPr dirty="0" sz="1100" spc="3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없는</a:t>
                      </a:r>
                      <a:r>
                        <a:rPr dirty="0" sz="1100" spc="3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구역,</a:t>
                      </a:r>
                      <a:r>
                        <a:rPr dirty="0" sz="1100" spc="4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천장이</a:t>
                      </a:r>
                      <a:r>
                        <a:rPr dirty="0" sz="1100" spc="1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없거나</a:t>
                      </a:r>
                      <a:r>
                        <a:rPr dirty="0" sz="1100" spc="3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높은</a:t>
                      </a:r>
                      <a:r>
                        <a:rPr dirty="0" sz="1100" spc="3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공간,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경로가</a:t>
                      </a:r>
                      <a:r>
                        <a:rPr dirty="0" sz="1100" spc="3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dirty="0" sz="1100" spc="4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설정된</a:t>
                      </a:r>
                      <a:r>
                        <a:rPr dirty="0" sz="1100" spc="2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목적지</a:t>
                      </a:r>
                      <a:r>
                        <a:rPr dirty="0" sz="1100" spc="3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5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5588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지향점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유연성,</a:t>
                      </a:r>
                      <a:r>
                        <a:rPr dirty="0" sz="1100" spc="-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안전성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목적성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바닥</a:t>
                      </a:r>
                      <a:r>
                        <a:rPr dirty="0" sz="1100" spc="3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spc="-19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4cm</a:t>
                      </a:r>
                      <a:r>
                        <a:rPr dirty="0" sz="1100" spc="5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이상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dirty="0" sz="1100" spc="4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spc="-19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10cm</a:t>
                      </a:r>
                      <a:r>
                        <a:rPr dirty="0" sz="1100" spc="6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이상</a:t>
                      </a:r>
                      <a:r>
                        <a:rPr dirty="0" sz="1100" spc="5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장애물</a:t>
                      </a:r>
                      <a:r>
                        <a:rPr dirty="0" sz="1100" spc="5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인식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dirty="0" sz="1100" spc="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인테리어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dirty="0" sz="1100" spc="5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훼손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훼손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매장</a:t>
                      </a:r>
                      <a:r>
                        <a:rPr dirty="0" sz="1100" spc="3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인테리어</a:t>
                      </a:r>
                      <a:r>
                        <a:rPr dirty="0" sz="1100" spc="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변경</a:t>
                      </a:r>
                      <a:r>
                        <a:rPr dirty="0" sz="1100" spc="3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5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시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간단한</a:t>
                      </a:r>
                      <a:r>
                        <a:rPr dirty="0" sz="1100" spc="3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지도</a:t>
                      </a:r>
                      <a:r>
                        <a:rPr dirty="0" sz="1100" spc="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편집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천장</a:t>
                      </a:r>
                      <a:r>
                        <a:rPr dirty="0" sz="1100" spc="3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마커</a:t>
                      </a:r>
                      <a:r>
                        <a:rPr dirty="0" sz="1100" spc="5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위치</a:t>
                      </a:r>
                      <a:r>
                        <a:rPr dirty="0" sz="1100" spc="3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변경</a:t>
                      </a:r>
                      <a:r>
                        <a:rPr dirty="0" sz="1100" spc="3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필요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폐업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시</a:t>
                      </a:r>
                      <a:r>
                        <a:rPr dirty="0" sz="1100" spc="6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원상복구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불요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원상복구</a:t>
                      </a:r>
                      <a:r>
                        <a:rPr dirty="0" sz="1100" spc="2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비용</a:t>
                      </a:r>
                      <a:r>
                        <a:rPr dirty="0" sz="1100" spc="3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소요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보험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영업배상보험,</a:t>
                      </a:r>
                      <a:r>
                        <a:rPr dirty="0" sz="1100" spc="-4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휴업손해보험</a:t>
                      </a:r>
                      <a:r>
                        <a:rPr dirty="0" sz="1100" spc="-4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휴업손해보험</a:t>
                      </a:r>
                      <a:r>
                        <a:rPr dirty="0" sz="1100" spc="-1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dirty="0" sz="1100" spc="2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가입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spc="-9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B/S</a:t>
                      </a:r>
                      <a:r>
                        <a:rPr dirty="0" sz="1100" spc="4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700" spc="-5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(Before</a:t>
                      </a:r>
                      <a:r>
                        <a:rPr dirty="0" sz="700" spc="5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700" spc="-1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Service)</a:t>
                      </a:r>
                      <a:endParaRPr sz="7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spc="-1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KT</a:t>
                      </a:r>
                      <a:r>
                        <a:rPr dirty="0" sz="1100" spc="5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플랫폼</a:t>
                      </a:r>
                      <a:r>
                        <a:rPr dirty="0" sz="1100" spc="3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통한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원격</a:t>
                      </a:r>
                      <a:r>
                        <a:rPr dirty="0" sz="1100" spc="3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관제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미</a:t>
                      </a:r>
                      <a:r>
                        <a:rPr dirty="0" sz="1100" spc="5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제공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A/S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spc="-11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365/24</a:t>
                      </a:r>
                      <a:r>
                        <a:rPr dirty="0" sz="1100" spc="5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고객센터,</a:t>
                      </a:r>
                      <a:r>
                        <a:rPr dirty="0" sz="1100" spc="1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전국</a:t>
                      </a:r>
                      <a:r>
                        <a:rPr dirty="0" sz="1100" spc="4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신속</a:t>
                      </a:r>
                      <a:r>
                        <a:rPr dirty="0" sz="1100" spc="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AS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spc="-5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-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lnB w="12700">
                      <a:solidFill>
                        <a:srgbClr val="BABCC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플랫폼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및</a:t>
                      </a:r>
                      <a:r>
                        <a:rPr dirty="0" sz="1100" spc="5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편의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기능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7E7E7E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spc="-9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모바일App</a:t>
                      </a:r>
                      <a:r>
                        <a:rPr dirty="0" sz="1100" spc="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등</a:t>
                      </a:r>
                      <a:r>
                        <a:rPr dirty="0" sz="1100" spc="5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다양한</a:t>
                      </a:r>
                      <a:r>
                        <a:rPr dirty="0" sz="1100" spc="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편의</a:t>
                      </a:r>
                      <a:r>
                        <a:rPr dirty="0" sz="1100" spc="4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기능</a:t>
                      </a:r>
                      <a:r>
                        <a:rPr dirty="0" sz="1100" spc="3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 </a:t>
                      </a:r>
                      <a:r>
                        <a:rPr dirty="0" sz="1100" spc="-25" b="0">
                          <a:solidFill>
                            <a:srgbClr val="252525"/>
                          </a:solidFill>
                          <a:latin typeface="페이퍼로지 5 Medium"/>
                          <a:cs typeface="페이퍼로지 5 Medium"/>
                        </a:rPr>
                        <a:t>제공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R w="12700">
                      <a:solidFill>
                        <a:srgbClr val="BABCC0"/>
                      </a:solidFill>
                      <a:prstDash val="solid"/>
                    </a:lnR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spc="-50" b="0">
                          <a:solidFill>
                            <a:srgbClr val="404040"/>
                          </a:solidFill>
                          <a:latin typeface="페이퍼로지 5 Medium"/>
                          <a:cs typeface="페이퍼로지 5 Medium"/>
                        </a:rPr>
                        <a:t>-</a:t>
                      </a:r>
                      <a:endParaRPr sz="1100">
                        <a:latin typeface="페이퍼로지 5 Medium"/>
                        <a:cs typeface="페이퍼로지 5 Medium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BABCC0"/>
                      </a:solidFill>
                      <a:prstDash val="solid"/>
                    </a:lnL>
                    <a:lnT w="12700">
                      <a:solidFill>
                        <a:srgbClr val="BABCC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2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45"/>
              <a:t> </a:t>
            </a:r>
            <a:r>
              <a:rPr dirty="0" sz="2000" spc="-290"/>
              <a:t>서빙로봇이어야만</a:t>
            </a:r>
            <a:r>
              <a:rPr dirty="0" sz="2000" spc="-160"/>
              <a:t> </a:t>
            </a:r>
            <a:r>
              <a:rPr dirty="0" sz="2000" spc="-285"/>
              <a:t>하는</a:t>
            </a:r>
            <a:r>
              <a:rPr dirty="0" sz="2000" spc="-140"/>
              <a:t> </a:t>
            </a:r>
            <a:r>
              <a:rPr dirty="0" sz="2000" spc="-315"/>
              <a:t>이유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11809" y="858773"/>
            <a:ext cx="622554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관제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플랫폼으로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원격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모니터링뿐만</a:t>
            </a:r>
            <a:r>
              <a:rPr dirty="0" sz="1100" spc="-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아니라,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전국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어디서든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발빠른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기술지원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출동까지,</a:t>
            </a:r>
            <a:r>
              <a:rPr dirty="0" sz="1100" spc="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로봇도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역시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KT입니다.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50443" y="1239392"/>
            <a:ext cx="4136390" cy="3504565"/>
            <a:chOff x="350443" y="1239392"/>
            <a:chExt cx="4136390" cy="3504565"/>
          </a:xfrm>
        </p:grpSpPr>
        <p:sp>
          <p:nvSpPr>
            <p:cNvPr id="5" name="object 5" descr=""/>
            <p:cNvSpPr/>
            <p:nvPr/>
          </p:nvSpPr>
          <p:spPr>
            <a:xfrm>
              <a:off x="356793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3903929" y="0"/>
                  </a:moveTo>
                  <a:lnTo>
                    <a:pt x="219252" y="0"/>
                  </a:lnTo>
                  <a:lnTo>
                    <a:pt x="175064" y="4454"/>
                  </a:lnTo>
                  <a:lnTo>
                    <a:pt x="133907" y="17232"/>
                  </a:lnTo>
                  <a:lnTo>
                    <a:pt x="96664" y="37451"/>
                  </a:lnTo>
                  <a:lnTo>
                    <a:pt x="64215" y="64230"/>
                  </a:lnTo>
                  <a:lnTo>
                    <a:pt x="37443" y="96688"/>
                  </a:lnTo>
                  <a:lnTo>
                    <a:pt x="17229" y="133945"/>
                  </a:lnTo>
                  <a:lnTo>
                    <a:pt x="4454" y="175119"/>
                  </a:lnTo>
                  <a:lnTo>
                    <a:pt x="0" y="219328"/>
                  </a:lnTo>
                  <a:lnTo>
                    <a:pt x="0" y="3272104"/>
                  </a:lnTo>
                  <a:lnTo>
                    <a:pt x="4454" y="3316292"/>
                  </a:lnTo>
                  <a:lnTo>
                    <a:pt x="17229" y="3357449"/>
                  </a:lnTo>
                  <a:lnTo>
                    <a:pt x="37443" y="3394692"/>
                  </a:lnTo>
                  <a:lnTo>
                    <a:pt x="64215" y="3427141"/>
                  </a:lnTo>
                  <a:lnTo>
                    <a:pt x="96664" y="3453913"/>
                  </a:lnTo>
                  <a:lnTo>
                    <a:pt x="133907" y="3474127"/>
                  </a:lnTo>
                  <a:lnTo>
                    <a:pt x="175064" y="3486902"/>
                  </a:lnTo>
                  <a:lnTo>
                    <a:pt x="219252" y="3491356"/>
                  </a:lnTo>
                  <a:lnTo>
                    <a:pt x="3903929" y="3491356"/>
                  </a:lnTo>
                  <a:lnTo>
                    <a:pt x="3954180" y="3485566"/>
                  </a:lnTo>
                  <a:lnTo>
                    <a:pt x="4000315" y="3469072"/>
                  </a:lnTo>
                  <a:lnTo>
                    <a:pt x="4041015" y="3443191"/>
                  </a:lnTo>
                  <a:lnTo>
                    <a:pt x="4074965" y="3409237"/>
                  </a:lnTo>
                  <a:lnTo>
                    <a:pt x="4100845" y="3368528"/>
                  </a:lnTo>
                  <a:lnTo>
                    <a:pt x="4117340" y="3322378"/>
                  </a:lnTo>
                  <a:lnTo>
                    <a:pt x="4123131" y="3272104"/>
                  </a:lnTo>
                  <a:lnTo>
                    <a:pt x="4123131" y="219328"/>
                  </a:lnTo>
                  <a:lnTo>
                    <a:pt x="4118676" y="175119"/>
                  </a:lnTo>
                  <a:lnTo>
                    <a:pt x="4105900" y="133945"/>
                  </a:lnTo>
                  <a:lnTo>
                    <a:pt x="4085686" y="96688"/>
                  </a:lnTo>
                  <a:lnTo>
                    <a:pt x="4058916" y="64230"/>
                  </a:lnTo>
                  <a:lnTo>
                    <a:pt x="4026473" y="37451"/>
                  </a:lnTo>
                  <a:lnTo>
                    <a:pt x="3989239" y="17232"/>
                  </a:lnTo>
                  <a:lnTo>
                    <a:pt x="3948097" y="4454"/>
                  </a:lnTo>
                  <a:lnTo>
                    <a:pt x="390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6793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0" y="219328"/>
                  </a:moveTo>
                  <a:lnTo>
                    <a:pt x="4454" y="175119"/>
                  </a:lnTo>
                  <a:lnTo>
                    <a:pt x="17229" y="133945"/>
                  </a:lnTo>
                  <a:lnTo>
                    <a:pt x="37443" y="96688"/>
                  </a:lnTo>
                  <a:lnTo>
                    <a:pt x="64215" y="64230"/>
                  </a:lnTo>
                  <a:lnTo>
                    <a:pt x="96664" y="37451"/>
                  </a:lnTo>
                  <a:lnTo>
                    <a:pt x="133907" y="17232"/>
                  </a:lnTo>
                  <a:lnTo>
                    <a:pt x="175064" y="4454"/>
                  </a:lnTo>
                  <a:lnTo>
                    <a:pt x="219252" y="0"/>
                  </a:lnTo>
                  <a:lnTo>
                    <a:pt x="3903929" y="0"/>
                  </a:lnTo>
                  <a:lnTo>
                    <a:pt x="3948097" y="4454"/>
                  </a:lnTo>
                  <a:lnTo>
                    <a:pt x="3989239" y="17232"/>
                  </a:lnTo>
                  <a:lnTo>
                    <a:pt x="4026473" y="37451"/>
                  </a:lnTo>
                  <a:lnTo>
                    <a:pt x="4058916" y="64230"/>
                  </a:lnTo>
                  <a:lnTo>
                    <a:pt x="4085686" y="96688"/>
                  </a:lnTo>
                  <a:lnTo>
                    <a:pt x="4105900" y="133945"/>
                  </a:lnTo>
                  <a:lnTo>
                    <a:pt x="4118676" y="175119"/>
                  </a:lnTo>
                  <a:lnTo>
                    <a:pt x="4123131" y="219328"/>
                  </a:lnTo>
                  <a:lnTo>
                    <a:pt x="4123131" y="3272104"/>
                  </a:lnTo>
                  <a:lnTo>
                    <a:pt x="4117340" y="3322378"/>
                  </a:lnTo>
                  <a:lnTo>
                    <a:pt x="4100845" y="3368528"/>
                  </a:lnTo>
                  <a:lnTo>
                    <a:pt x="4074965" y="3409237"/>
                  </a:lnTo>
                  <a:lnTo>
                    <a:pt x="4041015" y="3443191"/>
                  </a:lnTo>
                  <a:lnTo>
                    <a:pt x="4000315" y="3469072"/>
                  </a:lnTo>
                  <a:lnTo>
                    <a:pt x="3954180" y="3485566"/>
                  </a:lnTo>
                  <a:lnTo>
                    <a:pt x="3903929" y="3491356"/>
                  </a:lnTo>
                  <a:lnTo>
                    <a:pt x="219252" y="3491356"/>
                  </a:lnTo>
                  <a:lnTo>
                    <a:pt x="175064" y="3486902"/>
                  </a:lnTo>
                  <a:lnTo>
                    <a:pt x="133907" y="3474127"/>
                  </a:lnTo>
                  <a:lnTo>
                    <a:pt x="96664" y="3453913"/>
                  </a:lnTo>
                  <a:lnTo>
                    <a:pt x="64215" y="3427141"/>
                  </a:lnTo>
                  <a:lnTo>
                    <a:pt x="37443" y="3394692"/>
                  </a:lnTo>
                  <a:lnTo>
                    <a:pt x="17229" y="3357449"/>
                  </a:lnTo>
                  <a:lnTo>
                    <a:pt x="4454" y="3316292"/>
                  </a:lnTo>
                  <a:lnTo>
                    <a:pt x="0" y="3272104"/>
                  </a:lnTo>
                  <a:lnTo>
                    <a:pt x="0" y="2193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36575" y="1427733"/>
            <a:ext cx="34626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95"/>
              </a:spcBef>
              <a:buChar char="■"/>
              <a:tabLst>
                <a:tab pos="157480" algn="l"/>
              </a:tabLst>
            </a:pPr>
            <a:r>
              <a:rPr dirty="0" sz="1000" spc="-125" b="0">
                <a:latin typeface="페이퍼로지 5 Medium"/>
                <a:cs typeface="페이퍼로지 5 Medium"/>
              </a:rPr>
              <a:t>Cloud</a:t>
            </a:r>
            <a:r>
              <a:rPr dirty="0" sz="1000" spc="40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기반</a:t>
            </a:r>
            <a:r>
              <a:rPr dirty="0" sz="1000" spc="-5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로봇</a:t>
            </a:r>
            <a:r>
              <a:rPr dirty="0" sz="1000" spc="10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관제</a:t>
            </a:r>
            <a:r>
              <a:rPr dirty="0" sz="1000" spc="20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플랫폼으로 매장</a:t>
            </a:r>
            <a:r>
              <a:rPr dirty="0" sz="1000" spc="20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별</a:t>
            </a:r>
            <a:r>
              <a:rPr dirty="0" sz="1000" spc="30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최적의 로봇</a:t>
            </a:r>
            <a:r>
              <a:rPr dirty="0" sz="1000" spc="20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사용법 </a:t>
            </a:r>
            <a:r>
              <a:rPr dirty="0" sz="1000" spc="-35" b="0">
                <a:latin typeface="페이퍼로지 5 Medium"/>
                <a:cs typeface="페이퍼로지 5 Medium"/>
              </a:rPr>
              <a:t>제시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657725" y="1239392"/>
            <a:ext cx="4136390" cy="3504565"/>
            <a:chOff x="4657725" y="1239392"/>
            <a:chExt cx="4136390" cy="3504565"/>
          </a:xfrm>
        </p:grpSpPr>
        <p:sp>
          <p:nvSpPr>
            <p:cNvPr id="9" name="object 9" descr=""/>
            <p:cNvSpPr/>
            <p:nvPr/>
          </p:nvSpPr>
          <p:spPr>
            <a:xfrm>
              <a:off x="4664075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3903853" y="0"/>
                  </a:moveTo>
                  <a:lnTo>
                    <a:pt x="219201" y="0"/>
                  </a:lnTo>
                  <a:lnTo>
                    <a:pt x="175034" y="4454"/>
                  </a:lnTo>
                  <a:lnTo>
                    <a:pt x="133891" y="17232"/>
                  </a:lnTo>
                  <a:lnTo>
                    <a:pt x="96657" y="37451"/>
                  </a:lnTo>
                  <a:lnTo>
                    <a:pt x="64214" y="64230"/>
                  </a:lnTo>
                  <a:lnTo>
                    <a:pt x="37444" y="96688"/>
                  </a:lnTo>
                  <a:lnTo>
                    <a:pt x="17230" y="133945"/>
                  </a:lnTo>
                  <a:lnTo>
                    <a:pt x="4454" y="175119"/>
                  </a:lnTo>
                  <a:lnTo>
                    <a:pt x="0" y="219328"/>
                  </a:lnTo>
                  <a:lnTo>
                    <a:pt x="0" y="3272104"/>
                  </a:lnTo>
                  <a:lnTo>
                    <a:pt x="5790" y="3322378"/>
                  </a:lnTo>
                  <a:lnTo>
                    <a:pt x="22285" y="3368528"/>
                  </a:lnTo>
                  <a:lnTo>
                    <a:pt x="48165" y="3409237"/>
                  </a:lnTo>
                  <a:lnTo>
                    <a:pt x="82115" y="3443191"/>
                  </a:lnTo>
                  <a:lnTo>
                    <a:pt x="122816" y="3469072"/>
                  </a:lnTo>
                  <a:lnTo>
                    <a:pt x="168950" y="3485566"/>
                  </a:lnTo>
                  <a:lnTo>
                    <a:pt x="219201" y="3491356"/>
                  </a:lnTo>
                  <a:lnTo>
                    <a:pt x="3903853" y="3491356"/>
                  </a:lnTo>
                  <a:lnTo>
                    <a:pt x="3948062" y="3486902"/>
                  </a:lnTo>
                  <a:lnTo>
                    <a:pt x="3989236" y="3474127"/>
                  </a:lnTo>
                  <a:lnTo>
                    <a:pt x="4026493" y="3453913"/>
                  </a:lnTo>
                  <a:lnTo>
                    <a:pt x="4058951" y="3427141"/>
                  </a:lnTo>
                  <a:lnTo>
                    <a:pt x="4085730" y="3394692"/>
                  </a:lnTo>
                  <a:lnTo>
                    <a:pt x="4105949" y="3357449"/>
                  </a:lnTo>
                  <a:lnTo>
                    <a:pt x="4118727" y="3316292"/>
                  </a:lnTo>
                  <a:lnTo>
                    <a:pt x="4123181" y="3272104"/>
                  </a:lnTo>
                  <a:lnTo>
                    <a:pt x="4123181" y="219328"/>
                  </a:lnTo>
                  <a:lnTo>
                    <a:pt x="4118727" y="175119"/>
                  </a:lnTo>
                  <a:lnTo>
                    <a:pt x="4105949" y="133945"/>
                  </a:lnTo>
                  <a:lnTo>
                    <a:pt x="4085730" y="96688"/>
                  </a:lnTo>
                  <a:lnTo>
                    <a:pt x="4058951" y="64230"/>
                  </a:lnTo>
                  <a:lnTo>
                    <a:pt x="4026493" y="37451"/>
                  </a:lnTo>
                  <a:lnTo>
                    <a:pt x="3989236" y="17232"/>
                  </a:lnTo>
                  <a:lnTo>
                    <a:pt x="3948062" y="4454"/>
                  </a:lnTo>
                  <a:lnTo>
                    <a:pt x="39038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64075" y="1245742"/>
              <a:ext cx="4123690" cy="3491865"/>
            </a:xfrm>
            <a:custGeom>
              <a:avLst/>
              <a:gdLst/>
              <a:ahLst/>
              <a:cxnLst/>
              <a:rect l="l" t="t" r="r" b="b"/>
              <a:pathLst>
                <a:path w="4123690" h="3491865">
                  <a:moveTo>
                    <a:pt x="0" y="219328"/>
                  </a:moveTo>
                  <a:lnTo>
                    <a:pt x="4454" y="175119"/>
                  </a:lnTo>
                  <a:lnTo>
                    <a:pt x="17230" y="133945"/>
                  </a:lnTo>
                  <a:lnTo>
                    <a:pt x="37444" y="96688"/>
                  </a:lnTo>
                  <a:lnTo>
                    <a:pt x="64214" y="64230"/>
                  </a:lnTo>
                  <a:lnTo>
                    <a:pt x="96657" y="37451"/>
                  </a:lnTo>
                  <a:lnTo>
                    <a:pt x="133891" y="17232"/>
                  </a:lnTo>
                  <a:lnTo>
                    <a:pt x="175034" y="4454"/>
                  </a:lnTo>
                  <a:lnTo>
                    <a:pt x="219201" y="0"/>
                  </a:lnTo>
                  <a:lnTo>
                    <a:pt x="3903853" y="0"/>
                  </a:lnTo>
                  <a:lnTo>
                    <a:pt x="3948062" y="4454"/>
                  </a:lnTo>
                  <a:lnTo>
                    <a:pt x="3989236" y="17232"/>
                  </a:lnTo>
                  <a:lnTo>
                    <a:pt x="4026493" y="37451"/>
                  </a:lnTo>
                  <a:lnTo>
                    <a:pt x="4058951" y="64230"/>
                  </a:lnTo>
                  <a:lnTo>
                    <a:pt x="4085730" y="96688"/>
                  </a:lnTo>
                  <a:lnTo>
                    <a:pt x="4105949" y="133945"/>
                  </a:lnTo>
                  <a:lnTo>
                    <a:pt x="4118727" y="175119"/>
                  </a:lnTo>
                  <a:lnTo>
                    <a:pt x="4123181" y="219328"/>
                  </a:lnTo>
                  <a:lnTo>
                    <a:pt x="4123181" y="3272104"/>
                  </a:lnTo>
                  <a:lnTo>
                    <a:pt x="4118727" y="3316292"/>
                  </a:lnTo>
                  <a:lnTo>
                    <a:pt x="4105949" y="3357449"/>
                  </a:lnTo>
                  <a:lnTo>
                    <a:pt x="4085730" y="3394692"/>
                  </a:lnTo>
                  <a:lnTo>
                    <a:pt x="4058951" y="3427141"/>
                  </a:lnTo>
                  <a:lnTo>
                    <a:pt x="4026493" y="3453913"/>
                  </a:lnTo>
                  <a:lnTo>
                    <a:pt x="3989236" y="3474127"/>
                  </a:lnTo>
                  <a:lnTo>
                    <a:pt x="3948062" y="3486902"/>
                  </a:lnTo>
                  <a:lnTo>
                    <a:pt x="3903853" y="3491356"/>
                  </a:lnTo>
                  <a:lnTo>
                    <a:pt x="219201" y="3491356"/>
                  </a:lnTo>
                  <a:lnTo>
                    <a:pt x="168950" y="3485566"/>
                  </a:lnTo>
                  <a:lnTo>
                    <a:pt x="122816" y="3469072"/>
                  </a:lnTo>
                  <a:lnTo>
                    <a:pt x="82115" y="3443191"/>
                  </a:lnTo>
                  <a:lnTo>
                    <a:pt x="48165" y="3409237"/>
                  </a:lnTo>
                  <a:lnTo>
                    <a:pt x="22285" y="3368528"/>
                  </a:lnTo>
                  <a:lnTo>
                    <a:pt x="5790" y="3322378"/>
                  </a:lnTo>
                  <a:lnTo>
                    <a:pt x="0" y="3272104"/>
                  </a:lnTo>
                  <a:lnTo>
                    <a:pt x="0" y="21932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860797" y="1423161"/>
            <a:ext cx="24453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95"/>
              </a:spcBef>
              <a:buChar char="■"/>
              <a:tabLst>
                <a:tab pos="157480" algn="l"/>
              </a:tabLst>
            </a:pPr>
            <a:r>
              <a:rPr dirty="0" sz="1000" b="0">
                <a:latin typeface="페이퍼로지 5 Medium"/>
                <a:cs typeface="페이퍼로지 5 Medium"/>
              </a:rPr>
              <a:t>전국</a:t>
            </a:r>
            <a:r>
              <a:rPr dirty="0" sz="1000" spc="-15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어디서나</a:t>
            </a:r>
            <a:r>
              <a:rPr dirty="0" sz="1000" spc="-15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빠른</a:t>
            </a:r>
            <a:r>
              <a:rPr dirty="0" sz="1000" spc="10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기술지원,</a:t>
            </a:r>
            <a:r>
              <a:rPr dirty="0" sz="1000" spc="-5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로봇도</a:t>
            </a:r>
            <a:r>
              <a:rPr dirty="0" sz="1000" spc="-10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역시</a:t>
            </a:r>
            <a:r>
              <a:rPr dirty="0" sz="1000" spc="10" b="0">
                <a:latin typeface="페이퍼로지 5 Medium"/>
                <a:cs typeface="페이퍼로지 5 Medium"/>
              </a:rPr>
              <a:t> </a:t>
            </a:r>
            <a:r>
              <a:rPr dirty="0" sz="1000" spc="-45" b="0">
                <a:latin typeface="페이퍼로지 5 Medium"/>
                <a:cs typeface="페이퍼로지 5 Medium"/>
              </a:rPr>
              <a:t>KT!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6626352" y="2410942"/>
            <a:ext cx="2049145" cy="1326515"/>
            <a:chOff x="6626352" y="2410942"/>
            <a:chExt cx="2049145" cy="132651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6352" y="2410942"/>
              <a:ext cx="577621" cy="5776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2641" y="2436926"/>
              <a:ext cx="475818" cy="47581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6352" y="3211067"/>
              <a:ext cx="577621" cy="52578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688582" y="3448341"/>
              <a:ext cx="404495" cy="106680"/>
            </a:xfrm>
            <a:custGeom>
              <a:avLst/>
              <a:gdLst/>
              <a:ahLst/>
              <a:cxnLst/>
              <a:rect l="l" t="t" r="r" b="b"/>
              <a:pathLst>
                <a:path w="404495" h="106679">
                  <a:moveTo>
                    <a:pt x="64808" y="0"/>
                  </a:moveTo>
                  <a:lnTo>
                    <a:pt x="0" y="0"/>
                  </a:lnTo>
                  <a:lnTo>
                    <a:pt x="0" y="106387"/>
                  </a:lnTo>
                  <a:lnTo>
                    <a:pt x="64808" y="106387"/>
                  </a:lnTo>
                  <a:lnTo>
                    <a:pt x="64808" y="0"/>
                  </a:lnTo>
                  <a:close/>
                </a:path>
                <a:path w="404495" h="106679">
                  <a:moveTo>
                    <a:pt x="404406" y="0"/>
                  </a:moveTo>
                  <a:lnTo>
                    <a:pt x="339598" y="0"/>
                  </a:lnTo>
                  <a:lnTo>
                    <a:pt x="339598" y="106387"/>
                  </a:lnTo>
                  <a:lnTo>
                    <a:pt x="404406" y="106387"/>
                  </a:lnTo>
                  <a:lnTo>
                    <a:pt x="404406" y="0"/>
                  </a:lnTo>
                  <a:close/>
                </a:path>
              </a:pathLst>
            </a:custGeom>
            <a:solidFill>
              <a:srgbClr val="A4E7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875145" y="3595212"/>
              <a:ext cx="83185" cy="31750"/>
            </a:xfrm>
            <a:custGeom>
              <a:avLst/>
              <a:gdLst/>
              <a:ahLst/>
              <a:cxnLst/>
              <a:rect l="l" t="t" r="r" b="b"/>
              <a:pathLst>
                <a:path w="83184" h="31750">
                  <a:moveTo>
                    <a:pt x="82942" y="0"/>
                  </a:moveTo>
                  <a:lnTo>
                    <a:pt x="0" y="0"/>
                  </a:lnTo>
                  <a:lnTo>
                    <a:pt x="0" y="31653"/>
                  </a:lnTo>
                  <a:lnTo>
                    <a:pt x="82942" y="31653"/>
                  </a:lnTo>
                  <a:lnTo>
                    <a:pt x="82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52641" y="3237788"/>
              <a:ext cx="475818" cy="42260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9940" y="2494787"/>
              <a:ext cx="675894" cy="28575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44384" y="2494787"/>
              <a:ext cx="393966" cy="28575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6888" y="2494787"/>
              <a:ext cx="390905" cy="28575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18348" y="2494787"/>
              <a:ext cx="500633" cy="28575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83552" y="2647187"/>
              <a:ext cx="393966" cy="28575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38060" y="2647187"/>
              <a:ext cx="393966" cy="28575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91044" y="2647187"/>
              <a:ext cx="505205" cy="28575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24800" y="2647187"/>
              <a:ext cx="281177" cy="28575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65008" y="2647187"/>
              <a:ext cx="610361" cy="285750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7152258" y="2507360"/>
            <a:ext cx="14471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95"/>
              </a:spcBef>
            </a:pPr>
            <a:r>
              <a:rPr dirty="0" sz="1000" b="0">
                <a:latin typeface="Pretendard ExtraLight"/>
                <a:cs typeface="Pretendard ExtraLight"/>
              </a:rPr>
              <a:t>100%</a:t>
            </a:r>
            <a:r>
              <a:rPr dirty="0" sz="1000" spc="60" b="0">
                <a:latin typeface="Pretendard ExtraLight"/>
                <a:cs typeface="Pretendard ExtraLight"/>
              </a:rPr>
              <a:t> </a:t>
            </a:r>
            <a:r>
              <a:rPr dirty="0" sz="1000" spc="-95" b="0">
                <a:latin typeface="Pretendard ExtraLight"/>
                <a:cs typeface="Pretendard ExtraLight"/>
              </a:rPr>
              <a:t>KT</a:t>
            </a:r>
            <a:r>
              <a:rPr dirty="0" sz="1000" spc="45" b="0">
                <a:latin typeface="Pretendard ExtraLight"/>
                <a:cs typeface="Pretendard ExtraLight"/>
              </a:rPr>
              <a:t> </a:t>
            </a:r>
            <a:r>
              <a:rPr dirty="0" sz="1000" b="0">
                <a:latin typeface="Pretendard ExtraLight"/>
                <a:cs typeface="Pretendard ExtraLight"/>
              </a:rPr>
              <a:t>직원으로</a:t>
            </a:r>
            <a:r>
              <a:rPr dirty="0" sz="1000" spc="40" b="0">
                <a:latin typeface="Pretendard ExtraLight"/>
                <a:cs typeface="Pretendard ExtraLight"/>
              </a:rPr>
              <a:t> </a:t>
            </a:r>
            <a:r>
              <a:rPr dirty="0" sz="1000" spc="-25" b="0">
                <a:latin typeface="Pretendard ExtraLight"/>
                <a:cs typeface="Pretendard ExtraLight"/>
              </a:rPr>
              <a:t>구성된 </a:t>
            </a:r>
            <a:r>
              <a:rPr dirty="0" sz="1000" b="0">
                <a:latin typeface="Pretendard ExtraLight"/>
                <a:cs typeface="Pretendard ExtraLight"/>
              </a:rPr>
              <a:t>전국</a:t>
            </a:r>
            <a:r>
              <a:rPr dirty="0" sz="1000" spc="20" b="0">
                <a:latin typeface="Pretendard ExtraLight"/>
                <a:cs typeface="Pretendard ExtraLight"/>
              </a:rPr>
              <a:t> </a:t>
            </a:r>
            <a:r>
              <a:rPr dirty="0" sz="1000" b="0">
                <a:latin typeface="Pretendard ExtraLight"/>
                <a:cs typeface="Pretendard ExtraLight"/>
              </a:rPr>
              <a:t>로봇</a:t>
            </a:r>
            <a:r>
              <a:rPr dirty="0" sz="1000" spc="15" b="0">
                <a:latin typeface="Pretendard ExtraLight"/>
                <a:cs typeface="Pretendard ExtraLight"/>
              </a:rPr>
              <a:t> </a:t>
            </a:r>
            <a:r>
              <a:rPr dirty="0" sz="1000" b="0">
                <a:latin typeface="Pretendard ExtraLight"/>
                <a:cs typeface="Pretendard ExtraLight"/>
              </a:rPr>
              <a:t>전문팀의</a:t>
            </a:r>
            <a:r>
              <a:rPr dirty="0" sz="1000" spc="5" b="0">
                <a:latin typeface="Pretendard ExtraLight"/>
                <a:cs typeface="Pretendard ExtraLight"/>
              </a:rPr>
              <a:t> </a:t>
            </a:r>
            <a:r>
              <a:rPr dirty="0" sz="1000" spc="-20" b="0">
                <a:latin typeface="Pretendard ExtraLight"/>
                <a:cs typeface="Pretendard ExtraLight"/>
              </a:rPr>
              <a:t>기술지원</a:t>
            </a:r>
            <a:endParaRPr sz="1000">
              <a:latin typeface="Pretendard ExtraLight"/>
              <a:cs typeface="Pretendard ExtraLight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7146035" y="3211067"/>
            <a:ext cx="1407795" cy="567690"/>
            <a:chOff x="7146035" y="3211067"/>
            <a:chExt cx="1407795" cy="567690"/>
          </a:xfrm>
        </p:grpSpPr>
        <p:pic>
          <p:nvPicPr>
            <p:cNvPr id="30" name="object 3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00543" y="3211067"/>
              <a:ext cx="390905" cy="28575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55051" y="3211067"/>
              <a:ext cx="610361" cy="28575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46035" y="3363467"/>
              <a:ext cx="393966" cy="285749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00543" y="3363467"/>
              <a:ext cx="282689" cy="285749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43799" y="3363467"/>
              <a:ext cx="282689" cy="285749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55051" y="3363467"/>
              <a:ext cx="390905" cy="285749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08035" y="3363467"/>
              <a:ext cx="390905" cy="285749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62543" y="3363467"/>
              <a:ext cx="390905" cy="285749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14259" y="3518928"/>
              <a:ext cx="369557" cy="259829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627619" y="3518928"/>
              <a:ext cx="255257" cy="259829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26679" y="3518928"/>
              <a:ext cx="323837" cy="259829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94319" y="3518928"/>
              <a:ext cx="354329" cy="259829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92439" y="3518928"/>
              <a:ext cx="191249" cy="259829"/>
            </a:xfrm>
            <a:prstGeom prst="rect">
              <a:avLst/>
            </a:prstGeom>
          </p:spPr>
        </p:pic>
      </p:grpSp>
      <p:sp>
        <p:nvSpPr>
          <p:cNvPr id="43" name="object 43" descr=""/>
          <p:cNvSpPr txBox="1"/>
          <p:nvPr/>
        </p:nvSpPr>
        <p:spPr>
          <a:xfrm>
            <a:off x="7214996" y="3223640"/>
            <a:ext cx="1261745" cy="469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25400">
              <a:lnSpc>
                <a:spcPct val="100000"/>
              </a:lnSpc>
              <a:spcBef>
                <a:spcPts val="95"/>
              </a:spcBef>
            </a:pPr>
            <a:r>
              <a:rPr dirty="0" sz="1000" b="0">
                <a:latin typeface="Pretendard ExtraLight"/>
                <a:cs typeface="Pretendard ExtraLight"/>
              </a:rPr>
              <a:t>전국</a:t>
            </a:r>
            <a:r>
              <a:rPr dirty="0" sz="1000" spc="25" b="0">
                <a:latin typeface="Pretendard ExtraLight"/>
                <a:cs typeface="Pretendard ExtraLight"/>
              </a:rPr>
              <a:t> </a:t>
            </a:r>
            <a:r>
              <a:rPr dirty="0" sz="1000" spc="-20" b="0">
                <a:latin typeface="Pretendard ExtraLight"/>
                <a:cs typeface="Pretendard ExtraLight"/>
              </a:rPr>
              <a:t>어디서나</a:t>
            </a:r>
            <a:endParaRPr sz="100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</a:pPr>
            <a:r>
              <a:rPr dirty="0" sz="1000" b="0">
                <a:latin typeface="Pretendard ExtraLight"/>
                <a:cs typeface="Pretendard ExtraLight"/>
              </a:rPr>
              <a:t>전화</a:t>
            </a:r>
            <a:r>
              <a:rPr dirty="0" sz="1000" spc="15" b="0">
                <a:latin typeface="Pretendard ExtraLight"/>
                <a:cs typeface="Pretendard ExtraLight"/>
              </a:rPr>
              <a:t> </a:t>
            </a:r>
            <a:r>
              <a:rPr dirty="0" sz="1000" b="0">
                <a:latin typeface="Pretendard ExtraLight"/>
                <a:cs typeface="Pretendard ExtraLight"/>
              </a:rPr>
              <a:t>한</a:t>
            </a:r>
            <a:r>
              <a:rPr dirty="0" sz="1000" spc="20" b="0">
                <a:latin typeface="Pretendard ExtraLight"/>
                <a:cs typeface="Pretendard ExtraLight"/>
              </a:rPr>
              <a:t> </a:t>
            </a:r>
            <a:r>
              <a:rPr dirty="0" sz="1000" b="0">
                <a:latin typeface="Pretendard ExtraLight"/>
                <a:cs typeface="Pretendard ExtraLight"/>
              </a:rPr>
              <a:t>번으로</a:t>
            </a:r>
            <a:r>
              <a:rPr dirty="0" sz="1000" spc="20" b="0">
                <a:latin typeface="Pretendard ExtraLight"/>
                <a:cs typeface="Pretendard ExtraLight"/>
              </a:rPr>
              <a:t> </a:t>
            </a:r>
            <a:r>
              <a:rPr dirty="0" sz="1000" b="0">
                <a:latin typeface="Pretendard ExtraLight"/>
                <a:cs typeface="Pretendard ExtraLight"/>
              </a:rPr>
              <a:t>문의</a:t>
            </a:r>
            <a:r>
              <a:rPr dirty="0" sz="1000" spc="35" b="0">
                <a:latin typeface="Pretendard ExtraLight"/>
                <a:cs typeface="Pretendard ExtraLight"/>
              </a:rPr>
              <a:t> </a:t>
            </a:r>
            <a:r>
              <a:rPr dirty="0" sz="1000" spc="-25" b="0">
                <a:latin typeface="Pretendard ExtraLight"/>
                <a:cs typeface="Pretendard ExtraLight"/>
              </a:rPr>
              <a:t>해결</a:t>
            </a:r>
            <a:endParaRPr sz="100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900" spc="-35" b="0">
                <a:latin typeface="Pretendard ExtraLight"/>
                <a:cs typeface="Pretendard ExtraLight"/>
              </a:rPr>
              <a:t>(365일,</a:t>
            </a:r>
            <a:r>
              <a:rPr dirty="0" sz="900" spc="-15" b="0">
                <a:latin typeface="Pretendard ExtraLight"/>
                <a:cs typeface="Pretendard ExtraLight"/>
              </a:rPr>
              <a:t> </a:t>
            </a:r>
            <a:r>
              <a:rPr dirty="0" sz="900" spc="-10" b="0">
                <a:latin typeface="Pretendard ExtraLight"/>
                <a:cs typeface="Pretendard ExtraLight"/>
              </a:rPr>
              <a:t>24시간)</a:t>
            </a:r>
            <a:endParaRPr sz="900">
              <a:latin typeface="Pretendard ExtraLight"/>
              <a:cs typeface="Pretendard ExtraLight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673608" y="1810511"/>
            <a:ext cx="5812155" cy="2617470"/>
            <a:chOff x="673608" y="1810511"/>
            <a:chExt cx="5812155" cy="2617470"/>
          </a:xfrm>
        </p:grpSpPr>
        <p:sp>
          <p:nvSpPr>
            <p:cNvPr id="45" name="object 45" descr=""/>
            <p:cNvSpPr/>
            <p:nvPr/>
          </p:nvSpPr>
          <p:spPr>
            <a:xfrm>
              <a:off x="4969002" y="3708653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29" h="13970">
                  <a:moveTo>
                    <a:pt x="5714" y="0"/>
                  </a:moveTo>
                  <a:lnTo>
                    <a:pt x="3810" y="1651"/>
                  </a:lnTo>
                  <a:lnTo>
                    <a:pt x="1905" y="3429"/>
                  </a:lnTo>
                  <a:lnTo>
                    <a:pt x="0" y="5080"/>
                  </a:lnTo>
                  <a:lnTo>
                    <a:pt x="0" y="8509"/>
                  </a:lnTo>
                  <a:lnTo>
                    <a:pt x="1905" y="10287"/>
                  </a:lnTo>
                  <a:lnTo>
                    <a:pt x="1905" y="11938"/>
                  </a:lnTo>
                  <a:lnTo>
                    <a:pt x="3810" y="13716"/>
                  </a:lnTo>
                  <a:lnTo>
                    <a:pt x="9525" y="13716"/>
                  </a:lnTo>
                  <a:lnTo>
                    <a:pt x="9525" y="10287"/>
                  </a:lnTo>
                  <a:lnTo>
                    <a:pt x="11430" y="8509"/>
                  </a:lnTo>
                  <a:lnTo>
                    <a:pt x="9525" y="5080"/>
                  </a:lnTo>
                  <a:lnTo>
                    <a:pt x="9525" y="3429"/>
                  </a:lnTo>
                  <a:lnTo>
                    <a:pt x="7620" y="1651"/>
                  </a:lnTo>
                  <a:lnTo>
                    <a:pt x="5714" y="0"/>
                  </a:lnTo>
                  <a:close/>
                </a:path>
              </a:pathLst>
            </a:custGeom>
            <a:solidFill>
              <a:srgbClr val="E0F7F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14011" y="2004821"/>
              <a:ext cx="1571625" cy="2238921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088379" y="3922775"/>
              <a:ext cx="198081" cy="327621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115430" y="3949890"/>
              <a:ext cx="95087" cy="224497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65419" y="3503726"/>
              <a:ext cx="182994" cy="29103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92343" y="3530282"/>
              <a:ext cx="79796" cy="188404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507736" y="2432329"/>
              <a:ext cx="196596" cy="326110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33643" y="2458503"/>
              <a:ext cx="95087" cy="224497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015228" y="2952013"/>
              <a:ext cx="196596" cy="326110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041517" y="2978861"/>
              <a:ext cx="94849" cy="223951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291328" y="2948977"/>
              <a:ext cx="155575" cy="228688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684519" y="2746285"/>
              <a:ext cx="155575" cy="228688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40779" y="3395471"/>
              <a:ext cx="192125" cy="315468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66942" y="3422522"/>
              <a:ext cx="89882" cy="212217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55336" y="2331719"/>
              <a:ext cx="185966" cy="333756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382133" y="2357462"/>
              <a:ext cx="83508" cy="231686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86399" y="2811779"/>
              <a:ext cx="254457" cy="525780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13069" y="2838576"/>
              <a:ext cx="152628" cy="423418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943599" y="2282951"/>
              <a:ext cx="185966" cy="333756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970523" y="2309075"/>
              <a:ext cx="83508" cy="231686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32348" y="3436619"/>
              <a:ext cx="185966" cy="333755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859017" y="3462997"/>
              <a:ext cx="83508" cy="231686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77128" y="3195827"/>
              <a:ext cx="185966" cy="333756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003417" y="3222332"/>
              <a:ext cx="83508" cy="231686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309616" y="3675887"/>
              <a:ext cx="211899" cy="405396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335904" y="3702964"/>
              <a:ext cx="109289" cy="303212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73608" y="1810511"/>
              <a:ext cx="3163824" cy="1255775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00062" y="1836610"/>
              <a:ext cx="3062224" cy="1154620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77824" y="2048255"/>
              <a:ext cx="3144012" cy="1719072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03808" y="2075052"/>
              <a:ext cx="3042539" cy="1615948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65276" y="2371331"/>
              <a:ext cx="3147060" cy="1717548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91006" y="2397759"/>
              <a:ext cx="3045714" cy="1615948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46404" y="4094987"/>
              <a:ext cx="299466" cy="218681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38427" y="4094987"/>
              <a:ext cx="215658" cy="218681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48156" y="4094987"/>
              <a:ext cx="299466" cy="218681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440180" y="4094987"/>
              <a:ext cx="299466" cy="218681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632204" y="4094987"/>
              <a:ext cx="299466" cy="218681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860804" y="4094987"/>
              <a:ext cx="383273" cy="218681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112263" y="4094987"/>
              <a:ext cx="172948" cy="218681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153411" y="4094987"/>
              <a:ext cx="299465" cy="218681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345436" y="4094987"/>
              <a:ext cx="299465" cy="218681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513075" y="4094987"/>
              <a:ext cx="172948" cy="218681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554224" y="4094987"/>
              <a:ext cx="383273" cy="218681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828543" y="4094987"/>
              <a:ext cx="299466" cy="218681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020568" y="4094987"/>
              <a:ext cx="215658" cy="218681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130296" y="4094987"/>
              <a:ext cx="299466" cy="218681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322319" y="4094987"/>
              <a:ext cx="383273" cy="218681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598163" y="4094987"/>
              <a:ext cx="299465" cy="218681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447800" y="4209287"/>
              <a:ext cx="383273" cy="218681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722119" y="4209287"/>
              <a:ext cx="467118" cy="218681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080260" y="4209287"/>
              <a:ext cx="383273" cy="218681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354580" y="4209287"/>
              <a:ext cx="383273" cy="218681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628900" y="4209287"/>
              <a:ext cx="383273" cy="218681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903219" y="4209287"/>
              <a:ext cx="299466" cy="218681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095243" y="4209287"/>
              <a:ext cx="299466" cy="218681"/>
            </a:xfrm>
            <a:prstGeom prst="rect">
              <a:avLst/>
            </a:prstGeom>
          </p:spPr>
        </p:pic>
      </p:grpSp>
      <p:sp>
        <p:nvSpPr>
          <p:cNvPr id="100" name="object 100" descr=""/>
          <p:cNvSpPr txBox="1"/>
          <p:nvPr/>
        </p:nvSpPr>
        <p:spPr>
          <a:xfrm>
            <a:off x="995883" y="4102709"/>
            <a:ext cx="2845435" cy="440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750" b="0">
                <a:latin typeface="Pretendard ExtraLight"/>
                <a:cs typeface="Pretendard ExtraLight"/>
              </a:rPr>
              <a:t>매장 내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로봇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운용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상태*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데이터, 오류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탐지, 배터리 상태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등</a:t>
            </a:r>
            <a:r>
              <a:rPr dirty="0" sz="750" spc="2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통계</a:t>
            </a:r>
            <a:r>
              <a:rPr dirty="0" sz="750" spc="1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데이터</a:t>
            </a:r>
            <a:r>
              <a:rPr dirty="0" sz="750" spc="1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수집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750" b="0">
                <a:latin typeface="Pretendard ExtraLight"/>
                <a:cs typeface="Pretendard ExtraLight"/>
              </a:rPr>
              <a:t>수집된</a:t>
            </a:r>
            <a:r>
              <a:rPr dirty="0" sz="750" spc="5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데이터로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매장별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최적의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사용법</a:t>
            </a:r>
            <a:r>
              <a:rPr dirty="0" sz="750" spc="20" b="0">
                <a:latin typeface="Pretendard ExtraLight"/>
                <a:cs typeface="Pretendard ExtraLight"/>
              </a:rPr>
              <a:t> </a:t>
            </a:r>
            <a:r>
              <a:rPr dirty="0" sz="750" b="0">
                <a:latin typeface="Pretendard ExtraLight"/>
                <a:cs typeface="Pretendard ExtraLight"/>
              </a:rPr>
              <a:t>탐구</a:t>
            </a:r>
            <a:r>
              <a:rPr dirty="0" sz="750" spc="3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가능</a:t>
            </a:r>
            <a:endParaRPr sz="750">
              <a:latin typeface="Pretendard ExtraLight"/>
              <a:cs typeface="Pretendard ExtraLight"/>
            </a:endParaRP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dirty="0" sz="600" spc="215" b="0">
                <a:latin typeface="Pretendard ExtraLight"/>
                <a:cs typeface="Pretendard ExtraLight"/>
              </a:rPr>
              <a:t>※</a:t>
            </a:r>
            <a:r>
              <a:rPr dirty="0" sz="600" spc="-10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로봇</a:t>
            </a:r>
            <a:r>
              <a:rPr dirty="0" sz="600" spc="15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운용</a:t>
            </a:r>
            <a:r>
              <a:rPr dirty="0" sz="600" spc="20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상태:</a:t>
            </a:r>
            <a:r>
              <a:rPr dirty="0" sz="600" spc="20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서빙건수,</a:t>
            </a:r>
            <a:r>
              <a:rPr dirty="0" sz="600" spc="35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성공률,</a:t>
            </a:r>
            <a:r>
              <a:rPr dirty="0" sz="600" spc="30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운행거리,</a:t>
            </a:r>
            <a:r>
              <a:rPr dirty="0" sz="600" spc="40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운행시간,</a:t>
            </a:r>
            <a:r>
              <a:rPr dirty="0" sz="600" spc="35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오류탐지,</a:t>
            </a:r>
            <a:r>
              <a:rPr dirty="0" sz="600" spc="40" b="0">
                <a:latin typeface="Pretendard ExtraLight"/>
                <a:cs typeface="Pretendard ExtraLight"/>
              </a:rPr>
              <a:t> </a:t>
            </a:r>
            <a:r>
              <a:rPr dirty="0" sz="600" b="0">
                <a:latin typeface="Pretendard ExtraLight"/>
                <a:cs typeface="Pretendard ExtraLight"/>
              </a:rPr>
              <a:t>서빙동선체크</a:t>
            </a:r>
            <a:r>
              <a:rPr dirty="0" sz="600" spc="45" b="0">
                <a:latin typeface="Pretendard ExtraLight"/>
                <a:cs typeface="Pretendard ExtraLight"/>
              </a:rPr>
              <a:t> </a:t>
            </a:r>
            <a:r>
              <a:rPr dirty="0" sz="600" spc="-50" b="0">
                <a:latin typeface="Pretendard ExtraLight"/>
                <a:cs typeface="Pretendard ExtraLight"/>
              </a:rPr>
              <a:t>등</a:t>
            </a:r>
            <a:endParaRPr sz="600">
              <a:latin typeface="Pretendard ExtraLight"/>
              <a:cs typeface="Pretendard ExtraLight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778865" y="1695957"/>
            <a:ext cx="65405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285" b="0">
                <a:latin typeface="Pretendard ExtraLight"/>
                <a:cs typeface="Pretendard ExtraLight"/>
              </a:rPr>
              <a:t>※</a:t>
            </a:r>
            <a:r>
              <a:rPr dirty="0" sz="750" spc="35" b="0">
                <a:latin typeface="Pretendard ExtraLight"/>
                <a:cs typeface="Pretendard ExtraLight"/>
              </a:rPr>
              <a:t> </a:t>
            </a:r>
            <a:r>
              <a:rPr dirty="0" sz="750" spc="-10" b="0">
                <a:latin typeface="Pretendard ExtraLight"/>
                <a:cs typeface="Pretendard ExtraLight"/>
              </a:rPr>
              <a:t>R-Brain</a:t>
            </a:r>
            <a:r>
              <a:rPr dirty="0" sz="750" spc="5" b="0">
                <a:latin typeface="Pretendard ExtraLight"/>
                <a:cs typeface="Pretendard ExtraLight"/>
              </a:rPr>
              <a:t> </a:t>
            </a:r>
            <a:r>
              <a:rPr dirty="0" sz="750" spc="-25" b="0">
                <a:latin typeface="Pretendard ExtraLight"/>
                <a:cs typeface="Pretendard ExtraLight"/>
              </a:rPr>
              <a:t>예시)</a:t>
            </a:r>
            <a:endParaRPr sz="750">
              <a:latin typeface="Pretendard ExtraLight"/>
              <a:cs typeface="Pretendard ExtraLight"/>
            </a:endParaRPr>
          </a:p>
        </p:txBody>
      </p:sp>
      <p:grpSp>
        <p:nvGrpSpPr>
          <p:cNvPr id="102" name="object 102" descr=""/>
          <p:cNvGrpSpPr/>
          <p:nvPr/>
        </p:nvGrpSpPr>
        <p:grpSpPr>
          <a:xfrm>
            <a:off x="7020941" y="2154923"/>
            <a:ext cx="509905" cy="385445"/>
            <a:chOff x="7020941" y="2154923"/>
            <a:chExt cx="509905" cy="385445"/>
          </a:xfrm>
        </p:grpSpPr>
        <p:pic>
          <p:nvPicPr>
            <p:cNvPr id="103" name="object 103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020941" y="2154923"/>
              <a:ext cx="509904" cy="384822"/>
            </a:xfrm>
            <a:prstGeom prst="rect">
              <a:avLst/>
            </a:prstGeom>
          </p:spPr>
        </p:pic>
        <p:sp>
          <p:nvSpPr>
            <p:cNvPr id="104" name="object 104" descr=""/>
            <p:cNvSpPr/>
            <p:nvPr/>
          </p:nvSpPr>
          <p:spPr>
            <a:xfrm>
              <a:off x="7108444" y="2229230"/>
              <a:ext cx="318135" cy="187960"/>
            </a:xfrm>
            <a:custGeom>
              <a:avLst/>
              <a:gdLst/>
              <a:ahLst/>
              <a:cxnLst/>
              <a:rect l="l" t="t" r="r" b="b"/>
              <a:pathLst>
                <a:path w="318134" h="187960">
                  <a:moveTo>
                    <a:pt x="73532" y="165100"/>
                  </a:moveTo>
                  <a:lnTo>
                    <a:pt x="66421" y="165100"/>
                  </a:lnTo>
                  <a:lnTo>
                    <a:pt x="76707" y="187960"/>
                  </a:lnTo>
                  <a:lnTo>
                    <a:pt x="82041" y="186690"/>
                  </a:lnTo>
                  <a:lnTo>
                    <a:pt x="82423" y="185420"/>
                  </a:lnTo>
                  <a:lnTo>
                    <a:pt x="81787" y="184150"/>
                  </a:lnTo>
                  <a:lnTo>
                    <a:pt x="73532" y="165100"/>
                  </a:lnTo>
                  <a:close/>
                </a:path>
                <a:path w="318134" h="187960">
                  <a:moveTo>
                    <a:pt x="45127" y="157480"/>
                  </a:moveTo>
                  <a:lnTo>
                    <a:pt x="37846" y="157480"/>
                  </a:lnTo>
                  <a:lnTo>
                    <a:pt x="43179" y="168910"/>
                  </a:lnTo>
                  <a:lnTo>
                    <a:pt x="21844" y="179070"/>
                  </a:lnTo>
                  <a:lnTo>
                    <a:pt x="23495" y="181610"/>
                  </a:lnTo>
                  <a:lnTo>
                    <a:pt x="24129" y="184150"/>
                  </a:lnTo>
                  <a:lnTo>
                    <a:pt x="25146" y="184150"/>
                  </a:lnTo>
                  <a:lnTo>
                    <a:pt x="63669" y="166370"/>
                  </a:lnTo>
                  <a:lnTo>
                    <a:pt x="49275" y="166370"/>
                  </a:lnTo>
                  <a:lnTo>
                    <a:pt x="45127" y="157480"/>
                  </a:lnTo>
                  <a:close/>
                </a:path>
                <a:path w="318134" h="187960">
                  <a:moveTo>
                    <a:pt x="71247" y="132080"/>
                  </a:moveTo>
                  <a:lnTo>
                    <a:pt x="69341" y="134620"/>
                  </a:lnTo>
                  <a:lnTo>
                    <a:pt x="65912" y="137160"/>
                  </a:lnTo>
                  <a:lnTo>
                    <a:pt x="61086" y="139700"/>
                  </a:lnTo>
                  <a:lnTo>
                    <a:pt x="6223" y="163830"/>
                  </a:lnTo>
                  <a:lnTo>
                    <a:pt x="4952" y="165100"/>
                  </a:lnTo>
                  <a:lnTo>
                    <a:pt x="4445" y="165100"/>
                  </a:lnTo>
                  <a:lnTo>
                    <a:pt x="6730" y="170180"/>
                  </a:lnTo>
                  <a:lnTo>
                    <a:pt x="37846" y="157480"/>
                  </a:lnTo>
                  <a:lnTo>
                    <a:pt x="45127" y="157480"/>
                  </a:lnTo>
                  <a:lnTo>
                    <a:pt x="43941" y="154940"/>
                  </a:lnTo>
                  <a:lnTo>
                    <a:pt x="63626" y="146050"/>
                  </a:lnTo>
                  <a:lnTo>
                    <a:pt x="68706" y="143510"/>
                  </a:lnTo>
                  <a:lnTo>
                    <a:pt x="70230" y="142240"/>
                  </a:lnTo>
                  <a:lnTo>
                    <a:pt x="71627" y="140970"/>
                  </a:lnTo>
                  <a:lnTo>
                    <a:pt x="72516" y="139700"/>
                  </a:lnTo>
                  <a:lnTo>
                    <a:pt x="73025" y="139700"/>
                  </a:lnTo>
                  <a:lnTo>
                    <a:pt x="73405" y="138430"/>
                  </a:lnTo>
                  <a:lnTo>
                    <a:pt x="73278" y="137160"/>
                  </a:lnTo>
                  <a:lnTo>
                    <a:pt x="71247" y="132080"/>
                  </a:lnTo>
                  <a:close/>
                </a:path>
                <a:path w="318134" h="187960">
                  <a:moveTo>
                    <a:pt x="70357" y="158750"/>
                  </a:moveTo>
                  <a:lnTo>
                    <a:pt x="65785" y="158750"/>
                  </a:lnTo>
                  <a:lnTo>
                    <a:pt x="49275" y="166370"/>
                  </a:lnTo>
                  <a:lnTo>
                    <a:pt x="63669" y="166370"/>
                  </a:lnTo>
                  <a:lnTo>
                    <a:pt x="66421" y="165100"/>
                  </a:lnTo>
                  <a:lnTo>
                    <a:pt x="73532" y="165100"/>
                  </a:lnTo>
                  <a:lnTo>
                    <a:pt x="71881" y="161290"/>
                  </a:lnTo>
                  <a:lnTo>
                    <a:pt x="71247" y="160020"/>
                  </a:lnTo>
                  <a:lnTo>
                    <a:pt x="70357" y="158750"/>
                  </a:lnTo>
                  <a:close/>
                </a:path>
                <a:path w="318134" h="187960">
                  <a:moveTo>
                    <a:pt x="68452" y="157480"/>
                  </a:moveTo>
                  <a:lnTo>
                    <a:pt x="67309" y="158750"/>
                  </a:lnTo>
                  <a:lnTo>
                    <a:pt x="69469" y="158750"/>
                  </a:lnTo>
                  <a:lnTo>
                    <a:pt x="68452" y="157480"/>
                  </a:lnTo>
                  <a:close/>
                </a:path>
                <a:path w="318134" h="187960">
                  <a:moveTo>
                    <a:pt x="112140" y="76200"/>
                  </a:moveTo>
                  <a:lnTo>
                    <a:pt x="108076" y="77470"/>
                  </a:lnTo>
                  <a:lnTo>
                    <a:pt x="106679" y="78740"/>
                  </a:lnTo>
                  <a:lnTo>
                    <a:pt x="106299" y="80010"/>
                  </a:lnTo>
                  <a:lnTo>
                    <a:pt x="106806" y="81280"/>
                  </a:lnTo>
                  <a:lnTo>
                    <a:pt x="138556" y="152400"/>
                  </a:lnTo>
                  <a:lnTo>
                    <a:pt x="142494" y="149860"/>
                  </a:lnTo>
                  <a:lnTo>
                    <a:pt x="144017" y="149860"/>
                  </a:lnTo>
                  <a:lnTo>
                    <a:pt x="144399" y="148590"/>
                  </a:lnTo>
                  <a:lnTo>
                    <a:pt x="143763" y="147320"/>
                  </a:lnTo>
                  <a:lnTo>
                    <a:pt x="127507" y="110490"/>
                  </a:lnTo>
                  <a:lnTo>
                    <a:pt x="138302" y="105410"/>
                  </a:lnTo>
                  <a:lnTo>
                    <a:pt x="124967" y="105410"/>
                  </a:lnTo>
                  <a:lnTo>
                    <a:pt x="112140" y="76200"/>
                  </a:lnTo>
                  <a:close/>
                </a:path>
                <a:path w="318134" h="187960">
                  <a:moveTo>
                    <a:pt x="78104" y="99060"/>
                  </a:moveTo>
                  <a:lnTo>
                    <a:pt x="74040" y="100330"/>
                  </a:lnTo>
                  <a:lnTo>
                    <a:pt x="72644" y="101600"/>
                  </a:lnTo>
                  <a:lnTo>
                    <a:pt x="72262" y="101600"/>
                  </a:lnTo>
                  <a:lnTo>
                    <a:pt x="72771" y="104140"/>
                  </a:lnTo>
                  <a:lnTo>
                    <a:pt x="91185" y="144780"/>
                  </a:lnTo>
                  <a:lnTo>
                    <a:pt x="92075" y="147320"/>
                  </a:lnTo>
                  <a:lnTo>
                    <a:pt x="93217" y="148590"/>
                  </a:lnTo>
                  <a:lnTo>
                    <a:pt x="94487" y="148590"/>
                  </a:lnTo>
                  <a:lnTo>
                    <a:pt x="95884" y="149860"/>
                  </a:lnTo>
                  <a:lnTo>
                    <a:pt x="97535" y="149860"/>
                  </a:lnTo>
                  <a:lnTo>
                    <a:pt x="99695" y="148590"/>
                  </a:lnTo>
                  <a:lnTo>
                    <a:pt x="104139" y="146050"/>
                  </a:lnTo>
                  <a:lnTo>
                    <a:pt x="108711" y="143510"/>
                  </a:lnTo>
                  <a:lnTo>
                    <a:pt x="111061" y="142240"/>
                  </a:lnTo>
                  <a:lnTo>
                    <a:pt x="97408" y="142240"/>
                  </a:lnTo>
                  <a:lnTo>
                    <a:pt x="78104" y="99060"/>
                  </a:lnTo>
                  <a:close/>
                </a:path>
                <a:path w="318134" h="187960">
                  <a:moveTo>
                    <a:pt x="128777" y="67310"/>
                  </a:moveTo>
                  <a:lnTo>
                    <a:pt x="124713" y="69850"/>
                  </a:lnTo>
                  <a:lnTo>
                    <a:pt x="123189" y="69850"/>
                  </a:lnTo>
                  <a:lnTo>
                    <a:pt x="122808" y="71120"/>
                  </a:lnTo>
                  <a:lnTo>
                    <a:pt x="123444" y="72390"/>
                  </a:lnTo>
                  <a:lnTo>
                    <a:pt x="135762" y="100330"/>
                  </a:lnTo>
                  <a:lnTo>
                    <a:pt x="124967" y="105410"/>
                  </a:lnTo>
                  <a:lnTo>
                    <a:pt x="138302" y="105410"/>
                  </a:lnTo>
                  <a:lnTo>
                    <a:pt x="157099" y="148590"/>
                  </a:lnTo>
                  <a:lnTo>
                    <a:pt x="161162" y="146050"/>
                  </a:lnTo>
                  <a:lnTo>
                    <a:pt x="162559" y="146050"/>
                  </a:lnTo>
                  <a:lnTo>
                    <a:pt x="162940" y="144780"/>
                  </a:lnTo>
                  <a:lnTo>
                    <a:pt x="162305" y="143510"/>
                  </a:lnTo>
                  <a:lnTo>
                    <a:pt x="128777" y="67310"/>
                  </a:lnTo>
                  <a:close/>
                </a:path>
                <a:path w="318134" h="187960">
                  <a:moveTo>
                    <a:pt x="123189" y="127000"/>
                  </a:moveTo>
                  <a:lnTo>
                    <a:pt x="119252" y="130810"/>
                  </a:lnTo>
                  <a:lnTo>
                    <a:pt x="115061" y="133350"/>
                  </a:lnTo>
                  <a:lnTo>
                    <a:pt x="110616" y="135890"/>
                  </a:lnTo>
                  <a:lnTo>
                    <a:pt x="101980" y="140970"/>
                  </a:lnTo>
                  <a:lnTo>
                    <a:pt x="97662" y="142240"/>
                  </a:lnTo>
                  <a:lnTo>
                    <a:pt x="111061" y="142240"/>
                  </a:lnTo>
                  <a:lnTo>
                    <a:pt x="118109" y="138430"/>
                  </a:lnTo>
                  <a:lnTo>
                    <a:pt x="121920" y="135890"/>
                  </a:lnTo>
                  <a:lnTo>
                    <a:pt x="124713" y="133350"/>
                  </a:lnTo>
                  <a:lnTo>
                    <a:pt x="125222" y="133350"/>
                  </a:lnTo>
                  <a:lnTo>
                    <a:pt x="125602" y="132080"/>
                  </a:lnTo>
                  <a:lnTo>
                    <a:pt x="126110" y="132080"/>
                  </a:lnTo>
                  <a:lnTo>
                    <a:pt x="125983" y="130810"/>
                  </a:lnTo>
                  <a:lnTo>
                    <a:pt x="125729" y="130810"/>
                  </a:lnTo>
                  <a:lnTo>
                    <a:pt x="125222" y="129540"/>
                  </a:lnTo>
                  <a:lnTo>
                    <a:pt x="123189" y="127000"/>
                  </a:lnTo>
                  <a:close/>
                </a:path>
                <a:path w="318134" h="187960">
                  <a:moveTo>
                    <a:pt x="51815" y="115570"/>
                  </a:moveTo>
                  <a:lnTo>
                    <a:pt x="44450" y="115570"/>
                  </a:lnTo>
                  <a:lnTo>
                    <a:pt x="45592" y="118110"/>
                  </a:lnTo>
                  <a:lnTo>
                    <a:pt x="46862" y="120650"/>
                  </a:lnTo>
                  <a:lnTo>
                    <a:pt x="50164" y="130810"/>
                  </a:lnTo>
                  <a:lnTo>
                    <a:pt x="51561" y="134620"/>
                  </a:lnTo>
                  <a:lnTo>
                    <a:pt x="52450" y="138430"/>
                  </a:lnTo>
                  <a:lnTo>
                    <a:pt x="56514" y="137160"/>
                  </a:lnTo>
                  <a:lnTo>
                    <a:pt x="57403" y="137160"/>
                  </a:lnTo>
                  <a:lnTo>
                    <a:pt x="57911" y="135890"/>
                  </a:lnTo>
                  <a:lnTo>
                    <a:pt x="58038" y="134620"/>
                  </a:lnTo>
                  <a:lnTo>
                    <a:pt x="57530" y="132080"/>
                  </a:lnTo>
                  <a:lnTo>
                    <a:pt x="56387" y="128270"/>
                  </a:lnTo>
                  <a:lnTo>
                    <a:pt x="52831" y="118110"/>
                  </a:lnTo>
                  <a:lnTo>
                    <a:pt x="51815" y="115570"/>
                  </a:lnTo>
                  <a:close/>
                </a:path>
                <a:path w="318134" h="187960">
                  <a:moveTo>
                    <a:pt x="47498" y="107950"/>
                  </a:moveTo>
                  <a:lnTo>
                    <a:pt x="45338" y="107950"/>
                  </a:lnTo>
                  <a:lnTo>
                    <a:pt x="43814" y="109220"/>
                  </a:lnTo>
                  <a:lnTo>
                    <a:pt x="0" y="128270"/>
                  </a:lnTo>
                  <a:lnTo>
                    <a:pt x="1650" y="132080"/>
                  </a:lnTo>
                  <a:lnTo>
                    <a:pt x="2285" y="133350"/>
                  </a:lnTo>
                  <a:lnTo>
                    <a:pt x="4699" y="133350"/>
                  </a:lnTo>
                  <a:lnTo>
                    <a:pt x="44450" y="115570"/>
                  </a:lnTo>
                  <a:lnTo>
                    <a:pt x="51815" y="115570"/>
                  </a:lnTo>
                  <a:lnTo>
                    <a:pt x="51307" y="114300"/>
                  </a:lnTo>
                  <a:lnTo>
                    <a:pt x="49910" y="111760"/>
                  </a:lnTo>
                  <a:lnTo>
                    <a:pt x="49275" y="109220"/>
                  </a:lnTo>
                  <a:lnTo>
                    <a:pt x="48513" y="109220"/>
                  </a:lnTo>
                  <a:lnTo>
                    <a:pt x="47498" y="107950"/>
                  </a:lnTo>
                  <a:close/>
                </a:path>
                <a:path w="318134" h="187960">
                  <a:moveTo>
                    <a:pt x="190227" y="105410"/>
                  </a:moveTo>
                  <a:lnTo>
                    <a:pt x="182879" y="105410"/>
                  </a:lnTo>
                  <a:lnTo>
                    <a:pt x="195579" y="133350"/>
                  </a:lnTo>
                  <a:lnTo>
                    <a:pt x="199644" y="132080"/>
                  </a:lnTo>
                  <a:lnTo>
                    <a:pt x="201040" y="130810"/>
                  </a:lnTo>
                  <a:lnTo>
                    <a:pt x="201549" y="130810"/>
                  </a:lnTo>
                  <a:lnTo>
                    <a:pt x="200913" y="129540"/>
                  </a:lnTo>
                  <a:lnTo>
                    <a:pt x="190227" y="105410"/>
                  </a:lnTo>
                  <a:close/>
                </a:path>
                <a:path w="318134" h="187960">
                  <a:moveTo>
                    <a:pt x="215615" y="93980"/>
                  </a:moveTo>
                  <a:lnTo>
                    <a:pt x="208279" y="93980"/>
                  </a:lnTo>
                  <a:lnTo>
                    <a:pt x="220852" y="123190"/>
                  </a:lnTo>
                  <a:lnTo>
                    <a:pt x="224916" y="120650"/>
                  </a:lnTo>
                  <a:lnTo>
                    <a:pt x="226440" y="120650"/>
                  </a:lnTo>
                  <a:lnTo>
                    <a:pt x="226822" y="119380"/>
                  </a:lnTo>
                  <a:lnTo>
                    <a:pt x="226186" y="118110"/>
                  </a:lnTo>
                  <a:lnTo>
                    <a:pt x="215615" y="93980"/>
                  </a:lnTo>
                  <a:close/>
                </a:path>
                <a:path w="318134" h="187960">
                  <a:moveTo>
                    <a:pt x="229488" y="76200"/>
                  </a:moveTo>
                  <a:lnTo>
                    <a:pt x="227710" y="77470"/>
                  </a:lnTo>
                  <a:lnTo>
                    <a:pt x="225551" y="80010"/>
                  </a:lnTo>
                  <a:lnTo>
                    <a:pt x="162940" y="107950"/>
                  </a:lnTo>
                  <a:lnTo>
                    <a:pt x="162559" y="107950"/>
                  </a:lnTo>
                  <a:lnTo>
                    <a:pt x="163067" y="110490"/>
                  </a:lnTo>
                  <a:lnTo>
                    <a:pt x="164719" y="113030"/>
                  </a:lnTo>
                  <a:lnTo>
                    <a:pt x="182879" y="105410"/>
                  </a:lnTo>
                  <a:lnTo>
                    <a:pt x="190227" y="105410"/>
                  </a:lnTo>
                  <a:lnTo>
                    <a:pt x="189102" y="102870"/>
                  </a:lnTo>
                  <a:lnTo>
                    <a:pt x="208279" y="93980"/>
                  </a:lnTo>
                  <a:lnTo>
                    <a:pt x="215615" y="93980"/>
                  </a:lnTo>
                  <a:lnTo>
                    <a:pt x="214502" y="91440"/>
                  </a:lnTo>
                  <a:lnTo>
                    <a:pt x="227710" y="85090"/>
                  </a:lnTo>
                  <a:lnTo>
                    <a:pt x="229615" y="83820"/>
                  </a:lnTo>
                  <a:lnTo>
                    <a:pt x="230504" y="82550"/>
                  </a:lnTo>
                  <a:lnTo>
                    <a:pt x="231521" y="82550"/>
                  </a:lnTo>
                  <a:lnTo>
                    <a:pt x="231648" y="81280"/>
                  </a:lnTo>
                  <a:lnTo>
                    <a:pt x="231139" y="80010"/>
                  </a:lnTo>
                  <a:lnTo>
                    <a:pt x="229488" y="76200"/>
                  </a:lnTo>
                  <a:close/>
                </a:path>
                <a:path w="318134" h="187960">
                  <a:moveTo>
                    <a:pt x="304444" y="53340"/>
                  </a:moveTo>
                  <a:lnTo>
                    <a:pt x="297433" y="53340"/>
                  </a:lnTo>
                  <a:lnTo>
                    <a:pt x="301498" y="62230"/>
                  </a:lnTo>
                  <a:lnTo>
                    <a:pt x="265175" y="78740"/>
                  </a:lnTo>
                  <a:lnTo>
                    <a:pt x="263651" y="78740"/>
                  </a:lnTo>
                  <a:lnTo>
                    <a:pt x="262762" y="80010"/>
                  </a:lnTo>
                  <a:lnTo>
                    <a:pt x="262000" y="82550"/>
                  </a:lnTo>
                  <a:lnTo>
                    <a:pt x="262254" y="82550"/>
                  </a:lnTo>
                  <a:lnTo>
                    <a:pt x="262889" y="85090"/>
                  </a:lnTo>
                  <a:lnTo>
                    <a:pt x="268604" y="97790"/>
                  </a:lnTo>
                  <a:lnTo>
                    <a:pt x="269239" y="99060"/>
                  </a:lnTo>
                  <a:lnTo>
                    <a:pt x="270128" y="100330"/>
                  </a:lnTo>
                  <a:lnTo>
                    <a:pt x="274700" y="100330"/>
                  </a:lnTo>
                  <a:lnTo>
                    <a:pt x="291464" y="92710"/>
                  </a:lnTo>
                  <a:lnTo>
                    <a:pt x="274065" y="92710"/>
                  </a:lnTo>
                  <a:lnTo>
                    <a:pt x="269748" y="83820"/>
                  </a:lnTo>
                  <a:lnTo>
                    <a:pt x="305815" y="67310"/>
                  </a:lnTo>
                  <a:lnTo>
                    <a:pt x="307339" y="67310"/>
                  </a:lnTo>
                  <a:lnTo>
                    <a:pt x="308228" y="66040"/>
                  </a:lnTo>
                  <a:lnTo>
                    <a:pt x="308990" y="63500"/>
                  </a:lnTo>
                  <a:lnTo>
                    <a:pt x="308736" y="62230"/>
                  </a:lnTo>
                  <a:lnTo>
                    <a:pt x="308101" y="60960"/>
                  </a:lnTo>
                  <a:lnTo>
                    <a:pt x="304444" y="53340"/>
                  </a:lnTo>
                  <a:close/>
                </a:path>
                <a:path w="318134" h="187960">
                  <a:moveTo>
                    <a:pt x="315595" y="72390"/>
                  </a:moveTo>
                  <a:lnTo>
                    <a:pt x="313816" y="74930"/>
                  </a:lnTo>
                  <a:lnTo>
                    <a:pt x="311657" y="76200"/>
                  </a:lnTo>
                  <a:lnTo>
                    <a:pt x="308990" y="77470"/>
                  </a:lnTo>
                  <a:lnTo>
                    <a:pt x="274065" y="92710"/>
                  </a:lnTo>
                  <a:lnTo>
                    <a:pt x="291464" y="92710"/>
                  </a:lnTo>
                  <a:lnTo>
                    <a:pt x="313816" y="82550"/>
                  </a:lnTo>
                  <a:lnTo>
                    <a:pt x="315722" y="81280"/>
                  </a:lnTo>
                  <a:lnTo>
                    <a:pt x="316610" y="80010"/>
                  </a:lnTo>
                  <a:lnTo>
                    <a:pt x="317626" y="78740"/>
                  </a:lnTo>
                  <a:lnTo>
                    <a:pt x="317753" y="77470"/>
                  </a:lnTo>
                  <a:lnTo>
                    <a:pt x="317246" y="76200"/>
                  </a:lnTo>
                  <a:lnTo>
                    <a:pt x="315595" y="72390"/>
                  </a:lnTo>
                  <a:close/>
                </a:path>
                <a:path w="318134" h="187960">
                  <a:moveTo>
                    <a:pt x="196405" y="46990"/>
                  </a:moveTo>
                  <a:lnTo>
                    <a:pt x="187737" y="46990"/>
                  </a:lnTo>
                  <a:lnTo>
                    <a:pt x="177164" y="50800"/>
                  </a:lnTo>
                  <a:lnTo>
                    <a:pt x="167641" y="55880"/>
                  </a:lnTo>
                  <a:lnTo>
                    <a:pt x="161940" y="62230"/>
                  </a:lnTo>
                  <a:lnTo>
                    <a:pt x="160073" y="69850"/>
                  </a:lnTo>
                  <a:lnTo>
                    <a:pt x="162051" y="78740"/>
                  </a:lnTo>
                  <a:lnTo>
                    <a:pt x="166983" y="85090"/>
                  </a:lnTo>
                  <a:lnTo>
                    <a:pt x="173783" y="88900"/>
                  </a:lnTo>
                  <a:lnTo>
                    <a:pt x="182465" y="88900"/>
                  </a:lnTo>
                  <a:lnTo>
                    <a:pt x="193039" y="86360"/>
                  </a:lnTo>
                  <a:lnTo>
                    <a:pt x="196848" y="83820"/>
                  </a:lnTo>
                  <a:lnTo>
                    <a:pt x="179577" y="83820"/>
                  </a:lnTo>
                  <a:lnTo>
                    <a:pt x="176022" y="82550"/>
                  </a:lnTo>
                  <a:lnTo>
                    <a:pt x="172592" y="82550"/>
                  </a:lnTo>
                  <a:lnTo>
                    <a:pt x="170052" y="80010"/>
                  </a:lnTo>
                  <a:lnTo>
                    <a:pt x="166497" y="72390"/>
                  </a:lnTo>
                  <a:lnTo>
                    <a:pt x="166497" y="68580"/>
                  </a:lnTo>
                  <a:lnTo>
                    <a:pt x="169799" y="62230"/>
                  </a:lnTo>
                  <a:lnTo>
                    <a:pt x="173481" y="59690"/>
                  </a:lnTo>
                  <a:lnTo>
                    <a:pt x="179197" y="55880"/>
                  </a:lnTo>
                  <a:lnTo>
                    <a:pt x="180339" y="55880"/>
                  </a:lnTo>
                  <a:lnTo>
                    <a:pt x="186054" y="53340"/>
                  </a:lnTo>
                  <a:lnTo>
                    <a:pt x="190626" y="52070"/>
                  </a:lnTo>
                  <a:lnTo>
                    <a:pt x="203977" y="52070"/>
                  </a:lnTo>
                  <a:lnTo>
                    <a:pt x="203168" y="50800"/>
                  </a:lnTo>
                  <a:lnTo>
                    <a:pt x="196405" y="46990"/>
                  </a:lnTo>
                  <a:close/>
                </a:path>
                <a:path w="318134" h="187960">
                  <a:moveTo>
                    <a:pt x="203977" y="52070"/>
                  </a:moveTo>
                  <a:lnTo>
                    <a:pt x="190626" y="52070"/>
                  </a:lnTo>
                  <a:lnTo>
                    <a:pt x="194055" y="53340"/>
                  </a:lnTo>
                  <a:lnTo>
                    <a:pt x="197611" y="54610"/>
                  </a:lnTo>
                  <a:lnTo>
                    <a:pt x="200151" y="57150"/>
                  </a:lnTo>
                  <a:lnTo>
                    <a:pt x="203707" y="64770"/>
                  </a:lnTo>
                  <a:lnTo>
                    <a:pt x="203707" y="68580"/>
                  </a:lnTo>
                  <a:lnTo>
                    <a:pt x="200405" y="74930"/>
                  </a:lnTo>
                  <a:lnTo>
                    <a:pt x="196723" y="77470"/>
                  </a:lnTo>
                  <a:lnTo>
                    <a:pt x="184150" y="82550"/>
                  </a:lnTo>
                  <a:lnTo>
                    <a:pt x="179577" y="83820"/>
                  </a:lnTo>
                  <a:lnTo>
                    <a:pt x="196848" y="83820"/>
                  </a:lnTo>
                  <a:lnTo>
                    <a:pt x="202561" y="80010"/>
                  </a:lnTo>
                  <a:lnTo>
                    <a:pt x="208248" y="73660"/>
                  </a:lnTo>
                  <a:lnTo>
                    <a:pt x="210077" y="66040"/>
                  </a:lnTo>
                  <a:lnTo>
                    <a:pt x="208025" y="58420"/>
                  </a:lnTo>
                  <a:lnTo>
                    <a:pt x="203977" y="52070"/>
                  </a:lnTo>
                  <a:close/>
                </a:path>
                <a:path w="318134" h="187960">
                  <a:moveTo>
                    <a:pt x="300354" y="45720"/>
                  </a:moveTo>
                  <a:lnTo>
                    <a:pt x="298069" y="45720"/>
                  </a:lnTo>
                  <a:lnTo>
                    <a:pt x="296545" y="46990"/>
                  </a:lnTo>
                  <a:lnTo>
                    <a:pt x="254126" y="66040"/>
                  </a:lnTo>
                  <a:lnTo>
                    <a:pt x="255650" y="68580"/>
                  </a:lnTo>
                  <a:lnTo>
                    <a:pt x="256285" y="71120"/>
                  </a:lnTo>
                  <a:lnTo>
                    <a:pt x="257301" y="71120"/>
                  </a:lnTo>
                  <a:lnTo>
                    <a:pt x="258825" y="69850"/>
                  </a:lnTo>
                  <a:lnTo>
                    <a:pt x="297433" y="53340"/>
                  </a:lnTo>
                  <a:lnTo>
                    <a:pt x="304444" y="53340"/>
                  </a:lnTo>
                  <a:lnTo>
                    <a:pt x="302005" y="48260"/>
                  </a:lnTo>
                  <a:lnTo>
                    <a:pt x="301244" y="46990"/>
                  </a:lnTo>
                  <a:lnTo>
                    <a:pt x="300354" y="45720"/>
                  </a:lnTo>
                  <a:close/>
                </a:path>
                <a:path w="318134" h="187960">
                  <a:moveTo>
                    <a:pt x="253746" y="17780"/>
                  </a:moveTo>
                  <a:lnTo>
                    <a:pt x="248284" y="17780"/>
                  </a:lnTo>
                  <a:lnTo>
                    <a:pt x="235584" y="22860"/>
                  </a:lnTo>
                  <a:lnTo>
                    <a:pt x="231521" y="26670"/>
                  </a:lnTo>
                  <a:lnTo>
                    <a:pt x="229870" y="31750"/>
                  </a:lnTo>
                  <a:lnTo>
                    <a:pt x="228091" y="36830"/>
                  </a:lnTo>
                  <a:lnTo>
                    <a:pt x="228346" y="39370"/>
                  </a:lnTo>
                  <a:lnTo>
                    <a:pt x="228473" y="40640"/>
                  </a:lnTo>
                  <a:lnTo>
                    <a:pt x="228600" y="41910"/>
                  </a:lnTo>
                  <a:lnTo>
                    <a:pt x="233679" y="53340"/>
                  </a:lnTo>
                  <a:lnTo>
                    <a:pt x="237235" y="57150"/>
                  </a:lnTo>
                  <a:lnTo>
                    <a:pt x="246633" y="60960"/>
                  </a:lnTo>
                  <a:lnTo>
                    <a:pt x="252095" y="60960"/>
                  </a:lnTo>
                  <a:lnTo>
                    <a:pt x="262255" y="55880"/>
                  </a:lnTo>
                  <a:lnTo>
                    <a:pt x="247014" y="55880"/>
                  </a:lnTo>
                  <a:lnTo>
                    <a:pt x="241046" y="53340"/>
                  </a:lnTo>
                  <a:lnTo>
                    <a:pt x="237235" y="44450"/>
                  </a:lnTo>
                  <a:lnTo>
                    <a:pt x="233425" y="36830"/>
                  </a:lnTo>
                  <a:lnTo>
                    <a:pt x="235711" y="30480"/>
                  </a:lnTo>
                  <a:lnTo>
                    <a:pt x="243966" y="26670"/>
                  </a:lnTo>
                  <a:lnTo>
                    <a:pt x="244982" y="26670"/>
                  </a:lnTo>
                  <a:lnTo>
                    <a:pt x="249174" y="24130"/>
                  </a:lnTo>
                  <a:lnTo>
                    <a:pt x="266573" y="24130"/>
                  </a:lnTo>
                  <a:lnTo>
                    <a:pt x="263016" y="21590"/>
                  </a:lnTo>
                  <a:lnTo>
                    <a:pt x="258445" y="19050"/>
                  </a:lnTo>
                  <a:lnTo>
                    <a:pt x="253746" y="17780"/>
                  </a:lnTo>
                  <a:close/>
                </a:path>
                <a:path w="318134" h="187960">
                  <a:moveTo>
                    <a:pt x="266573" y="24130"/>
                  </a:moveTo>
                  <a:lnTo>
                    <a:pt x="252856" y="24130"/>
                  </a:lnTo>
                  <a:lnTo>
                    <a:pt x="255777" y="25400"/>
                  </a:lnTo>
                  <a:lnTo>
                    <a:pt x="258825" y="26670"/>
                  </a:lnTo>
                  <a:lnTo>
                    <a:pt x="261238" y="29210"/>
                  </a:lnTo>
                  <a:lnTo>
                    <a:pt x="263016" y="33020"/>
                  </a:lnTo>
                  <a:lnTo>
                    <a:pt x="264922" y="36830"/>
                  </a:lnTo>
                  <a:lnTo>
                    <a:pt x="265175" y="39370"/>
                  </a:lnTo>
                  <a:lnTo>
                    <a:pt x="256285" y="52070"/>
                  </a:lnTo>
                  <a:lnTo>
                    <a:pt x="255270" y="52070"/>
                  </a:lnTo>
                  <a:lnTo>
                    <a:pt x="247014" y="55880"/>
                  </a:lnTo>
                  <a:lnTo>
                    <a:pt x="262255" y="55880"/>
                  </a:lnTo>
                  <a:lnTo>
                    <a:pt x="264795" y="54610"/>
                  </a:lnTo>
                  <a:lnTo>
                    <a:pt x="268731" y="50800"/>
                  </a:lnTo>
                  <a:lnTo>
                    <a:pt x="270509" y="45720"/>
                  </a:lnTo>
                  <a:lnTo>
                    <a:pt x="272160" y="41910"/>
                  </a:lnTo>
                  <a:lnTo>
                    <a:pt x="271856" y="36830"/>
                  </a:lnTo>
                  <a:lnTo>
                    <a:pt x="271779" y="35560"/>
                  </a:lnTo>
                  <a:lnTo>
                    <a:pt x="269112" y="30480"/>
                  </a:lnTo>
                  <a:lnTo>
                    <a:pt x="266573" y="24130"/>
                  </a:lnTo>
                  <a:close/>
                </a:path>
                <a:path w="318134" h="187960">
                  <a:moveTo>
                    <a:pt x="280797" y="0"/>
                  </a:moveTo>
                  <a:lnTo>
                    <a:pt x="275462" y="2540"/>
                  </a:lnTo>
                  <a:lnTo>
                    <a:pt x="275081" y="3810"/>
                  </a:lnTo>
                  <a:lnTo>
                    <a:pt x="293370" y="44450"/>
                  </a:lnTo>
                  <a:lnTo>
                    <a:pt x="297179" y="41910"/>
                  </a:lnTo>
                  <a:lnTo>
                    <a:pt x="298703" y="41910"/>
                  </a:lnTo>
                  <a:lnTo>
                    <a:pt x="299084" y="40640"/>
                  </a:lnTo>
                  <a:lnTo>
                    <a:pt x="298450" y="39370"/>
                  </a:lnTo>
                  <a:lnTo>
                    <a:pt x="280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2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45"/>
              <a:t> </a:t>
            </a:r>
            <a:r>
              <a:rPr dirty="0" sz="2000" spc="-290"/>
              <a:t>서빙로봇이어야만</a:t>
            </a:r>
            <a:r>
              <a:rPr dirty="0" sz="2000" spc="-160"/>
              <a:t> </a:t>
            </a:r>
            <a:r>
              <a:rPr dirty="0" sz="2000" spc="-285"/>
              <a:t>하는</a:t>
            </a:r>
            <a:r>
              <a:rPr dirty="0" sz="2000" spc="-140"/>
              <a:t> </a:t>
            </a:r>
            <a:r>
              <a:rPr dirty="0" sz="2000" spc="-315"/>
              <a:t>이유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592327" y="858773"/>
            <a:ext cx="4479290" cy="661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2080">
              <a:lnSpc>
                <a:spcPct val="100000"/>
              </a:lnSpc>
              <a:spcBef>
                <a:spcPts val="105"/>
              </a:spcBef>
            </a:pP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내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손에서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스마트한</a:t>
            </a:r>
            <a:r>
              <a:rPr dirty="0" sz="1100" spc="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</a:t>
            </a:r>
            <a:r>
              <a:rPr dirty="0" sz="1100" spc="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관리!</a:t>
            </a:r>
            <a:r>
              <a:rPr dirty="0" sz="1100" spc="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직접</a:t>
            </a:r>
            <a:r>
              <a:rPr dirty="0" sz="1100" spc="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로봇까지</a:t>
            </a:r>
            <a:r>
              <a:rPr dirty="0" sz="1100" spc="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달려가서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제어할</a:t>
            </a:r>
            <a:r>
              <a:rPr dirty="0" sz="1100" spc="3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필요가</a:t>
            </a:r>
            <a:r>
              <a:rPr dirty="0" sz="1100" spc="1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1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없습니다.</a:t>
            </a:r>
            <a:endParaRPr sz="1100">
              <a:latin typeface="페이퍼로지 5 Medium"/>
              <a:cs typeface="페이퍼로지 5 Medium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100">
              <a:latin typeface="페이퍼로지 5 Medium"/>
              <a:cs typeface="페이퍼로지 5 Medium"/>
            </a:endParaRPr>
          </a:p>
          <a:p>
            <a:pPr marL="157480" indent="-144780">
              <a:lnSpc>
                <a:spcPct val="100000"/>
              </a:lnSpc>
              <a:buChar char="■"/>
              <a:tabLst>
                <a:tab pos="157480" algn="l"/>
              </a:tabLst>
            </a:pPr>
            <a:r>
              <a:rPr dirty="0" sz="1000" spc="-130" b="0">
                <a:latin typeface="페이퍼로지 5 Medium"/>
                <a:cs typeface="페이퍼로지 5 Medium"/>
              </a:rPr>
              <a:t>KT</a:t>
            </a:r>
            <a:r>
              <a:rPr dirty="0" sz="1000" spc="45" b="0">
                <a:latin typeface="페이퍼로지 5 Medium"/>
                <a:cs typeface="페이퍼로지 5 Medium"/>
              </a:rPr>
              <a:t> </a:t>
            </a:r>
            <a:r>
              <a:rPr dirty="0" sz="1000" spc="-110" b="0">
                <a:latin typeface="페이퍼로지 5 Medium"/>
                <a:cs typeface="페이퍼로지 5 Medium"/>
              </a:rPr>
              <a:t>Robocare</a:t>
            </a:r>
            <a:r>
              <a:rPr dirty="0" sz="1000" spc="45" b="0">
                <a:latin typeface="페이퍼로지 5 Medium"/>
                <a:cs typeface="페이퍼로지 5 Medium"/>
              </a:rPr>
              <a:t> </a:t>
            </a:r>
            <a:r>
              <a:rPr dirty="0" sz="1000" spc="-130" b="0">
                <a:latin typeface="페이퍼로지 5 Medium"/>
                <a:cs typeface="페이퍼로지 5 Medium"/>
              </a:rPr>
              <a:t>App.</a:t>
            </a:r>
            <a:r>
              <a:rPr dirty="0" sz="1000" spc="35" b="0">
                <a:latin typeface="페이퍼로지 5 Medium"/>
                <a:cs typeface="페이퍼로지 5 Medium"/>
              </a:rPr>
              <a:t> </a:t>
            </a:r>
            <a:r>
              <a:rPr dirty="0" sz="1000" b="0">
                <a:latin typeface="페이퍼로지 5 Medium"/>
                <a:cs typeface="페이퍼로지 5 Medium"/>
              </a:rPr>
              <a:t>주요</a:t>
            </a:r>
            <a:r>
              <a:rPr dirty="0" sz="1000" spc="55" b="0">
                <a:latin typeface="페이퍼로지 5 Medium"/>
                <a:cs typeface="페이퍼로지 5 Medium"/>
              </a:rPr>
              <a:t> </a:t>
            </a:r>
            <a:r>
              <a:rPr dirty="0" sz="1000" spc="-25" b="0">
                <a:latin typeface="페이퍼로지 5 Medium"/>
                <a:cs typeface="페이퍼로지 5 Medium"/>
              </a:rPr>
              <a:t>화면</a:t>
            </a:r>
            <a:endParaRPr sz="10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99643" y="1189100"/>
            <a:ext cx="8545195" cy="3556635"/>
            <a:chOff x="299643" y="1189100"/>
            <a:chExt cx="8545195" cy="3556635"/>
          </a:xfrm>
        </p:grpSpPr>
        <p:sp>
          <p:nvSpPr>
            <p:cNvPr id="5" name="object 5" descr=""/>
            <p:cNvSpPr/>
            <p:nvPr/>
          </p:nvSpPr>
          <p:spPr>
            <a:xfrm>
              <a:off x="305993" y="1195450"/>
              <a:ext cx="8532495" cy="3543935"/>
            </a:xfrm>
            <a:custGeom>
              <a:avLst/>
              <a:gdLst/>
              <a:ahLst/>
              <a:cxnLst/>
              <a:rect l="l" t="t" r="r" b="b"/>
              <a:pathLst>
                <a:path w="8532495" h="3543935">
                  <a:moveTo>
                    <a:pt x="0" y="222504"/>
                  </a:moveTo>
                  <a:lnTo>
                    <a:pt x="4521" y="177647"/>
                  </a:lnTo>
                  <a:lnTo>
                    <a:pt x="17487" y="135874"/>
                  </a:lnTo>
                  <a:lnTo>
                    <a:pt x="38004" y="98077"/>
                  </a:lnTo>
                  <a:lnTo>
                    <a:pt x="65177" y="65150"/>
                  </a:lnTo>
                  <a:lnTo>
                    <a:pt x="98111" y="37986"/>
                  </a:lnTo>
                  <a:lnTo>
                    <a:pt x="135911" y="17478"/>
                  </a:lnTo>
                  <a:lnTo>
                    <a:pt x="177682" y="4518"/>
                  </a:lnTo>
                  <a:lnTo>
                    <a:pt x="222529" y="0"/>
                  </a:lnTo>
                  <a:lnTo>
                    <a:pt x="8309432" y="0"/>
                  </a:lnTo>
                  <a:lnTo>
                    <a:pt x="8354294" y="4518"/>
                  </a:lnTo>
                  <a:lnTo>
                    <a:pt x="8396081" y="17478"/>
                  </a:lnTo>
                  <a:lnTo>
                    <a:pt x="8433898" y="37986"/>
                  </a:lnTo>
                  <a:lnTo>
                    <a:pt x="8466848" y="65150"/>
                  </a:lnTo>
                  <a:lnTo>
                    <a:pt x="8494036" y="98077"/>
                  </a:lnTo>
                  <a:lnTo>
                    <a:pt x="8514564" y="135874"/>
                  </a:lnTo>
                  <a:lnTo>
                    <a:pt x="8527539" y="177647"/>
                  </a:lnTo>
                  <a:lnTo>
                    <a:pt x="8532063" y="222504"/>
                  </a:lnTo>
                  <a:lnTo>
                    <a:pt x="8532063" y="3321011"/>
                  </a:lnTo>
                  <a:lnTo>
                    <a:pt x="8527539" y="3365858"/>
                  </a:lnTo>
                  <a:lnTo>
                    <a:pt x="8514564" y="3407629"/>
                  </a:lnTo>
                  <a:lnTo>
                    <a:pt x="8494036" y="3445429"/>
                  </a:lnTo>
                  <a:lnTo>
                    <a:pt x="8466848" y="3478363"/>
                  </a:lnTo>
                  <a:lnTo>
                    <a:pt x="8433898" y="3505536"/>
                  </a:lnTo>
                  <a:lnTo>
                    <a:pt x="8396081" y="3526053"/>
                  </a:lnTo>
                  <a:lnTo>
                    <a:pt x="8354294" y="3539020"/>
                  </a:lnTo>
                  <a:lnTo>
                    <a:pt x="8309432" y="3543541"/>
                  </a:lnTo>
                  <a:lnTo>
                    <a:pt x="222529" y="3543541"/>
                  </a:lnTo>
                  <a:lnTo>
                    <a:pt x="177682" y="3539020"/>
                  </a:lnTo>
                  <a:lnTo>
                    <a:pt x="135911" y="3526053"/>
                  </a:lnTo>
                  <a:lnTo>
                    <a:pt x="98111" y="3505536"/>
                  </a:lnTo>
                  <a:lnTo>
                    <a:pt x="65177" y="3478363"/>
                  </a:lnTo>
                  <a:lnTo>
                    <a:pt x="38004" y="3445429"/>
                  </a:lnTo>
                  <a:lnTo>
                    <a:pt x="17487" y="3407629"/>
                  </a:lnTo>
                  <a:lnTo>
                    <a:pt x="4521" y="3365858"/>
                  </a:lnTo>
                  <a:lnTo>
                    <a:pt x="0" y="3321011"/>
                  </a:lnTo>
                  <a:lnTo>
                    <a:pt x="0" y="222504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93" y="1661032"/>
              <a:ext cx="8531987" cy="307795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324225" y="1903272"/>
              <a:ext cx="5469890" cy="2727325"/>
            </a:xfrm>
            <a:custGeom>
              <a:avLst/>
              <a:gdLst/>
              <a:ahLst/>
              <a:cxnLst/>
              <a:rect l="l" t="t" r="r" b="b"/>
              <a:pathLst>
                <a:path w="5469890" h="2727325">
                  <a:moveTo>
                    <a:pt x="5469763" y="0"/>
                  </a:moveTo>
                  <a:lnTo>
                    <a:pt x="0" y="0"/>
                  </a:lnTo>
                  <a:lnTo>
                    <a:pt x="0" y="2727325"/>
                  </a:lnTo>
                  <a:lnTo>
                    <a:pt x="5469763" y="2727325"/>
                  </a:lnTo>
                  <a:lnTo>
                    <a:pt x="5469763" y="0"/>
                  </a:lnTo>
                  <a:close/>
                </a:path>
              </a:pathLst>
            </a:custGeom>
            <a:solidFill>
              <a:srgbClr val="E6E8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9901" y="2047328"/>
              <a:ext cx="1287906" cy="2591943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4657090" y="1765553"/>
            <a:ext cx="10750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0">
                <a:latin typeface="페이퍼로지 5 Medium"/>
                <a:cs typeface="페이퍼로지 5 Medium"/>
              </a:rPr>
              <a:t>음성멘트와</a:t>
            </a:r>
            <a:r>
              <a:rPr dirty="0" sz="900" spc="-35" b="0">
                <a:latin typeface="페이퍼로지 5 Medium"/>
                <a:cs typeface="페이퍼로지 5 Medium"/>
              </a:rPr>
              <a:t> </a:t>
            </a:r>
            <a:r>
              <a:rPr dirty="0" sz="900" b="0">
                <a:latin typeface="페이퍼로지 5 Medium"/>
                <a:cs typeface="페이퍼로지 5 Medium"/>
              </a:rPr>
              <a:t>이동음</a:t>
            </a:r>
            <a:r>
              <a:rPr dirty="0" sz="900" spc="-35" b="0">
                <a:latin typeface="페이퍼로지 5 Medium"/>
                <a:cs typeface="페이퍼로지 5 Medium"/>
              </a:rPr>
              <a:t> </a:t>
            </a:r>
            <a:r>
              <a:rPr dirty="0" sz="900" spc="-25" b="0">
                <a:latin typeface="페이퍼로지 5 Medium"/>
                <a:cs typeface="페이퍼로지 5 Medium"/>
              </a:rPr>
              <a:t>변경</a:t>
            </a:r>
            <a:endParaRPr sz="900">
              <a:latin typeface="페이퍼로지 5 Medium"/>
              <a:cs typeface="페이퍼로지 5 Medium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194176" y="2047328"/>
            <a:ext cx="5584190" cy="2592070"/>
            <a:chOff x="3194176" y="2047328"/>
            <a:chExt cx="5584190" cy="259207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5753" y="2047328"/>
              <a:ext cx="1287906" cy="259194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4176" y="2047328"/>
              <a:ext cx="1287906" cy="259194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1479" y="2047328"/>
              <a:ext cx="1287906" cy="259194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6367" y="2970275"/>
              <a:ext cx="1261884" cy="133197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42402" y="2996818"/>
              <a:ext cx="1159548" cy="1230096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6046470" y="1765553"/>
            <a:ext cx="10090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0">
                <a:latin typeface="페이퍼로지 5 Medium"/>
                <a:cs typeface="페이퍼로지 5 Medium"/>
              </a:rPr>
              <a:t>로봇 사용</a:t>
            </a:r>
            <a:r>
              <a:rPr dirty="0" sz="900" spc="5" b="0">
                <a:latin typeface="페이퍼로지 5 Medium"/>
                <a:cs typeface="페이퍼로지 5 Medium"/>
              </a:rPr>
              <a:t> </a:t>
            </a:r>
            <a:r>
              <a:rPr dirty="0" sz="900" b="0">
                <a:latin typeface="페이퍼로지 5 Medium"/>
                <a:cs typeface="페이퍼로지 5 Medium"/>
              </a:rPr>
              <a:t>리포트</a:t>
            </a:r>
            <a:r>
              <a:rPr dirty="0" sz="900" spc="5" b="0">
                <a:latin typeface="페이퍼로지 5 Medium"/>
                <a:cs typeface="페이퍼로지 5 Medium"/>
              </a:rPr>
              <a:t> </a:t>
            </a:r>
            <a:r>
              <a:rPr dirty="0" sz="900" spc="-25" b="0">
                <a:latin typeface="페이퍼로지 5 Medium"/>
                <a:cs typeface="페이퍼로지 5 Medium"/>
              </a:rPr>
              <a:t>추출</a:t>
            </a:r>
            <a:endParaRPr sz="900">
              <a:latin typeface="페이퍼로지 5 Medium"/>
              <a:cs typeface="페이퍼로지 5 Medium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400425" y="1765553"/>
            <a:ext cx="87756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0">
                <a:latin typeface="페이퍼로지 5 Medium"/>
                <a:cs typeface="페이퍼로지 5 Medium"/>
              </a:rPr>
              <a:t>로봇을</a:t>
            </a:r>
            <a:r>
              <a:rPr dirty="0" sz="900" spc="-10" b="0">
                <a:latin typeface="페이퍼로지 5 Medium"/>
                <a:cs typeface="페이퍼로지 5 Medium"/>
              </a:rPr>
              <a:t> </a:t>
            </a:r>
            <a:r>
              <a:rPr dirty="0" sz="900" b="0">
                <a:latin typeface="페이퍼로지 5 Medium"/>
                <a:cs typeface="페이퍼로지 5 Medium"/>
              </a:rPr>
              <a:t>앱으로</a:t>
            </a:r>
            <a:r>
              <a:rPr dirty="0" sz="900" spc="-15" b="0">
                <a:latin typeface="페이퍼로지 5 Medium"/>
                <a:cs typeface="페이퍼로지 5 Medium"/>
              </a:rPr>
              <a:t> </a:t>
            </a:r>
            <a:r>
              <a:rPr dirty="0" sz="900" spc="-25" b="0">
                <a:latin typeface="페이퍼로지 5 Medium"/>
                <a:cs typeface="페이퍼로지 5 Medium"/>
              </a:rPr>
              <a:t>제어</a:t>
            </a:r>
            <a:endParaRPr sz="900">
              <a:latin typeface="페이퍼로지 5 Medium"/>
              <a:cs typeface="페이퍼로지 5 Medium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417689" y="1765553"/>
            <a:ext cx="9779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0">
                <a:latin typeface="페이퍼로지 5 Medium"/>
                <a:cs typeface="페이퍼로지 5 Medium"/>
              </a:rPr>
              <a:t>업종</a:t>
            </a:r>
            <a:r>
              <a:rPr dirty="0" sz="900" spc="15" b="0">
                <a:latin typeface="페이퍼로지 5 Medium"/>
                <a:cs typeface="페이퍼로지 5 Medium"/>
              </a:rPr>
              <a:t> </a:t>
            </a:r>
            <a:r>
              <a:rPr dirty="0" sz="900" b="0">
                <a:latin typeface="페이퍼로지 5 Medium"/>
                <a:cs typeface="페이퍼로지 5 Medium"/>
              </a:rPr>
              <a:t>별</a:t>
            </a:r>
            <a:r>
              <a:rPr dirty="0" sz="900" spc="15" b="0">
                <a:latin typeface="페이퍼로지 5 Medium"/>
                <a:cs typeface="페이퍼로지 5 Medium"/>
              </a:rPr>
              <a:t> </a:t>
            </a:r>
            <a:r>
              <a:rPr dirty="0" sz="900" spc="-10" b="0">
                <a:latin typeface="페이퍼로지 5 Medium"/>
                <a:cs typeface="페이퍼로지 5 Medium"/>
              </a:rPr>
              <a:t>고객이용사례</a:t>
            </a:r>
            <a:endParaRPr sz="900">
              <a:latin typeface="페이퍼로지 5 Medium"/>
              <a:cs typeface="페이퍼로지 5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11904" sz="2100" spc="-15"/>
              <a:t>2-</a:t>
            </a:r>
            <a:r>
              <a:rPr dirty="0" baseline="11904" sz="2100" spc="-37"/>
              <a:t>3</a:t>
            </a:r>
            <a:r>
              <a:rPr dirty="0" baseline="11904" sz="2100" spc="-240"/>
              <a:t> </a:t>
            </a:r>
            <a:r>
              <a:rPr dirty="0" sz="2000" spc="-130"/>
              <a:t>KT</a:t>
            </a:r>
            <a:r>
              <a:rPr dirty="0" sz="2000" spc="-140"/>
              <a:t> </a:t>
            </a:r>
            <a:r>
              <a:rPr dirty="0" sz="2000" spc="-290"/>
              <a:t>서빙로봇</a:t>
            </a:r>
            <a:r>
              <a:rPr dirty="0" sz="2000" spc="-145"/>
              <a:t> </a:t>
            </a:r>
            <a:r>
              <a:rPr dirty="0" sz="2000" spc="-25"/>
              <a:t>Reference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708151" y="857249"/>
            <a:ext cx="190500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4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KT</a:t>
            </a:r>
            <a:r>
              <a:rPr dirty="0" sz="1100" spc="6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서빙로봇과</a:t>
            </a:r>
            <a:r>
              <a:rPr dirty="0" sz="1100" spc="-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함께한</a:t>
            </a:r>
            <a:r>
              <a:rPr dirty="0" sz="1100" spc="2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b="0">
                <a:solidFill>
                  <a:srgbClr val="4B4B4E"/>
                </a:solidFill>
                <a:latin typeface="페이퍼로지 5 Medium"/>
                <a:cs typeface="페이퍼로지 5 Medium"/>
              </a:rPr>
              <a:t>대표적</a:t>
            </a:r>
            <a:r>
              <a:rPr dirty="0" sz="1100" spc="3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 </a:t>
            </a:r>
            <a:r>
              <a:rPr dirty="0" sz="1100" spc="-25" b="0">
                <a:solidFill>
                  <a:srgbClr val="4B4B4E"/>
                </a:solidFill>
                <a:latin typeface="페이퍼로지 5 Medium"/>
                <a:cs typeface="페이퍼로지 5 Medium"/>
              </a:rPr>
              <a:t>사례</a:t>
            </a:r>
            <a:endParaRPr sz="1100">
              <a:latin typeface="페이퍼로지 5 Medium"/>
              <a:cs typeface="페이퍼로지 5 Medium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99643" y="1220342"/>
            <a:ext cx="8545195" cy="3556635"/>
            <a:chOff x="299643" y="1220342"/>
            <a:chExt cx="8545195" cy="3556635"/>
          </a:xfrm>
        </p:grpSpPr>
        <p:sp>
          <p:nvSpPr>
            <p:cNvPr id="5" name="object 5" descr=""/>
            <p:cNvSpPr/>
            <p:nvPr/>
          </p:nvSpPr>
          <p:spPr>
            <a:xfrm>
              <a:off x="305993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2609164" y="0"/>
                  </a:moveTo>
                  <a:lnTo>
                    <a:pt x="174828" y="0"/>
                  </a:lnTo>
                  <a:lnTo>
                    <a:pt x="128350" y="6251"/>
                  </a:lnTo>
                  <a:lnTo>
                    <a:pt x="86587" y="23890"/>
                  </a:lnTo>
                  <a:lnTo>
                    <a:pt x="51204" y="51244"/>
                  </a:lnTo>
                  <a:lnTo>
                    <a:pt x="23868" y="86642"/>
                  </a:lnTo>
                  <a:lnTo>
                    <a:pt x="6244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4" y="3415267"/>
                  </a:lnTo>
                  <a:lnTo>
                    <a:pt x="23868" y="3457033"/>
                  </a:lnTo>
                  <a:lnTo>
                    <a:pt x="51204" y="3492419"/>
                  </a:lnTo>
                  <a:lnTo>
                    <a:pt x="86587" y="3519758"/>
                  </a:lnTo>
                  <a:lnTo>
                    <a:pt x="128350" y="3537384"/>
                  </a:lnTo>
                  <a:lnTo>
                    <a:pt x="174828" y="3543630"/>
                  </a:lnTo>
                  <a:lnTo>
                    <a:pt x="2609164" y="3543630"/>
                  </a:lnTo>
                  <a:lnTo>
                    <a:pt x="2655622" y="3537384"/>
                  </a:lnTo>
                  <a:lnTo>
                    <a:pt x="2697368" y="3519758"/>
                  </a:lnTo>
                  <a:lnTo>
                    <a:pt x="2732735" y="3492419"/>
                  </a:lnTo>
                  <a:lnTo>
                    <a:pt x="2760059" y="3457033"/>
                  </a:lnTo>
                  <a:lnTo>
                    <a:pt x="2777674" y="3415267"/>
                  </a:lnTo>
                  <a:lnTo>
                    <a:pt x="2783916" y="3368789"/>
                  </a:lnTo>
                  <a:lnTo>
                    <a:pt x="2783916" y="174878"/>
                  </a:lnTo>
                  <a:lnTo>
                    <a:pt x="2777674" y="128411"/>
                  </a:lnTo>
                  <a:lnTo>
                    <a:pt x="2760059" y="86642"/>
                  </a:lnTo>
                  <a:lnTo>
                    <a:pt x="2732735" y="51244"/>
                  </a:lnTo>
                  <a:lnTo>
                    <a:pt x="2697368" y="23890"/>
                  </a:lnTo>
                  <a:lnTo>
                    <a:pt x="2655622" y="6251"/>
                  </a:lnTo>
                  <a:lnTo>
                    <a:pt x="26091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05993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0" y="174878"/>
                  </a:moveTo>
                  <a:lnTo>
                    <a:pt x="6244" y="128411"/>
                  </a:lnTo>
                  <a:lnTo>
                    <a:pt x="23868" y="86642"/>
                  </a:lnTo>
                  <a:lnTo>
                    <a:pt x="51204" y="51244"/>
                  </a:lnTo>
                  <a:lnTo>
                    <a:pt x="86587" y="23890"/>
                  </a:lnTo>
                  <a:lnTo>
                    <a:pt x="128350" y="6251"/>
                  </a:lnTo>
                  <a:lnTo>
                    <a:pt x="174828" y="0"/>
                  </a:lnTo>
                  <a:lnTo>
                    <a:pt x="2609164" y="0"/>
                  </a:lnTo>
                  <a:lnTo>
                    <a:pt x="2655622" y="6251"/>
                  </a:lnTo>
                  <a:lnTo>
                    <a:pt x="2697368" y="23890"/>
                  </a:lnTo>
                  <a:lnTo>
                    <a:pt x="2732735" y="51244"/>
                  </a:lnTo>
                  <a:lnTo>
                    <a:pt x="2760059" y="86642"/>
                  </a:lnTo>
                  <a:lnTo>
                    <a:pt x="2777674" y="128411"/>
                  </a:lnTo>
                  <a:lnTo>
                    <a:pt x="2783916" y="174878"/>
                  </a:lnTo>
                  <a:lnTo>
                    <a:pt x="2783916" y="3368789"/>
                  </a:lnTo>
                  <a:lnTo>
                    <a:pt x="2777674" y="3415267"/>
                  </a:lnTo>
                  <a:lnTo>
                    <a:pt x="2760059" y="3457033"/>
                  </a:lnTo>
                  <a:lnTo>
                    <a:pt x="2732735" y="3492419"/>
                  </a:lnTo>
                  <a:lnTo>
                    <a:pt x="2697368" y="3519758"/>
                  </a:lnTo>
                  <a:lnTo>
                    <a:pt x="2655622" y="3537384"/>
                  </a:lnTo>
                  <a:lnTo>
                    <a:pt x="2609164" y="3543630"/>
                  </a:lnTo>
                  <a:lnTo>
                    <a:pt x="174828" y="3543630"/>
                  </a:lnTo>
                  <a:lnTo>
                    <a:pt x="128350" y="3537384"/>
                  </a:lnTo>
                  <a:lnTo>
                    <a:pt x="86587" y="3519758"/>
                  </a:lnTo>
                  <a:lnTo>
                    <a:pt x="51204" y="3492419"/>
                  </a:lnTo>
                  <a:lnTo>
                    <a:pt x="23868" y="3457033"/>
                  </a:lnTo>
                  <a:lnTo>
                    <a:pt x="6244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180079" y="1226692"/>
              <a:ext cx="2783840" cy="3543935"/>
            </a:xfrm>
            <a:custGeom>
              <a:avLst/>
              <a:gdLst/>
              <a:ahLst/>
              <a:cxnLst/>
              <a:rect l="l" t="t" r="r" b="b"/>
              <a:pathLst>
                <a:path w="2783840" h="3543935">
                  <a:moveTo>
                    <a:pt x="2609087" y="0"/>
                  </a:moveTo>
                  <a:lnTo>
                    <a:pt x="174752" y="0"/>
                  </a:lnTo>
                  <a:lnTo>
                    <a:pt x="128293" y="6251"/>
                  </a:lnTo>
                  <a:lnTo>
                    <a:pt x="86548" y="23890"/>
                  </a:lnTo>
                  <a:lnTo>
                    <a:pt x="51181" y="51244"/>
                  </a:lnTo>
                  <a:lnTo>
                    <a:pt x="23857" y="86642"/>
                  </a:lnTo>
                  <a:lnTo>
                    <a:pt x="6241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1" y="3415267"/>
                  </a:lnTo>
                  <a:lnTo>
                    <a:pt x="23857" y="3457033"/>
                  </a:lnTo>
                  <a:lnTo>
                    <a:pt x="51181" y="3492419"/>
                  </a:lnTo>
                  <a:lnTo>
                    <a:pt x="86548" y="3519758"/>
                  </a:lnTo>
                  <a:lnTo>
                    <a:pt x="128293" y="3537384"/>
                  </a:lnTo>
                  <a:lnTo>
                    <a:pt x="174752" y="3543630"/>
                  </a:lnTo>
                  <a:lnTo>
                    <a:pt x="2609087" y="3543630"/>
                  </a:lnTo>
                  <a:lnTo>
                    <a:pt x="2655546" y="3537384"/>
                  </a:lnTo>
                  <a:lnTo>
                    <a:pt x="2697291" y="3519758"/>
                  </a:lnTo>
                  <a:lnTo>
                    <a:pt x="2732659" y="3492419"/>
                  </a:lnTo>
                  <a:lnTo>
                    <a:pt x="2759982" y="3457033"/>
                  </a:lnTo>
                  <a:lnTo>
                    <a:pt x="2777598" y="3415267"/>
                  </a:lnTo>
                  <a:lnTo>
                    <a:pt x="2783840" y="3368789"/>
                  </a:lnTo>
                  <a:lnTo>
                    <a:pt x="2783840" y="174878"/>
                  </a:lnTo>
                  <a:lnTo>
                    <a:pt x="2777598" y="128411"/>
                  </a:lnTo>
                  <a:lnTo>
                    <a:pt x="2759982" y="86642"/>
                  </a:lnTo>
                  <a:lnTo>
                    <a:pt x="2732659" y="51244"/>
                  </a:lnTo>
                  <a:lnTo>
                    <a:pt x="2697291" y="23890"/>
                  </a:lnTo>
                  <a:lnTo>
                    <a:pt x="2655546" y="6251"/>
                  </a:lnTo>
                  <a:lnTo>
                    <a:pt x="2609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180079" y="1226692"/>
              <a:ext cx="2783840" cy="3543935"/>
            </a:xfrm>
            <a:custGeom>
              <a:avLst/>
              <a:gdLst/>
              <a:ahLst/>
              <a:cxnLst/>
              <a:rect l="l" t="t" r="r" b="b"/>
              <a:pathLst>
                <a:path w="2783840" h="3543935">
                  <a:moveTo>
                    <a:pt x="0" y="174878"/>
                  </a:moveTo>
                  <a:lnTo>
                    <a:pt x="6241" y="128411"/>
                  </a:lnTo>
                  <a:lnTo>
                    <a:pt x="23857" y="86642"/>
                  </a:lnTo>
                  <a:lnTo>
                    <a:pt x="51181" y="51244"/>
                  </a:lnTo>
                  <a:lnTo>
                    <a:pt x="86548" y="23890"/>
                  </a:lnTo>
                  <a:lnTo>
                    <a:pt x="128293" y="6251"/>
                  </a:lnTo>
                  <a:lnTo>
                    <a:pt x="174752" y="0"/>
                  </a:lnTo>
                  <a:lnTo>
                    <a:pt x="2609087" y="0"/>
                  </a:lnTo>
                  <a:lnTo>
                    <a:pt x="2655546" y="6251"/>
                  </a:lnTo>
                  <a:lnTo>
                    <a:pt x="2697291" y="23890"/>
                  </a:lnTo>
                  <a:lnTo>
                    <a:pt x="2732659" y="51244"/>
                  </a:lnTo>
                  <a:lnTo>
                    <a:pt x="2759982" y="86642"/>
                  </a:lnTo>
                  <a:lnTo>
                    <a:pt x="2777598" y="128411"/>
                  </a:lnTo>
                  <a:lnTo>
                    <a:pt x="2783840" y="174878"/>
                  </a:lnTo>
                  <a:lnTo>
                    <a:pt x="2783840" y="3368789"/>
                  </a:lnTo>
                  <a:lnTo>
                    <a:pt x="2777598" y="3415267"/>
                  </a:lnTo>
                  <a:lnTo>
                    <a:pt x="2759982" y="3457033"/>
                  </a:lnTo>
                  <a:lnTo>
                    <a:pt x="2732659" y="3492419"/>
                  </a:lnTo>
                  <a:lnTo>
                    <a:pt x="2697291" y="3519758"/>
                  </a:lnTo>
                  <a:lnTo>
                    <a:pt x="2655546" y="3537384"/>
                  </a:lnTo>
                  <a:lnTo>
                    <a:pt x="2609087" y="3543630"/>
                  </a:lnTo>
                  <a:lnTo>
                    <a:pt x="174752" y="3543630"/>
                  </a:lnTo>
                  <a:lnTo>
                    <a:pt x="128293" y="3537384"/>
                  </a:lnTo>
                  <a:lnTo>
                    <a:pt x="86548" y="3519758"/>
                  </a:lnTo>
                  <a:lnTo>
                    <a:pt x="51181" y="3492419"/>
                  </a:lnTo>
                  <a:lnTo>
                    <a:pt x="23857" y="3457033"/>
                  </a:lnTo>
                  <a:lnTo>
                    <a:pt x="6241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699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054089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2609088" y="0"/>
                  </a:moveTo>
                  <a:lnTo>
                    <a:pt x="174751" y="0"/>
                  </a:lnTo>
                  <a:lnTo>
                    <a:pt x="128293" y="6251"/>
                  </a:lnTo>
                  <a:lnTo>
                    <a:pt x="86548" y="23890"/>
                  </a:lnTo>
                  <a:lnTo>
                    <a:pt x="51180" y="51244"/>
                  </a:lnTo>
                  <a:lnTo>
                    <a:pt x="23857" y="86642"/>
                  </a:lnTo>
                  <a:lnTo>
                    <a:pt x="6241" y="128411"/>
                  </a:lnTo>
                  <a:lnTo>
                    <a:pt x="0" y="174878"/>
                  </a:lnTo>
                  <a:lnTo>
                    <a:pt x="0" y="3368789"/>
                  </a:lnTo>
                  <a:lnTo>
                    <a:pt x="6241" y="3415267"/>
                  </a:lnTo>
                  <a:lnTo>
                    <a:pt x="23857" y="3457033"/>
                  </a:lnTo>
                  <a:lnTo>
                    <a:pt x="51181" y="3492419"/>
                  </a:lnTo>
                  <a:lnTo>
                    <a:pt x="86548" y="3519758"/>
                  </a:lnTo>
                  <a:lnTo>
                    <a:pt x="128293" y="3537384"/>
                  </a:lnTo>
                  <a:lnTo>
                    <a:pt x="174751" y="3543630"/>
                  </a:lnTo>
                  <a:lnTo>
                    <a:pt x="2609088" y="3543630"/>
                  </a:lnTo>
                  <a:lnTo>
                    <a:pt x="2655555" y="3537384"/>
                  </a:lnTo>
                  <a:lnTo>
                    <a:pt x="2697324" y="3519758"/>
                  </a:lnTo>
                  <a:lnTo>
                    <a:pt x="2732722" y="3492419"/>
                  </a:lnTo>
                  <a:lnTo>
                    <a:pt x="2760076" y="3457033"/>
                  </a:lnTo>
                  <a:lnTo>
                    <a:pt x="2777715" y="3415267"/>
                  </a:lnTo>
                  <a:lnTo>
                    <a:pt x="2783966" y="3368789"/>
                  </a:lnTo>
                  <a:lnTo>
                    <a:pt x="2783966" y="174878"/>
                  </a:lnTo>
                  <a:lnTo>
                    <a:pt x="2777715" y="128411"/>
                  </a:lnTo>
                  <a:lnTo>
                    <a:pt x="2760076" y="86642"/>
                  </a:lnTo>
                  <a:lnTo>
                    <a:pt x="2732722" y="51244"/>
                  </a:lnTo>
                  <a:lnTo>
                    <a:pt x="2697324" y="23890"/>
                  </a:lnTo>
                  <a:lnTo>
                    <a:pt x="2655555" y="6251"/>
                  </a:lnTo>
                  <a:lnTo>
                    <a:pt x="2609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054089" y="1226692"/>
              <a:ext cx="2784475" cy="3543935"/>
            </a:xfrm>
            <a:custGeom>
              <a:avLst/>
              <a:gdLst/>
              <a:ahLst/>
              <a:cxnLst/>
              <a:rect l="l" t="t" r="r" b="b"/>
              <a:pathLst>
                <a:path w="2784475" h="3543935">
                  <a:moveTo>
                    <a:pt x="0" y="174878"/>
                  </a:moveTo>
                  <a:lnTo>
                    <a:pt x="6241" y="128411"/>
                  </a:lnTo>
                  <a:lnTo>
                    <a:pt x="23857" y="86642"/>
                  </a:lnTo>
                  <a:lnTo>
                    <a:pt x="51180" y="51244"/>
                  </a:lnTo>
                  <a:lnTo>
                    <a:pt x="86548" y="23890"/>
                  </a:lnTo>
                  <a:lnTo>
                    <a:pt x="128293" y="6251"/>
                  </a:lnTo>
                  <a:lnTo>
                    <a:pt x="174751" y="0"/>
                  </a:lnTo>
                  <a:lnTo>
                    <a:pt x="2609088" y="0"/>
                  </a:lnTo>
                  <a:lnTo>
                    <a:pt x="2655555" y="6251"/>
                  </a:lnTo>
                  <a:lnTo>
                    <a:pt x="2697324" y="23890"/>
                  </a:lnTo>
                  <a:lnTo>
                    <a:pt x="2732722" y="51244"/>
                  </a:lnTo>
                  <a:lnTo>
                    <a:pt x="2760076" y="86642"/>
                  </a:lnTo>
                  <a:lnTo>
                    <a:pt x="2777715" y="128411"/>
                  </a:lnTo>
                  <a:lnTo>
                    <a:pt x="2783966" y="174878"/>
                  </a:lnTo>
                  <a:lnTo>
                    <a:pt x="2783966" y="3368789"/>
                  </a:lnTo>
                  <a:lnTo>
                    <a:pt x="2777715" y="3415267"/>
                  </a:lnTo>
                  <a:lnTo>
                    <a:pt x="2760076" y="3457033"/>
                  </a:lnTo>
                  <a:lnTo>
                    <a:pt x="2732722" y="3492419"/>
                  </a:lnTo>
                  <a:lnTo>
                    <a:pt x="2697324" y="3519758"/>
                  </a:lnTo>
                  <a:lnTo>
                    <a:pt x="2655555" y="3537384"/>
                  </a:lnTo>
                  <a:lnTo>
                    <a:pt x="2609088" y="3543630"/>
                  </a:lnTo>
                  <a:lnTo>
                    <a:pt x="174751" y="3543630"/>
                  </a:lnTo>
                  <a:lnTo>
                    <a:pt x="128293" y="3537384"/>
                  </a:lnTo>
                  <a:lnTo>
                    <a:pt x="86548" y="3519758"/>
                  </a:lnTo>
                  <a:lnTo>
                    <a:pt x="51181" y="3492419"/>
                  </a:lnTo>
                  <a:lnTo>
                    <a:pt x="23857" y="3457033"/>
                  </a:lnTo>
                  <a:lnTo>
                    <a:pt x="6241" y="3415267"/>
                  </a:lnTo>
                  <a:lnTo>
                    <a:pt x="0" y="3368789"/>
                  </a:lnTo>
                  <a:lnTo>
                    <a:pt x="0" y="174878"/>
                  </a:lnTo>
                  <a:close/>
                </a:path>
              </a:pathLst>
            </a:custGeom>
            <a:ln w="12700">
              <a:solidFill>
                <a:srgbClr val="00958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25220" y="1346453"/>
            <a:ext cx="195135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1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여러</a:t>
            </a:r>
            <a:r>
              <a:rPr dirty="0" u="sng" sz="1100" spc="3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대</a:t>
            </a:r>
            <a:r>
              <a:rPr dirty="0" u="sng" sz="1100" spc="65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로봇을</a:t>
            </a:r>
            <a:r>
              <a:rPr dirty="0" u="sng" sz="1100" spc="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함께</a:t>
            </a:r>
            <a:r>
              <a:rPr dirty="0" u="sng" sz="1100" spc="25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사용,</a:t>
            </a:r>
            <a:r>
              <a:rPr dirty="0" u="sng" sz="1100" spc="25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spc="-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멀티로봇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69060" y="1949322"/>
            <a:ext cx="13735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30" b="0">
                <a:latin typeface="Pretendard ExtraLight"/>
                <a:cs typeface="Pretendard ExtraLight"/>
              </a:rPr>
              <a:t>350평(3층)</a:t>
            </a:r>
            <a:r>
              <a:rPr dirty="0" sz="800" b="0">
                <a:latin typeface="Pretendard ExtraLight"/>
                <a:cs typeface="Pretendard ExtraLight"/>
              </a:rPr>
              <a:t> 규모의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대형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정육</a:t>
            </a:r>
            <a:r>
              <a:rPr dirty="0" sz="800" spc="45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식당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02107" y="1949322"/>
            <a:ext cx="3803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 b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69060" y="2179065"/>
            <a:ext cx="10915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0">
                <a:latin typeface="Pretendard ExtraLight"/>
                <a:cs typeface="Pretendard ExtraLight"/>
              </a:rPr>
              <a:t>16대</a:t>
            </a:r>
            <a:r>
              <a:rPr dirty="0" sz="800" spc="5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멀티로봇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상시운영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spc="-50" b="0">
                <a:latin typeface="Pretendard ExtraLight"/>
                <a:cs typeface="Pretendard ExtraLight"/>
              </a:rPr>
              <a:t>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02107" y="2179065"/>
            <a:ext cx="3803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 b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69060" y="1719452"/>
            <a:ext cx="69659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b="0">
                <a:latin typeface="Pretendard ExtraLight"/>
                <a:cs typeface="Pretendard ExtraLight"/>
              </a:rPr>
              <a:t>전주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모악산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소야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00887" y="1719452"/>
            <a:ext cx="29210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 b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53592" y="4411776"/>
            <a:ext cx="208851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0">
                <a:latin typeface="Pretendard ExtraLight"/>
                <a:cs typeface="Pretendard ExtraLight"/>
              </a:rPr>
              <a:t>(주문</a:t>
            </a:r>
            <a:r>
              <a:rPr dirty="0" sz="800" spc="2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받는</a:t>
            </a:r>
            <a:r>
              <a:rPr dirty="0" sz="800" spc="2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직원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zero,</a:t>
            </a:r>
            <a:r>
              <a:rPr dirty="0" sz="800" spc="5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로봇이</a:t>
            </a:r>
            <a:r>
              <a:rPr dirty="0" sz="800" spc="1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서빙과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퇴식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업무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전담)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859651" y="1358594"/>
            <a:ext cx="108077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1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</a:t>
            </a:r>
            <a:r>
              <a:rPr dirty="0" u="sng" sz="1100" spc="-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spc="-1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+</a:t>
            </a:r>
            <a:r>
              <a:rPr dirty="0" u="sng" sz="1100" spc="1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spc="-1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호출/차임벨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248527" y="1949322"/>
            <a:ext cx="3803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 b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248527" y="2179065"/>
            <a:ext cx="3803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 b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3385184" y="2435605"/>
            <a:ext cx="5078095" cy="1915795"/>
            <a:chOff x="3385184" y="2435605"/>
            <a:chExt cx="5078095" cy="1915795"/>
          </a:xfrm>
        </p:grpSpPr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8739" y="2435605"/>
              <a:ext cx="2034413" cy="638937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4650" y="3667327"/>
              <a:ext cx="1442720" cy="68384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184" y="3305377"/>
              <a:ext cx="1178102" cy="8215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8542" y="3305377"/>
              <a:ext cx="1160233" cy="821512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6646926" y="4411776"/>
            <a:ext cx="16002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0">
                <a:latin typeface="Pretendard ExtraLight"/>
                <a:cs typeface="Pretendard ExtraLight"/>
              </a:rPr>
              <a:t>(로봇이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도착했음을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알리는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차임벨</a:t>
            </a:r>
            <a:r>
              <a:rPr dirty="0" sz="800" spc="35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알림)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718172" y="1673072"/>
            <a:ext cx="1355090" cy="65405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800" b="0">
                <a:latin typeface="Pretendard ExtraLight"/>
                <a:cs typeface="Pretendard ExtraLight"/>
              </a:rPr>
              <a:t>세종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나사</a:t>
            </a:r>
            <a:r>
              <a:rPr dirty="0" sz="800" spc="45" b="0">
                <a:latin typeface="Pretendard ExtraLight"/>
                <a:cs typeface="Pretendard ExtraLight"/>
              </a:rPr>
              <a:t> </a:t>
            </a:r>
            <a:r>
              <a:rPr dirty="0" sz="800" spc="-10" b="0">
                <a:latin typeface="Pretendard ExtraLight"/>
                <a:cs typeface="Pretendard ExtraLight"/>
              </a:rPr>
              <a:t>스크린골프장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800" b="0">
                <a:latin typeface="Pretendard ExtraLight"/>
                <a:cs typeface="Pretendard ExtraLight"/>
              </a:rPr>
              <a:t>1000평</a:t>
            </a:r>
            <a:r>
              <a:rPr dirty="0" sz="800" spc="-1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규모</a:t>
            </a:r>
            <a:r>
              <a:rPr dirty="0" sz="800" spc="-5" b="0">
                <a:latin typeface="Pretendard ExtraLight"/>
                <a:cs typeface="Pretendard ExtraLight"/>
              </a:rPr>
              <a:t> </a:t>
            </a:r>
            <a:r>
              <a:rPr dirty="0" sz="800" spc="-10" b="0">
                <a:latin typeface="Pretendard ExtraLight"/>
                <a:cs typeface="Pretendard ExtraLight"/>
              </a:rPr>
              <a:t>스크린골프장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</a:pPr>
            <a:r>
              <a:rPr dirty="0" sz="800" b="0">
                <a:latin typeface="Pretendard ExtraLight"/>
                <a:cs typeface="Pretendard ExtraLight"/>
              </a:rPr>
              <a:t>(룸</a:t>
            </a:r>
            <a:r>
              <a:rPr dirty="0" sz="800" spc="2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13개, </a:t>
            </a:r>
            <a:r>
              <a:rPr dirty="0" sz="800" spc="-30" b="0">
                <a:latin typeface="Pretendard ExtraLight"/>
                <a:cs typeface="Pretendard ExtraLight"/>
              </a:rPr>
              <a:t>GDR타석</a:t>
            </a:r>
            <a:r>
              <a:rPr dirty="0" sz="800" spc="1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운영)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800" b="0">
                <a:latin typeface="Pretendard ExtraLight"/>
                <a:cs typeface="Pretendard ExtraLight"/>
              </a:rPr>
              <a:t>로봇</a:t>
            </a:r>
            <a:r>
              <a:rPr dirty="0" sz="800" spc="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+</a:t>
            </a:r>
            <a:r>
              <a:rPr dirty="0" sz="800" spc="2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호출벨</a:t>
            </a:r>
            <a:r>
              <a:rPr dirty="0" sz="800" spc="1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+</a:t>
            </a:r>
            <a:r>
              <a:rPr dirty="0" sz="800" spc="2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차임벨</a:t>
            </a:r>
            <a:r>
              <a:rPr dirty="0" sz="800" spc="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조합</a:t>
            </a:r>
            <a:r>
              <a:rPr dirty="0" sz="800" spc="1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운영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249670" y="1719452"/>
            <a:ext cx="29210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 b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053585" y="1340357"/>
            <a:ext cx="103060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10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로봇</a:t>
            </a:r>
            <a:r>
              <a:rPr dirty="0" u="sng" sz="1100" spc="-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spc="-1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+</a:t>
            </a:r>
            <a:r>
              <a:rPr dirty="0" u="sng" sz="1100" spc="1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 </a:t>
            </a:r>
            <a:r>
              <a:rPr dirty="0" u="sng" sz="1100" spc="-20" b="0">
                <a:uFill>
                  <a:solidFill>
                    <a:srgbClr val="000000"/>
                  </a:solidFill>
                </a:uFill>
                <a:latin typeface="페이퍼로지 5 Medium"/>
                <a:cs typeface="페이퍼로지 5 Medium"/>
              </a:rPr>
              <a:t>주문솔루션</a:t>
            </a:r>
            <a:endParaRPr sz="1100">
              <a:latin typeface="페이퍼로지 5 Medium"/>
              <a:cs typeface="페이퍼로지 5 Medium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843654" y="1949322"/>
            <a:ext cx="13944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0">
                <a:latin typeface="Pretendard ExtraLight"/>
                <a:cs typeface="Pretendard ExtraLight"/>
              </a:rPr>
              <a:t>단골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고객이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자주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오는</a:t>
            </a:r>
            <a:r>
              <a:rPr dirty="0" sz="800" spc="5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대형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일식집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362959" y="1949322"/>
            <a:ext cx="3803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 b="0">
                <a:latin typeface="페이퍼로지 5 Medium"/>
                <a:cs typeface="페이퍼로지 5 Medium"/>
              </a:rPr>
              <a:t>고객환경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843654" y="2179065"/>
            <a:ext cx="1736089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0">
                <a:latin typeface="Pretendard ExtraLight"/>
                <a:cs typeface="Pretendard ExtraLight"/>
              </a:rPr>
              <a:t>주문</a:t>
            </a:r>
            <a:r>
              <a:rPr dirty="0" sz="800" spc="2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시스템과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로봇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2대를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결합하여</a:t>
            </a:r>
            <a:r>
              <a:rPr dirty="0" sz="800" spc="1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운영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spc="-50" b="0">
                <a:latin typeface="Pretendard ExtraLight"/>
                <a:cs typeface="Pretendard ExtraLight"/>
              </a:rPr>
              <a:t>중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362959" y="2179065"/>
            <a:ext cx="3803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 b="0">
                <a:latin typeface="페이퍼로지 5 Medium"/>
                <a:cs typeface="페이퍼로지 5 Medium"/>
              </a:rPr>
              <a:t>활용방식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843654" y="1719452"/>
            <a:ext cx="149987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b="0">
                <a:latin typeface="Pretendard ExtraLight"/>
                <a:cs typeface="Pretendard ExtraLight"/>
              </a:rPr>
              <a:t>고양</a:t>
            </a:r>
            <a:r>
              <a:rPr dirty="0" sz="800" spc="2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그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남자의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모밀소바,</a:t>
            </a:r>
            <a:r>
              <a:rPr dirty="0" sz="800" spc="1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손만두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전골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375405" y="1719452"/>
            <a:ext cx="29210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 b="0">
                <a:latin typeface="페이퍼로지 5 Medium"/>
                <a:cs typeface="페이퍼로지 5 Medium"/>
              </a:rPr>
              <a:t>고객명</a:t>
            </a:r>
            <a:endParaRPr sz="800">
              <a:latin typeface="페이퍼로지 5 Medium"/>
              <a:cs typeface="페이퍼로지 5 Medium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467861" y="4406594"/>
            <a:ext cx="22618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0">
                <a:latin typeface="Pretendard ExtraLight"/>
                <a:cs typeface="Pretendard ExtraLight"/>
              </a:rPr>
              <a:t>(자리에서</a:t>
            </a:r>
            <a:r>
              <a:rPr dirty="0" sz="800" spc="1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주문하면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2대의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로봇이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각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구역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담당하여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서빙)</a:t>
            </a:r>
            <a:endParaRPr sz="800">
              <a:latin typeface="Pretendard ExtraLight"/>
              <a:cs typeface="Pretendard ExtraLight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383026" y="2527528"/>
            <a:ext cx="5091430" cy="99885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800" b="0">
                <a:latin typeface="Pretendard ExtraLight"/>
                <a:cs typeface="Pretendard ExtraLight"/>
              </a:rPr>
              <a:t>.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주방주문통합시스템(KDS,</a:t>
            </a:r>
            <a:r>
              <a:rPr dirty="0" sz="800" spc="-5" b="0">
                <a:latin typeface="Pretendard ExtraLight"/>
                <a:cs typeface="Pretendard ExtraLight"/>
              </a:rPr>
              <a:t> </a:t>
            </a:r>
            <a:r>
              <a:rPr dirty="0" sz="800" spc="-30" b="0">
                <a:latin typeface="Pretendard ExtraLight"/>
                <a:cs typeface="Pretendard ExtraLight"/>
              </a:rPr>
              <a:t>Kitchen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spc="-20" b="0">
                <a:latin typeface="Pretendard ExtraLight"/>
                <a:cs typeface="Pretendard ExtraLight"/>
              </a:rPr>
              <a:t>Display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spc="-30" b="0">
                <a:latin typeface="Pretendard ExtraLight"/>
                <a:cs typeface="Pretendard ExtraLight"/>
              </a:rPr>
              <a:t>System)과</a:t>
            </a:r>
            <a:r>
              <a:rPr dirty="0" sz="800" spc="1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연동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800" b="0">
                <a:latin typeface="Pretendard ExtraLight"/>
                <a:cs typeface="Pretendard ExtraLight"/>
              </a:rPr>
              <a:t>.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사장은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주문/결제/배달현황을 한</a:t>
            </a:r>
            <a:r>
              <a:rPr dirty="0" sz="800" spc="3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눈에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볼</a:t>
            </a:r>
            <a:r>
              <a:rPr dirty="0" sz="800" spc="3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수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있음</a:t>
            </a:r>
            <a:endParaRPr sz="800">
              <a:latin typeface="Pretendard ExtraLight"/>
              <a:cs typeface="Pretendard ExtraLigh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800" b="0">
                <a:latin typeface="Pretendard ExtraLight"/>
                <a:cs typeface="Pretendard ExtraLight"/>
              </a:rPr>
              <a:t>.</a:t>
            </a:r>
            <a:r>
              <a:rPr dirty="0" sz="800" spc="4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고객이</a:t>
            </a:r>
            <a:r>
              <a:rPr dirty="0" sz="800" spc="3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자리에서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메뉴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선택/결제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~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서빙은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로봇이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대신함</a:t>
            </a:r>
            <a:endParaRPr sz="800">
              <a:latin typeface="Pretendard ExtraLight"/>
              <a:cs typeface="Pretendard ExtraLight"/>
            </a:endParaRPr>
          </a:p>
          <a:p>
            <a:pPr marL="2934970">
              <a:lnSpc>
                <a:spcPct val="100000"/>
              </a:lnSpc>
              <a:spcBef>
                <a:spcPts val="940"/>
              </a:spcBef>
            </a:pPr>
            <a:r>
              <a:rPr dirty="0" sz="800" b="0">
                <a:latin typeface="Pretendard ExtraLight"/>
                <a:cs typeface="Pretendard ExtraLight"/>
              </a:rPr>
              <a:t>.</a:t>
            </a:r>
            <a:r>
              <a:rPr dirty="0" sz="800" spc="5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메뉴를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담은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로봇을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출발시키며</a:t>
            </a:r>
            <a:r>
              <a:rPr dirty="0" sz="800" spc="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동시에</a:t>
            </a:r>
            <a:r>
              <a:rPr dirty="0" sz="800" spc="3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호출벨을</a:t>
            </a:r>
            <a:r>
              <a:rPr dirty="0" sz="800" spc="2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누름</a:t>
            </a:r>
            <a:endParaRPr sz="800">
              <a:latin typeface="Pretendard ExtraLight"/>
              <a:cs typeface="Pretendard ExtraLight"/>
            </a:endParaRPr>
          </a:p>
          <a:p>
            <a:pPr marL="2934970">
              <a:lnSpc>
                <a:spcPct val="100000"/>
              </a:lnSpc>
              <a:spcBef>
                <a:spcPts val="480"/>
              </a:spcBef>
            </a:pPr>
            <a:r>
              <a:rPr dirty="0" sz="800" b="0">
                <a:latin typeface="Pretendard ExtraLight"/>
                <a:cs typeface="Pretendard ExtraLight"/>
              </a:rPr>
              <a:t>.</a:t>
            </a:r>
            <a:r>
              <a:rPr dirty="0" sz="800" spc="4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연동된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룸에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차임벨</a:t>
            </a:r>
            <a:r>
              <a:rPr dirty="0" sz="800" spc="2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알람이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뜨면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고객이</a:t>
            </a:r>
            <a:r>
              <a:rPr dirty="0" sz="800" spc="15" b="0">
                <a:latin typeface="Pretendard ExtraLight"/>
                <a:cs typeface="Pretendard ExtraLight"/>
              </a:rPr>
              <a:t> </a:t>
            </a:r>
            <a:r>
              <a:rPr dirty="0" sz="800" b="0">
                <a:latin typeface="Pretendard ExtraLight"/>
                <a:cs typeface="Pretendard ExtraLight"/>
              </a:rPr>
              <a:t>메뉴</a:t>
            </a:r>
            <a:r>
              <a:rPr dirty="0" sz="800" spc="40" b="0">
                <a:latin typeface="Pretendard ExtraLight"/>
                <a:cs typeface="Pretendard ExtraLight"/>
              </a:rPr>
              <a:t> </a:t>
            </a:r>
            <a:r>
              <a:rPr dirty="0" sz="800" spc="-25" b="0">
                <a:latin typeface="Pretendard ExtraLight"/>
                <a:cs typeface="Pretendard ExtraLight"/>
              </a:rPr>
              <a:t>수령</a:t>
            </a:r>
            <a:endParaRPr sz="800">
              <a:latin typeface="Pretendard ExtraLight"/>
              <a:cs typeface="Pretendard ExtraLight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444703" y="2456370"/>
            <a:ext cx="2562225" cy="1929764"/>
            <a:chOff x="444703" y="2456370"/>
            <a:chExt cx="2562225" cy="1929764"/>
          </a:xfrm>
        </p:grpSpPr>
        <p:pic>
          <p:nvPicPr>
            <p:cNvPr id="40" name="object 4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6254" y="2465971"/>
              <a:ext cx="1446530" cy="768972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961491" y="2461132"/>
              <a:ext cx="1456055" cy="778510"/>
            </a:xfrm>
            <a:custGeom>
              <a:avLst/>
              <a:gdLst/>
              <a:ahLst/>
              <a:cxnLst/>
              <a:rect l="l" t="t" r="r" b="b"/>
              <a:pathLst>
                <a:path w="1456055" h="778510">
                  <a:moveTo>
                    <a:pt x="0" y="778509"/>
                  </a:moveTo>
                  <a:lnTo>
                    <a:pt x="1456055" y="778509"/>
                  </a:lnTo>
                  <a:lnTo>
                    <a:pt x="1456055" y="0"/>
                  </a:lnTo>
                  <a:lnTo>
                    <a:pt x="0" y="0"/>
                  </a:lnTo>
                  <a:lnTo>
                    <a:pt x="0" y="778509"/>
                  </a:lnTo>
                  <a:close/>
                </a:path>
              </a:pathLst>
            </a:custGeom>
            <a:ln w="952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4500" y="3244595"/>
              <a:ext cx="1292352" cy="1141463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40661" y="3270960"/>
              <a:ext cx="1190142" cy="1039749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4703" y="3331641"/>
              <a:ext cx="1244803" cy="7689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844" y="1463116"/>
            <a:ext cx="8968105" cy="349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14814" sz="2250" spc="-44"/>
              <a:t>2-</a:t>
            </a:r>
            <a:r>
              <a:rPr dirty="0" baseline="14814" sz="2250"/>
              <a:t>4</a:t>
            </a:r>
            <a:r>
              <a:rPr dirty="0" baseline="14814" sz="2250" spc="502"/>
              <a:t> </a:t>
            </a:r>
            <a:r>
              <a:rPr dirty="0" sz="2200" spc="-155"/>
              <a:t>KT</a:t>
            </a:r>
            <a:r>
              <a:rPr dirty="0" sz="2200" spc="-175"/>
              <a:t> </a:t>
            </a:r>
            <a:r>
              <a:rPr dirty="0" sz="2200" spc="-320"/>
              <a:t>서빙로봇</a:t>
            </a:r>
            <a:r>
              <a:rPr dirty="0" sz="2200" spc="-150"/>
              <a:t> </a:t>
            </a:r>
            <a:r>
              <a:rPr dirty="0" sz="2200" spc="-315"/>
              <a:t>판매</a:t>
            </a:r>
            <a:r>
              <a:rPr dirty="0" sz="2200" spc="-150"/>
              <a:t> </a:t>
            </a:r>
            <a:r>
              <a:rPr dirty="0" sz="2200" spc="-315"/>
              <a:t>유형</a:t>
            </a:r>
            <a:r>
              <a:rPr dirty="0" sz="2200" spc="-150"/>
              <a:t> </a:t>
            </a:r>
            <a:r>
              <a:rPr dirty="0" sz="2200" spc="-340"/>
              <a:t>구분</a:t>
            </a:r>
            <a:endParaRPr sz="2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98713"/>
            <a:ext cx="8816974" cy="37493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2102" y="417397"/>
            <a:ext cx="4836160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4814" sz="2250" spc="-44"/>
              <a:t>2-</a:t>
            </a:r>
            <a:r>
              <a:rPr dirty="0" baseline="14814" sz="2250"/>
              <a:t>4</a:t>
            </a:r>
            <a:r>
              <a:rPr dirty="0" baseline="14814" sz="2250" spc="540"/>
              <a:t> </a:t>
            </a:r>
            <a:r>
              <a:rPr dirty="0" sz="2200" spc="-155"/>
              <a:t>KT </a:t>
            </a:r>
            <a:r>
              <a:rPr dirty="0" sz="2200" spc="-320"/>
              <a:t>서빙로봇</a:t>
            </a:r>
            <a:r>
              <a:rPr dirty="0" sz="2200" spc="-130"/>
              <a:t> </a:t>
            </a:r>
            <a:r>
              <a:rPr dirty="0" sz="2200" spc="-145"/>
              <a:t>요금제(24.12월</a:t>
            </a:r>
            <a:r>
              <a:rPr dirty="0" sz="2200" spc="-95"/>
              <a:t> </a:t>
            </a:r>
            <a:r>
              <a:rPr dirty="0" sz="2200" spc="-155"/>
              <a:t>정책기준)</a:t>
            </a:r>
            <a:endParaRPr sz="2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62"/>
            <a:ext cx="9144000" cy="5148580"/>
            <a:chOff x="0" y="62"/>
            <a:chExt cx="9144000" cy="51485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"/>
              <a:ext cx="9143492" cy="51482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5676" y="2437967"/>
              <a:ext cx="464718" cy="3780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권가민(Robot채널팀)</dc:creator>
  <dc:title>PowerPoint 프레젠테이션</dc:title>
  <dcterms:created xsi:type="dcterms:W3CDTF">2025-01-21T09:37:53Z</dcterms:created>
  <dcterms:modified xsi:type="dcterms:W3CDTF">2025-01-21T09:37:53Z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2024-12-31T00:00:00Z</vt:filetime>
  </property>
  <property fmtid="{D5CDD505-2E9C-101B-9397-08002B2CF9AE}" pid="3" name="Creator">
    <vt:lpwstr>Microsoft® PowerPoint® Microsoft 365용</vt:lpwstr>
  </property>
  <property fmtid="{D5CDD505-2E9C-101B-9397-08002B2CF9AE}" pid="4" name="LastSaved">
    <vt:filetime>2025-01-21T00:00:00Z</vt:filetime>
  </property>
  <property fmtid="{D5CDD505-2E9C-101B-9397-08002B2CF9AE}" pid="5" name="Producer">
    <vt:lpwstr>Microsoft® PowerPoint® Microsoft 365용</vt:lpwstr>
  </property>
</Properties>
</file>