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69" r:id="rId1"/>
    <p:sldMasterId id="2147483682" r:id="rId2"/>
  </p:sldMasterIdLst>
  <p:notesMasterIdLst>
    <p:notesMasterId r:id="rId109"/>
  </p:notesMasterIdLst>
  <p:handoutMasterIdLst>
    <p:handoutMasterId r:id="rId110"/>
  </p:handoutMasterIdLst>
  <p:sldIdLst>
    <p:sldId id="690" r:id="rId3"/>
    <p:sldId id="918" r:id="rId4"/>
    <p:sldId id="919" r:id="rId5"/>
    <p:sldId id="850" r:id="rId6"/>
    <p:sldId id="851" r:id="rId7"/>
    <p:sldId id="852" r:id="rId8"/>
    <p:sldId id="937" r:id="rId9"/>
    <p:sldId id="936" r:id="rId10"/>
    <p:sldId id="938" r:id="rId11"/>
    <p:sldId id="939" r:id="rId12"/>
    <p:sldId id="940" r:id="rId13"/>
    <p:sldId id="1004" r:id="rId14"/>
    <p:sldId id="1003" r:id="rId15"/>
    <p:sldId id="1005" r:id="rId16"/>
    <p:sldId id="1006" r:id="rId17"/>
    <p:sldId id="1007" r:id="rId18"/>
    <p:sldId id="943" r:id="rId19"/>
    <p:sldId id="944" r:id="rId20"/>
    <p:sldId id="945" r:id="rId21"/>
    <p:sldId id="946" r:id="rId22"/>
    <p:sldId id="947" r:id="rId23"/>
    <p:sldId id="948" r:id="rId24"/>
    <p:sldId id="949" r:id="rId25"/>
    <p:sldId id="1008" r:id="rId26"/>
    <p:sldId id="950" r:id="rId27"/>
    <p:sldId id="951" r:id="rId28"/>
    <p:sldId id="1000" r:id="rId29"/>
    <p:sldId id="1001" r:id="rId30"/>
    <p:sldId id="952" r:id="rId31"/>
    <p:sldId id="1002" r:id="rId32"/>
    <p:sldId id="953" r:id="rId33"/>
    <p:sldId id="954" r:id="rId34"/>
    <p:sldId id="955" r:id="rId35"/>
    <p:sldId id="956" r:id="rId36"/>
    <p:sldId id="957" r:id="rId37"/>
    <p:sldId id="958" r:id="rId38"/>
    <p:sldId id="959" r:id="rId39"/>
    <p:sldId id="960" r:id="rId40"/>
    <p:sldId id="961" r:id="rId41"/>
    <p:sldId id="962" r:id="rId42"/>
    <p:sldId id="963" r:id="rId43"/>
    <p:sldId id="964" r:id="rId44"/>
    <p:sldId id="965" r:id="rId45"/>
    <p:sldId id="966" r:id="rId46"/>
    <p:sldId id="967" r:id="rId47"/>
    <p:sldId id="968" r:id="rId48"/>
    <p:sldId id="969" r:id="rId49"/>
    <p:sldId id="998" r:id="rId50"/>
    <p:sldId id="970" r:id="rId51"/>
    <p:sldId id="971" r:id="rId52"/>
    <p:sldId id="1009" r:id="rId53"/>
    <p:sldId id="972" r:id="rId54"/>
    <p:sldId id="973" r:id="rId55"/>
    <p:sldId id="974" r:id="rId56"/>
    <p:sldId id="975" r:id="rId57"/>
    <p:sldId id="976" r:id="rId58"/>
    <p:sldId id="977" r:id="rId59"/>
    <p:sldId id="695" r:id="rId60"/>
    <p:sldId id="699" r:id="rId61"/>
    <p:sldId id="700" r:id="rId62"/>
    <p:sldId id="701" r:id="rId63"/>
    <p:sldId id="702" r:id="rId64"/>
    <p:sldId id="703" r:id="rId65"/>
    <p:sldId id="704" r:id="rId66"/>
    <p:sldId id="705" r:id="rId67"/>
    <p:sldId id="706" r:id="rId68"/>
    <p:sldId id="838" r:id="rId69"/>
    <p:sldId id="839" r:id="rId70"/>
    <p:sldId id="708" r:id="rId71"/>
    <p:sldId id="709" r:id="rId72"/>
    <p:sldId id="710" r:id="rId73"/>
    <p:sldId id="711" r:id="rId74"/>
    <p:sldId id="712" r:id="rId75"/>
    <p:sldId id="713" r:id="rId76"/>
    <p:sldId id="714" r:id="rId77"/>
    <p:sldId id="715" r:id="rId78"/>
    <p:sldId id="716" r:id="rId79"/>
    <p:sldId id="717" r:id="rId80"/>
    <p:sldId id="696" r:id="rId81"/>
    <p:sldId id="786" r:id="rId82"/>
    <p:sldId id="787" r:id="rId83"/>
    <p:sldId id="788" r:id="rId84"/>
    <p:sldId id="790" r:id="rId85"/>
    <p:sldId id="789" r:id="rId86"/>
    <p:sldId id="792" r:id="rId87"/>
    <p:sldId id="791" r:id="rId88"/>
    <p:sldId id="803" r:id="rId89"/>
    <p:sldId id="794" r:id="rId90"/>
    <p:sldId id="795" r:id="rId91"/>
    <p:sldId id="796" r:id="rId92"/>
    <p:sldId id="797" r:id="rId93"/>
    <p:sldId id="798" r:id="rId94"/>
    <p:sldId id="920" r:id="rId95"/>
    <p:sldId id="921" r:id="rId96"/>
    <p:sldId id="922" r:id="rId97"/>
    <p:sldId id="923" r:id="rId98"/>
    <p:sldId id="697" r:id="rId99"/>
    <p:sldId id="805" r:id="rId100"/>
    <p:sldId id="990" r:id="rId101"/>
    <p:sldId id="991" r:id="rId102"/>
    <p:sldId id="992" r:id="rId103"/>
    <p:sldId id="993" r:id="rId104"/>
    <p:sldId id="994" r:id="rId105"/>
    <p:sldId id="1010" r:id="rId106"/>
    <p:sldId id="1012" r:id="rId107"/>
    <p:sldId id="1011" r:id="rId108"/>
  </p:sldIdLst>
  <p:sldSz cx="9144000" cy="51482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9" userDrawn="1">
          <p15:clr>
            <a:srgbClr val="A4A3A4"/>
          </p15:clr>
        </p15:guide>
        <p15:guide id="2" pos="5488" userDrawn="1">
          <p15:clr>
            <a:srgbClr val="A4A3A4"/>
          </p15:clr>
        </p15:guide>
        <p15:guide id="3" orient="horz" pos="147" userDrawn="1">
          <p15:clr>
            <a:srgbClr val="A4A3A4"/>
          </p15:clr>
        </p15:guide>
        <p15:guide id="4" pos="2767" userDrawn="1">
          <p15:clr>
            <a:srgbClr val="A4A3A4"/>
          </p15:clr>
        </p15:guide>
        <p15:guide id="5" pos="272" userDrawn="1">
          <p15:clr>
            <a:srgbClr val="A4A3A4"/>
          </p15:clr>
        </p15:guide>
        <p15:guide id="6" orient="horz" pos="3073" userDrawn="1">
          <p15:clr>
            <a:srgbClr val="A4A3A4"/>
          </p15:clr>
        </p15:guide>
        <p15:guide id="7" orient="horz" pos="850" userDrawn="1">
          <p15:clr>
            <a:srgbClr val="A4A3A4"/>
          </p15:clr>
        </p15:guide>
        <p15:guide id="8" pos="2993" userDrawn="1">
          <p15:clr>
            <a:srgbClr val="A4A3A4"/>
          </p15:clr>
        </p15:guide>
        <p15:guide id="9" orient="horz" pos="1463" userDrawn="1">
          <p15:clr>
            <a:srgbClr val="A4A3A4"/>
          </p15:clr>
        </p15:guide>
        <p15:guide id="10" orient="horz" pos="78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FF0000"/>
    <a:srgbClr val="FF9999"/>
    <a:srgbClr val="CCE2F2"/>
    <a:srgbClr val="DBE9F5"/>
    <a:srgbClr val="0070C0"/>
    <a:srgbClr val="FAFAFA"/>
    <a:srgbClr val="FFCCCC"/>
    <a:srgbClr val="FCDDDD"/>
    <a:srgbClr val="467E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6400" autoAdjust="0"/>
  </p:normalViewPr>
  <p:slideViewPr>
    <p:cSldViewPr snapToGrid="0" snapToObjects="1" showGuides="1">
      <p:cViewPr varScale="1">
        <p:scale>
          <a:sx n="99" d="100"/>
          <a:sy n="99" d="100"/>
        </p:scale>
        <p:origin x="1301" y="298"/>
      </p:cViewPr>
      <p:guideLst>
        <p:guide orient="horz" pos="2529"/>
        <p:guide pos="5488"/>
        <p:guide orient="horz" pos="147"/>
        <p:guide pos="2767"/>
        <p:guide pos="272"/>
        <p:guide orient="horz" pos="3073"/>
        <p:guide orient="horz" pos="850"/>
        <p:guide pos="2993"/>
        <p:guide orient="horz" pos="1463"/>
        <p:guide orient="horz" pos="7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04" y="90"/>
      </p:cViewPr>
      <p:guideLst/>
    </p:cSldViewPr>
  </p:notesViewPr>
  <p:gridSpacing cx="108000" cy="1080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viewProps" Target="viewProps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handoutMaster" Target="handoutMasters/handout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25"/>
          <c:y val="0.12233211599827043"/>
          <c:w val="0.80364160868979351"/>
          <c:h val="0.728470858238751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인건비 절감 -90%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6D9-4B0F-8BBB-3DAA503BDD3E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#,##0</c:formatCode>
                <c:ptCount val="2"/>
                <c:pt idx="0">
                  <c:v>1000</c:v>
                </c:pt>
                <c:pt idx="1">
                  <c:v>1800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D9-4B0F-8BBB-3DAA503BD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596141104"/>
        <c:axId val="1596142192"/>
      </c:barChart>
      <c:catAx>
        <c:axId val="159614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pPr>
            <a:endParaRPr lang="ko-KR"/>
          </a:p>
        </c:txPr>
        <c:crossAx val="1596142192"/>
        <c:crosses val="autoZero"/>
        <c:auto val="1"/>
        <c:lblAlgn val="ctr"/>
        <c:lblOffset val="100"/>
        <c:noMultiLvlLbl val="0"/>
      </c:catAx>
      <c:valAx>
        <c:axId val="159614219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5961411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KT서체 Medium" panose="020B0600000101010101" pitchFamily="50" charset="-127"/>
          <a:ea typeface="KT서체 Medium" panose="020B0600000101010101" pitchFamily="50" charset="-127"/>
        </a:defRPr>
      </a:pPr>
      <a:endParaRPr lang="ko-KR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25"/>
          <c:y val="0.12233211599827043"/>
          <c:w val="0.76285643574977702"/>
          <c:h val="0.728470858238751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인건비 절감 -90%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05D-4D29-B80B-788D3D1505B0}"/>
              </c:ext>
            </c:extLst>
          </c:dPt>
          <c:dLbls>
            <c:dLbl>
              <c:idx val="0"/>
              <c:layout>
                <c:manualLayout>
                  <c:x val="-1.5350877855663672E-2"/>
                  <c:y val="4.121376664620540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defRPr>
                    </a:pPr>
                    <a:r>
                      <a:rPr lang="en-US" altLang="ko-KR" b="0" dirty="0">
                        <a:latin typeface="KT서체 Medium" panose="020B0600000101010101" pitchFamily="50" charset="-127"/>
                        <a:ea typeface="KT서체 Medium" panose="020B0600000101010101" pitchFamily="50" charset="-127"/>
                      </a:rPr>
                      <a:t>2</a:t>
                    </a:r>
                    <a:r>
                      <a:rPr lang="ko-KR" altLang="en-US" b="0" dirty="0">
                        <a:latin typeface="KT서체 Medium" panose="020B0600000101010101" pitchFamily="50" charset="-127"/>
                        <a:ea typeface="KT서체 Medium" panose="020B0600000101010101" pitchFamily="50" charset="-127"/>
                      </a:rPr>
                      <a:t>회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KT서체 Medium" panose="020B0600000101010101" pitchFamily="50" charset="-127"/>
                      <a:ea typeface="KT서체 Medium" panose="020B0600000101010101" pitchFamily="50" charset="-127"/>
                      <a:cs typeface="+mn-cs"/>
                    </a:defRPr>
                  </a:pPr>
                  <a:endParaRPr lang="ko-KR" alt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539415299490864"/>
                      <c:h val="0.1549730708609848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C05D-4D29-B80B-788D3D1505B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05D-4D29-B80B-788D3D1505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KT서체 Medium" panose="020B0600000101010101" pitchFamily="50" charset="-127"/>
                    <a:ea typeface="KT서체 Medium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#,##0</c:formatCode>
                <c:ptCount val="2"/>
                <c:pt idx="0">
                  <c:v>100</c:v>
                </c:pt>
                <c:pt idx="1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5D-4D29-B80B-788D3D150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596140560"/>
        <c:axId val="1596137840"/>
      </c:barChart>
      <c:catAx>
        <c:axId val="1596140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596137840"/>
        <c:crosses val="autoZero"/>
        <c:auto val="1"/>
        <c:lblAlgn val="ctr"/>
        <c:lblOffset val="100"/>
        <c:noMultiLvlLbl val="0"/>
      </c:catAx>
      <c:valAx>
        <c:axId val="159613784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5961405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25"/>
          <c:y val="0.12233211599827043"/>
          <c:w val="0.87031250000000004"/>
          <c:h val="0.728470858238751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인건비 절감 -90%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EE8-4869-B11A-469DDCEAAA9A}"/>
              </c:ext>
            </c:extLst>
          </c:dPt>
          <c:cat>
            <c:strRef>
              <c:f>Sheet1!$A$2:$A$3</c:f>
              <c:strCache>
                <c:ptCount val="2"/>
                <c:pt idx="0">
                  <c:v>월급*</c:v>
                </c:pt>
                <c:pt idx="1">
                  <c:v>태블릿 이용료**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2010580</c:v>
                </c:pt>
                <c:pt idx="1">
                  <c:v>211000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E8-4869-B11A-469DDCEAAA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081663984"/>
        <c:axId val="2081665616"/>
      </c:barChart>
      <c:catAx>
        <c:axId val="208166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defRPr>
            </a:pPr>
            <a:endParaRPr lang="ko-KR"/>
          </a:p>
        </c:txPr>
        <c:crossAx val="2081665616"/>
        <c:crosses val="autoZero"/>
        <c:auto val="1"/>
        <c:lblAlgn val="ctr"/>
        <c:lblOffset val="100"/>
        <c:noMultiLvlLbl val="0"/>
      </c:catAx>
      <c:valAx>
        <c:axId val="208166561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0816639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A180BE-D3A7-4C44-8720-0F5FD74D4F4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84DE45C-69CD-4E1B-A70F-3A92904FB84D}">
      <dgm:prSet phldrT="[텍스트]" custT="1"/>
      <dgm:spPr>
        <a:solidFill>
          <a:srgbClr val="00C0AA"/>
        </a:solidFill>
      </dgm:spPr>
      <dgm:t>
        <a:bodyPr/>
        <a:lstStyle/>
        <a:p>
          <a:pPr latinLnBrk="1">
            <a:lnSpc>
              <a:spcPct val="100000"/>
            </a:lnSpc>
          </a:pPr>
          <a:r>
            <a:rPr lang="en-US" altLang="ko-KR" sz="1400" dirty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I.</a:t>
          </a:r>
          <a:r>
            <a:rPr lang="ko-KR" altLang="en-US" sz="1400" dirty="0" err="1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테이블슈터즈</a:t>
          </a:r>
          <a:r>
            <a:rPr lang="ko-KR" altLang="en-US" sz="1400" dirty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 교육</a:t>
          </a:r>
        </a:p>
      </dgm:t>
    </dgm:pt>
    <dgm:pt modelId="{8C8CFD9E-9F21-4AD3-AD95-6031400728CC}" type="parTrans" cxnId="{A61FE9B9-E3A4-4F5D-A066-BB6BA86BC08F}">
      <dgm:prSet/>
      <dgm:spPr/>
      <dgm:t>
        <a:bodyPr/>
        <a:lstStyle/>
        <a:p>
          <a:pPr latinLnBrk="1">
            <a:lnSpc>
              <a:spcPct val="100000"/>
            </a:lnSpc>
          </a:pPr>
          <a:endParaRPr lang="ko-KR" altLang="en-US"/>
        </a:p>
      </dgm:t>
    </dgm:pt>
    <dgm:pt modelId="{184A680B-6B3A-4862-BCF6-48F245FFBCF4}" type="sibTrans" cxnId="{A61FE9B9-E3A4-4F5D-A066-BB6BA86BC08F}">
      <dgm:prSet/>
      <dgm:spPr/>
      <dgm:t>
        <a:bodyPr/>
        <a:lstStyle/>
        <a:p>
          <a:pPr latinLnBrk="1">
            <a:lnSpc>
              <a:spcPct val="100000"/>
            </a:lnSpc>
          </a:pPr>
          <a:endParaRPr lang="ko-KR" altLang="en-US"/>
        </a:p>
      </dgm:t>
    </dgm:pt>
    <dgm:pt modelId="{AF0B7F29-AA62-40E3-BABE-5AFEBD03E2A3}">
      <dgm:prSet phldrT="[텍스트]" custT="1"/>
      <dgm:spPr>
        <a:solidFill>
          <a:srgbClr val="FF9999"/>
        </a:solidFill>
      </dgm:spPr>
      <dgm:t>
        <a:bodyPr/>
        <a:lstStyle/>
        <a:p>
          <a:pPr latinLnBrk="1">
            <a:lnSpc>
              <a:spcPct val="100000"/>
            </a:lnSpc>
          </a:pPr>
          <a:r>
            <a:rPr lang="en-US" altLang="ko-KR" sz="1400" dirty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II.</a:t>
          </a:r>
          <a:r>
            <a:rPr lang="ko-KR" altLang="en-US" sz="1400" dirty="0" err="1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사외채널</a:t>
          </a:r>
          <a:r>
            <a:rPr lang="ko-KR" altLang="en-US" sz="1400" dirty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 교육</a:t>
          </a:r>
        </a:p>
      </dgm:t>
    </dgm:pt>
    <dgm:pt modelId="{DE9B509B-EE74-49BC-A2D4-A710F8D7A65A}" type="parTrans" cxnId="{087C53B2-6F79-4162-8683-6F57B4B3D38C}">
      <dgm:prSet/>
      <dgm:spPr/>
      <dgm:t>
        <a:bodyPr/>
        <a:lstStyle/>
        <a:p>
          <a:pPr latinLnBrk="1">
            <a:lnSpc>
              <a:spcPct val="100000"/>
            </a:lnSpc>
          </a:pPr>
          <a:endParaRPr lang="ko-KR" altLang="en-US"/>
        </a:p>
      </dgm:t>
    </dgm:pt>
    <dgm:pt modelId="{71652F2E-9C03-4966-BCA9-AE95CFC71F2D}" type="sibTrans" cxnId="{087C53B2-6F79-4162-8683-6F57B4B3D38C}">
      <dgm:prSet/>
      <dgm:spPr/>
      <dgm:t>
        <a:bodyPr/>
        <a:lstStyle/>
        <a:p>
          <a:pPr latinLnBrk="1">
            <a:lnSpc>
              <a:spcPct val="100000"/>
            </a:lnSpc>
          </a:pPr>
          <a:endParaRPr lang="ko-KR" altLang="en-US"/>
        </a:p>
      </dgm:t>
    </dgm:pt>
    <dgm:pt modelId="{AF58B49F-2C9A-48B6-935A-CED14046E18E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en-US" altLang="ko-KR" sz="140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Ⅲ.</a:t>
          </a:r>
          <a:r>
            <a:rPr lang="ko-KR" altLang="en-US" sz="140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찾아가는 현장교육</a:t>
          </a:r>
        </a:p>
      </dgm:t>
    </dgm:pt>
    <dgm:pt modelId="{FBA6577B-8BE9-4067-AED3-F8196AA8A958}" type="parTrans" cxnId="{97F29C13-F571-44EF-A1E5-9BD7B7EEEC00}">
      <dgm:prSet/>
      <dgm:spPr/>
      <dgm:t>
        <a:bodyPr/>
        <a:lstStyle/>
        <a:p>
          <a:pPr latinLnBrk="1">
            <a:lnSpc>
              <a:spcPct val="100000"/>
            </a:lnSpc>
          </a:pPr>
          <a:endParaRPr lang="ko-KR" altLang="en-US"/>
        </a:p>
      </dgm:t>
    </dgm:pt>
    <dgm:pt modelId="{8738DF2D-26AC-4937-8DE5-91B8007492D0}" type="sibTrans" cxnId="{97F29C13-F571-44EF-A1E5-9BD7B7EEEC00}">
      <dgm:prSet/>
      <dgm:spPr/>
      <dgm:t>
        <a:bodyPr/>
        <a:lstStyle/>
        <a:p>
          <a:pPr latinLnBrk="1">
            <a:lnSpc>
              <a:spcPct val="100000"/>
            </a:lnSpc>
          </a:pPr>
          <a:endParaRPr lang="ko-KR" altLang="en-US"/>
        </a:p>
      </dgm:t>
    </dgm:pt>
    <dgm:pt modelId="{97A82244-66BB-4187-9599-F156DF20F119}" type="pres">
      <dgm:prSet presAssocID="{F5A180BE-D3A7-4C44-8720-0F5FD74D4F4F}" presName="Name0" presStyleCnt="0">
        <dgm:presLayoutVars>
          <dgm:dir/>
          <dgm:animLvl val="lvl"/>
          <dgm:resizeHandles val="exact"/>
        </dgm:presLayoutVars>
      </dgm:prSet>
      <dgm:spPr/>
    </dgm:pt>
    <dgm:pt modelId="{B65466FF-11A5-40B5-B3D0-E8D8221ED721}" type="pres">
      <dgm:prSet presAssocID="{D84DE45C-69CD-4E1B-A70F-3A92904FB84D}" presName="parTxOnly" presStyleLbl="node1" presStyleIdx="0" presStyleCnt="3" custScaleY="57210">
        <dgm:presLayoutVars>
          <dgm:chMax val="0"/>
          <dgm:chPref val="0"/>
          <dgm:bulletEnabled val="1"/>
        </dgm:presLayoutVars>
      </dgm:prSet>
      <dgm:spPr/>
    </dgm:pt>
    <dgm:pt modelId="{8630F465-77D2-4A2E-8E39-F43C1777A094}" type="pres">
      <dgm:prSet presAssocID="{184A680B-6B3A-4862-BCF6-48F245FFBCF4}" presName="parTxOnlySpace" presStyleCnt="0"/>
      <dgm:spPr/>
    </dgm:pt>
    <dgm:pt modelId="{AE824F6C-DC5A-4FD6-9175-B3BF7F6D2FA1}" type="pres">
      <dgm:prSet presAssocID="{AF0B7F29-AA62-40E3-BABE-5AFEBD03E2A3}" presName="parTxOnly" presStyleLbl="node1" presStyleIdx="1" presStyleCnt="3" custScaleY="57210">
        <dgm:presLayoutVars>
          <dgm:chMax val="0"/>
          <dgm:chPref val="0"/>
          <dgm:bulletEnabled val="1"/>
        </dgm:presLayoutVars>
      </dgm:prSet>
      <dgm:spPr/>
    </dgm:pt>
    <dgm:pt modelId="{1AA03772-3D21-45EA-9A3D-D73370587349}" type="pres">
      <dgm:prSet presAssocID="{71652F2E-9C03-4966-BCA9-AE95CFC71F2D}" presName="parTxOnlySpace" presStyleCnt="0"/>
      <dgm:spPr/>
    </dgm:pt>
    <dgm:pt modelId="{3ECE352A-973F-4651-8DB0-F8B45C1E0E36}" type="pres">
      <dgm:prSet presAssocID="{AF58B49F-2C9A-48B6-935A-CED14046E18E}" presName="parTxOnly" presStyleLbl="node1" presStyleIdx="2" presStyleCnt="3" custScaleY="57210">
        <dgm:presLayoutVars>
          <dgm:chMax val="0"/>
          <dgm:chPref val="0"/>
          <dgm:bulletEnabled val="1"/>
        </dgm:presLayoutVars>
      </dgm:prSet>
      <dgm:spPr/>
    </dgm:pt>
  </dgm:ptLst>
  <dgm:cxnLst>
    <dgm:cxn modelId="{AFCCEF0A-0B6C-4A29-B43F-F81A9D99FD65}" type="presOf" srcId="{AF0B7F29-AA62-40E3-BABE-5AFEBD03E2A3}" destId="{AE824F6C-DC5A-4FD6-9175-B3BF7F6D2FA1}" srcOrd="0" destOrd="0" presId="urn:microsoft.com/office/officeart/2005/8/layout/chevron1"/>
    <dgm:cxn modelId="{97F29C13-F571-44EF-A1E5-9BD7B7EEEC00}" srcId="{F5A180BE-D3A7-4C44-8720-0F5FD74D4F4F}" destId="{AF58B49F-2C9A-48B6-935A-CED14046E18E}" srcOrd="2" destOrd="0" parTransId="{FBA6577B-8BE9-4067-AED3-F8196AA8A958}" sibTransId="{8738DF2D-26AC-4937-8DE5-91B8007492D0}"/>
    <dgm:cxn modelId="{D7FFAC36-804B-4A30-B532-5C2F6BB93A2E}" type="presOf" srcId="{AF58B49F-2C9A-48B6-935A-CED14046E18E}" destId="{3ECE352A-973F-4651-8DB0-F8B45C1E0E36}" srcOrd="0" destOrd="0" presId="urn:microsoft.com/office/officeart/2005/8/layout/chevron1"/>
    <dgm:cxn modelId="{3A5FF83C-D6CA-4CB0-A1CB-D9ADDD835014}" type="presOf" srcId="{D84DE45C-69CD-4E1B-A70F-3A92904FB84D}" destId="{B65466FF-11A5-40B5-B3D0-E8D8221ED721}" srcOrd="0" destOrd="0" presId="urn:microsoft.com/office/officeart/2005/8/layout/chevron1"/>
    <dgm:cxn modelId="{087C53B2-6F79-4162-8683-6F57B4B3D38C}" srcId="{F5A180BE-D3A7-4C44-8720-0F5FD74D4F4F}" destId="{AF0B7F29-AA62-40E3-BABE-5AFEBD03E2A3}" srcOrd="1" destOrd="0" parTransId="{DE9B509B-EE74-49BC-A2D4-A710F8D7A65A}" sibTransId="{71652F2E-9C03-4966-BCA9-AE95CFC71F2D}"/>
    <dgm:cxn modelId="{A61FE9B9-E3A4-4F5D-A066-BB6BA86BC08F}" srcId="{F5A180BE-D3A7-4C44-8720-0F5FD74D4F4F}" destId="{D84DE45C-69CD-4E1B-A70F-3A92904FB84D}" srcOrd="0" destOrd="0" parTransId="{8C8CFD9E-9F21-4AD3-AD95-6031400728CC}" sibTransId="{184A680B-6B3A-4862-BCF6-48F245FFBCF4}"/>
    <dgm:cxn modelId="{E487C9D2-215E-48CD-84FE-A834BD8BD995}" type="presOf" srcId="{F5A180BE-D3A7-4C44-8720-0F5FD74D4F4F}" destId="{97A82244-66BB-4187-9599-F156DF20F119}" srcOrd="0" destOrd="0" presId="urn:microsoft.com/office/officeart/2005/8/layout/chevron1"/>
    <dgm:cxn modelId="{36CB17D8-85B8-4E35-B2CD-EEF84FF037C3}" type="presParOf" srcId="{97A82244-66BB-4187-9599-F156DF20F119}" destId="{B65466FF-11A5-40B5-B3D0-E8D8221ED721}" srcOrd="0" destOrd="0" presId="urn:microsoft.com/office/officeart/2005/8/layout/chevron1"/>
    <dgm:cxn modelId="{173A4EC3-C9F2-4BAB-868F-1B443BC7397B}" type="presParOf" srcId="{97A82244-66BB-4187-9599-F156DF20F119}" destId="{8630F465-77D2-4A2E-8E39-F43C1777A094}" srcOrd="1" destOrd="0" presId="urn:microsoft.com/office/officeart/2005/8/layout/chevron1"/>
    <dgm:cxn modelId="{6FE7D915-C4B9-4262-BC06-FE6AD489B278}" type="presParOf" srcId="{97A82244-66BB-4187-9599-F156DF20F119}" destId="{AE824F6C-DC5A-4FD6-9175-B3BF7F6D2FA1}" srcOrd="2" destOrd="0" presId="urn:microsoft.com/office/officeart/2005/8/layout/chevron1"/>
    <dgm:cxn modelId="{DAB2EE19-6143-4D39-B8EE-B6FFF9AE1CCB}" type="presParOf" srcId="{97A82244-66BB-4187-9599-F156DF20F119}" destId="{1AA03772-3D21-45EA-9A3D-D73370587349}" srcOrd="3" destOrd="0" presId="urn:microsoft.com/office/officeart/2005/8/layout/chevron1"/>
    <dgm:cxn modelId="{06D40450-CCB1-439F-8EDA-101049EF298A}" type="presParOf" srcId="{97A82244-66BB-4187-9599-F156DF20F119}" destId="{3ECE352A-973F-4651-8DB0-F8B45C1E0E36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5466FF-11A5-40B5-B3D0-E8D8221ED721}">
      <dsp:nvSpPr>
        <dsp:cNvPr id="0" name=""/>
        <dsp:cNvSpPr/>
      </dsp:nvSpPr>
      <dsp:spPr>
        <a:xfrm>
          <a:off x="1945" y="174148"/>
          <a:ext cx="2370262" cy="542410"/>
        </a:xfrm>
        <a:prstGeom prst="chevron">
          <a:avLst/>
        </a:prstGeom>
        <a:solidFill>
          <a:srgbClr val="00C0A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kern="1200" dirty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I.</a:t>
          </a:r>
          <a:r>
            <a:rPr lang="ko-KR" altLang="en-US" sz="1400" kern="1200" dirty="0" err="1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테이블슈터즈</a:t>
          </a:r>
          <a:r>
            <a:rPr lang="ko-KR" altLang="en-US" sz="1400" kern="1200" dirty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 교육</a:t>
          </a:r>
        </a:p>
      </dsp:txBody>
      <dsp:txXfrm>
        <a:off x="273150" y="174148"/>
        <a:ext cx="1827852" cy="542410"/>
      </dsp:txXfrm>
    </dsp:sp>
    <dsp:sp modelId="{AE824F6C-DC5A-4FD6-9175-B3BF7F6D2FA1}">
      <dsp:nvSpPr>
        <dsp:cNvPr id="0" name=""/>
        <dsp:cNvSpPr/>
      </dsp:nvSpPr>
      <dsp:spPr>
        <a:xfrm>
          <a:off x="2135181" y="174148"/>
          <a:ext cx="2370262" cy="542410"/>
        </a:xfrm>
        <a:prstGeom prst="chevron">
          <a:avLst/>
        </a:prstGeom>
        <a:solidFill>
          <a:srgbClr val="FF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kern="1200" dirty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II.</a:t>
          </a:r>
          <a:r>
            <a:rPr lang="ko-KR" altLang="en-US" sz="1400" kern="1200" dirty="0" err="1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사외채널</a:t>
          </a:r>
          <a:r>
            <a:rPr lang="ko-KR" altLang="en-US" sz="1400" kern="1200" dirty="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 교육</a:t>
          </a:r>
        </a:p>
      </dsp:txBody>
      <dsp:txXfrm>
        <a:off x="2406386" y="174148"/>
        <a:ext cx="1827852" cy="542410"/>
      </dsp:txXfrm>
    </dsp:sp>
    <dsp:sp modelId="{3ECE352A-973F-4651-8DB0-F8B45C1E0E36}">
      <dsp:nvSpPr>
        <dsp:cNvPr id="0" name=""/>
        <dsp:cNvSpPr/>
      </dsp:nvSpPr>
      <dsp:spPr>
        <a:xfrm>
          <a:off x="4268418" y="174148"/>
          <a:ext cx="2370262" cy="5424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kern="120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Ⅲ.</a:t>
          </a:r>
          <a:r>
            <a:rPr lang="ko-KR" altLang="en-US" sz="1400" kern="1200">
              <a:latin typeface="나눔스퀘어 ExtraBold" panose="020B0600000101010101" pitchFamily="50" charset="-127"/>
              <a:ea typeface="나눔스퀘어 ExtraBold" panose="020B0600000101010101" pitchFamily="50" charset="-127"/>
            </a:rPr>
            <a:t>찾아가는 현장교육</a:t>
          </a:r>
        </a:p>
      </dsp:txBody>
      <dsp:txXfrm>
        <a:off x="4539623" y="174148"/>
        <a:ext cx="1827852" cy="5424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0.00582</cdr:x>
      <cdr:y>0.37635</cdr:y>
    </cdr:from>
    <cdr:to>
      <cdr:x>0.61668</cdr:x>
      <cdr:y>0.49641</cdr:y>
    </cdr:to>
    <cdr:sp macro="" textlink="">
      <cdr:nvSpPr>
        <cdr:cNvPr id="2" name="TextBox 49">
          <a:extLst xmlns:a="http://schemas.openxmlformats.org/drawingml/2006/main">
            <a:ext uri="{FF2B5EF4-FFF2-40B4-BE49-F238E27FC236}">
              <a16:creationId xmlns:a16="http://schemas.microsoft.com/office/drawing/2014/main" id="{1F90CF6E-A1F3-B417-EABF-00A988EB2BFE}"/>
            </a:ext>
          </a:extLst>
        </cdr:cNvPr>
        <cdr:cNvSpPr txBox="1"/>
      </cdr:nvSpPr>
      <cdr:spPr>
        <a:xfrm xmlns:a="http://schemas.openxmlformats.org/drawingml/2006/main">
          <a:off x="10572" y="960735"/>
          <a:ext cx="1109803" cy="306467"/>
        </a:xfrm>
        <a:prstGeom xmlns:a="http://schemas.openxmlformats.org/drawingml/2006/main" prst="flowChartAlternateProcess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6858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altLang="ko-KR" sz="1200" b="1" i="0" u="none" strike="noStrike" kern="0" cap="none" spc="-45" normalizeH="0" baseline="0" noProof="0" dirty="0">
              <a:ln>
                <a:solidFill>
                  <a:srgbClr val="FF0000">
                    <a:alpha val="0"/>
                  </a:srgbClr>
                </a:solidFill>
              </a:ln>
              <a:solidFill>
                <a:schemeClr val="tx1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rPr>
            <a:t>1,000</a:t>
          </a:r>
          <a:r>
            <a:rPr kumimoji="0" lang="ko-KR" altLang="en-US" sz="1200" b="1" i="0" u="none" strike="noStrike" kern="0" cap="none" spc="-45" normalizeH="0" baseline="0" noProof="0" dirty="0">
              <a:ln>
                <a:solidFill>
                  <a:srgbClr val="FF0000">
                    <a:alpha val="0"/>
                  </a:srgbClr>
                </a:solidFill>
              </a:ln>
              <a:solidFill>
                <a:schemeClr val="tx1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rPr>
            <a:t>만원</a:t>
          </a:r>
          <a:endParaRPr kumimoji="0" lang="en-US" altLang="ko-KR" sz="1200" b="1" i="0" u="none" strike="noStrike" kern="0" cap="none" spc="-45" normalizeH="0" baseline="0" noProof="0" dirty="0">
            <a:ln>
              <a:solidFill>
                <a:srgbClr val="FF0000">
                  <a:alpha val="0"/>
                </a:srgbClr>
              </a:solidFill>
            </a:ln>
            <a:solidFill>
              <a:schemeClr val="tx1"/>
            </a:solidFill>
            <a:effectLst/>
            <a:uLnTx/>
            <a:uFillTx/>
            <a:latin typeface="KT서체 Light" panose="020B0600000101010101" pitchFamily="50" charset="-127"/>
            <a:ea typeface="KT서체 Light" panose="020B0600000101010101" pitchFamily="50" charset="-127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0.12367</cdr:x>
      <cdr:y>0.1602</cdr:y>
    </cdr:from>
    <cdr:to>
      <cdr:x>0.53245</cdr:x>
      <cdr:y>0.28025</cdr:y>
    </cdr:to>
    <cdr:sp macro="" textlink="">
      <cdr:nvSpPr>
        <cdr:cNvPr id="2" name="TextBox 49">
          <a:extLst xmlns:a="http://schemas.openxmlformats.org/drawingml/2006/main">
            <a:ext uri="{FF2B5EF4-FFF2-40B4-BE49-F238E27FC236}">
              <a16:creationId xmlns:a16="http://schemas.microsoft.com/office/drawing/2014/main" id="{1F90CF6E-A1F3-B417-EABF-00A988EB2BFE}"/>
            </a:ext>
          </a:extLst>
        </cdr:cNvPr>
        <cdr:cNvSpPr txBox="1"/>
      </cdr:nvSpPr>
      <cdr:spPr>
        <a:xfrm xmlns:a="http://schemas.openxmlformats.org/drawingml/2006/main">
          <a:off x="335747" y="408941"/>
          <a:ext cx="1109803" cy="306467"/>
        </a:xfrm>
        <a:prstGeom xmlns:a="http://schemas.openxmlformats.org/drawingml/2006/main" prst="flowChartAlternateProcess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6858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altLang="ko-KR" sz="1200" b="1" i="0" u="none" strike="noStrike" kern="0" cap="none" spc="-45" normalizeH="0" baseline="0" noProof="0" dirty="0">
              <a:ln>
                <a:solidFill>
                  <a:srgbClr val="FF0000">
                    <a:alpha val="0"/>
                  </a:srgbClr>
                </a:solidFill>
              </a:ln>
              <a:solidFill>
                <a:schemeClr val="tx1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rPr>
            <a:t>201</a:t>
          </a:r>
          <a:r>
            <a:rPr kumimoji="0" lang="ko-KR" altLang="en-US" sz="1200" b="1" i="0" u="none" strike="noStrike" kern="0" cap="none" spc="-45" normalizeH="0" baseline="0" noProof="0" dirty="0">
              <a:ln>
                <a:solidFill>
                  <a:srgbClr val="FF0000">
                    <a:alpha val="0"/>
                  </a:srgbClr>
                </a:solidFill>
              </a:ln>
              <a:solidFill>
                <a:schemeClr val="tx1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rPr>
            <a:t>만원</a:t>
          </a:r>
          <a:endParaRPr kumimoji="0" lang="en-US" altLang="ko-KR" sz="1200" b="1" i="0" u="none" strike="noStrike" kern="0" cap="none" spc="-45" normalizeH="0" baseline="0" noProof="0" dirty="0">
            <a:ln>
              <a:solidFill>
                <a:srgbClr val="FF0000">
                  <a:alpha val="0"/>
                </a:srgbClr>
              </a:solidFill>
            </a:ln>
            <a:solidFill>
              <a:schemeClr val="tx1"/>
            </a:solidFill>
            <a:effectLst/>
            <a:uLnTx/>
            <a:uFillTx/>
            <a:latin typeface="KT서체 Light" panose="020B0600000101010101" pitchFamily="50" charset="-127"/>
            <a:ea typeface="KT서체 Light" panose="020B0600000101010101" pitchFamily="50" charset="-127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F77A9-9E8D-48FE-91AF-F90A38258359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90427-9545-488B-8B69-EF33F40927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5484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F5A5A-2B84-4CB1-B752-C804113D7D28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1425"/>
            <a:ext cx="59467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DC7EE-6C7E-4585-9108-6FB80FF6D0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2917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9857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3454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910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067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6023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7316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1645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/>
              <a:t>작성담당자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ko-KR" altLang="en-US" dirty="0"/>
              <a:t>정상민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166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/>
              <a:t>작성담당자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ko-KR" altLang="en-US" dirty="0"/>
              <a:t>정상민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6913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/>
              <a:t>작성담당자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ko-KR" altLang="en-US" dirty="0"/>
              <a:t>정상민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784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/>
              <a:t>작성담당자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ko-KR" altLang="en-US"/>
              <a:t>정상민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586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작성자 </a:t>
            </a:r>
            <a:r>
              <a:rPr lang="en-US" altLang="ko-KR" dirty="0"/>
              <a:t>: </a:t>
            </a:r>
            <a:r>
              <a:rPr lang="ko-KR" altLang="en-US" dirty="0"/>
              <a:t>이혁진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39646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525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800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61215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5165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21293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0134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작성자 </a:t>
            </a:r>
            <a:r>
              <a:rPr lang="en-US" altLang="ko-KR" dirty="0"/>
              <a:t>: </a:t>
            </a:r>
            <a:r>
              <a:rPr lang="ko-KR" altLang="en-US" dirty="0"/>
              <a:t>정상민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80594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작성자 </a:t>
            </a:r>
            <a:r>
              <a:rPr lang="en-US" altLang="ko-KR" dirty="0"/>
              <a:t>: </a:t>
            </a:r>
            <a:r>
              <a:rPr lang="ko-KR" altLang="en-US" dirty="0"/>
              <a:t>정상민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25295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90905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4503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작성자 </a:t>
            </a:r>
            <a:r>
              <a:rPr lang="en-US" altLang="ko-KR" dirty="0"/>
              <a:t>: </a:t>
            </a:r>
            <a:r>
              <a:rPr lang="ko-KR" altLang="en-US" dirty="0"/>
              <a:t>정상민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22819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작성자 </a:t>
            </a:r>
            <a:r>
              <a:rPr lang="en-US" altLang="ko-KR" dirty="0"/>
              <a:t>: </a:t>
            </a:r>
            <a:r>
              <a:rPr lang="ko-KR" altLang="en-US" dirty="0"/>
              <a:t>정상민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3516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8948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58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61349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혁성페스티벌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ㅇ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/>
              <a:t>기존</a:t>
            </a:r>
            <a:r>
              <a:rPr lang="en-US" altLang="ko-KR" dirty="0"/>
              <a:t>)</a:t>
            </a:r>
            <a:r>
              <a:rPr lang="en-US" altLang="ko-KR" baseline="0" dirty="0"/>
              <a:t> </a:t>
            </a:r>
            <a:r>
              <a:rPr lang="ko-KR" altLang="en-US" baseline="0"/>
              <a:t>다 알고 있는 진부한 컨텐츠</a:t>
            </a:r>
            <a:r>
              <a:rPr lang="en-US" altLang="ko-KR" baseline="0" dirty="0"/>
              <a:t>, </a:t>
            </a:r>
            <a:r>
              <a:rPr lang="ko-KR" altLang="en-US" baseline="0"/>
              <a:t>혁신성장이 제안하는 혁신 아이디어 없음</a:t>
            </a:r>
            <a:r>
              <a:rPr lang="en-US" altLang="ko-KR" baseline="0" dirty="0"/>
              <a:t>.</a:t>
            </a:r>
          </a:p>
          <a:p>
            <a:endParaRPr lang="en-US" altLang="ko-KR" baseline="0" dirty="0"/>
          </a:p>
          <a:p>
            <a:r>
              <a:rPr lang="ko-KR" altLang="en-US" baseline="0" dirty="0" err="1"/>
              <a:t>ㅇ</a:t>
            </a:r>
            <a:r>
              <a:rPr lang="ko-KR" altLang="en-US" baseline="0" dirty="0"/>
              <a:t> </a:t>
            </a:r>
            <a:r>
              <a:rPr lang="en-US" altLang="ko-KR" baseline="0" dirty="0"/>
              <a:t>(</a:t>
            </a:r>
            <a:r>
              <a:rPr lang="ko-KR" altLang="en-US" baseline="0"/>
              <a:t>개선</a:t>
            </a:r>
            <a:r>
              <a:rPr lang="en-US" altLang="ko-KR" baseline="0" dirty="0"/>
              <a:t>) </a:t>
            </a:r>
            <a:r>
              <a:rPr lang="ko-KR" altLang="en-US" baseline="0"/>
              <a:t>새로운 아이디어 및 컨텐츠</a:t>
            </a:r>
            <a:r>
              <a:rPr lang="en-US" altLang="ko-KR" baseline="0" dirty="0"/>
              <a:t>, </a:t>
            </a:r>
            <a:r>
              <a:rPr lang="ko-KR" altLang="en-US" baseline="0"/>
              <a:t>혁신 사례 발굴 경연대회로 변화</a:t>
            </a:r>
            <a:r>
              <a:rPr lang="en-US" altLang="ko-KR" baseline="0" dirty="0"/>
              <a:t>(</a:t>
            </a:r>
            <a:r>
              <a:rPr lang="ko-KR" altLang="en-US" baseline="0"/>
              <a:t>사전공고</a:t>
            </a:r>
            <a:r>
              <a:rPr lang="en-US" altLang="ko-KR" baseline="0" dirty="0"/>
              <a:t>, </a:t>
            </a:r>
            <a:r>
              <a:rPr lang="ko-KR" altLang="en-US" baseline="0"/>
              <a:t>포상 </a:t>
            </a:r>
            <a:r>
              <a:rPr lang="en-US" altLang="ko-KR" baseline="0" dirty="0"/>
              <a:t>100</a:t>
            </a:r>
            <a:r>
              <a:rPr lang="ko-KR" altLang="en-US" baseline="0"/>
              <a:t>만원</a:t>
            </a:r>
            <a:r>
              <a:rPr lang="en-US" altLang="ko-KR" baseline="0" dirty="0"/>
              <a:t>, </a:t>
            </a:r>
          </a:p>
          <a:p>
            <a:r>
              <a:rPr lang="en-US" altLang="ko-KR" baseline="0" dirty="0"/>
              <a:t>             </a:t>
            </a:r>
            <a:r>
              <a:rPr lang="ko-KR" altLang="en-US" baseline="0"/>
              <a:t>고객발 과제로 발전시 추가 </a:t>
            </a:r>
            <a:r>
              <a:rPr lang="en-US" altLang="ko-KR" baseline="0" dirty="0"/>
              <a:t>100</a:t>
            </a:r>
            <a:r>
              <a:rPr lang="ko-KR" altLang="en-US" baseline="0"/>
              <a:t>만원 예산지원</a:t>
            </a:r>
            <a:r>
              <a:rPr lang="en-US" altLang="ko-KR" baseline="0" dirty="0"/>
              <a:t>)</a:t>
            </a:r>
          </a:p>
          <a:p>
            <a:endParaRPr lang="en-US" altLang="ko-KR" baseline="0" dirty="0"/>
          </a:p>
          <a:p>
            <a:r>
              <a:rPr lang="ko-KR" altLang="en-US" baseline="0" dirty="0"/>
              <a:t>  </a:t>
            </a:r>
            <a:r>
              <a:rPr lang="en-US" altLang="ko-KR" baseline="0" dirty="0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208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혁성페스티벌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ㅇ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/>
              <a:t>기존</a:t>
            </a:r>
            <a:r>
              <a:rPr lang="en-US" altLang="ko-KR" dirty="0"/>
              <a:t>)</a:t>
            </a:r>
            <a:r>
              <a:rPr lang="en-US" altLang="ko-KR" baseline="0" dirty="0"/>
              <a:t> </a:t>
            </a:r>
            <a:r>
              <a:rPr lang="ko-KR" altLang="en-US" baseline="0"/>
              <a:t>다 알고 있는 진부한 컨텐츠</a:t>
            </a:r>
            <a:r>
              <a:rPr lang="en-US" altLang="ko-KR" baseline="0" dirty="0"/>
              <a:t>, </a:t>
            </a:r>
            <a:r>
              <a:rPr lang="ko-KR" altLang="en-US" baseline="0"/>
              <a:t>혁신성장이 제안하는 혁신 아이디어 없음</a:t>
            </a:r>
            <a:r>
              <a:rPr lang="en-US" altLang="ko-KR" baseline="0" dirty="0"/>
              <a:t>.</a:t>
            </a:r>
          </a:p>
          <a:p>
            <a:endParaRPr lang="en-US" altLang="ko-KR" baseline="0" dirty="0"/>
          </a:p>
          <a:p>
            <a:r>
              <a:rPr lang="ko-KR" altLang="en-US" baseline="0" dirty="0" err="1"/>
              <a:t>ㅇ</a:t>
            </a:r>
            <a:r>
              <a:rPr lang="ko-KR" altLang="en-US" baseline="0" dirty="0"/>
              <a:t> </a:t>
            </a:r>
            <a:r>
              <a:rPr lang="en-US" altLang="ko-KR" baseline="0" dirty="0"/>
              <a:t>(</a:t>
            </a:r>
            <a:r>
              <a:rPr lang="ko-KR" altLang="en-US" baseline="0"/>
              <a:t>개선</a:t>
            </a:r>
            <a:r>
              <a:rPr lang="en-US" altLang="ko-KR" baseline="0" dirty="0"/>
              <a:t>) </a:t>
            </a:r>
            <a:r>
              <a:rPr lang="ko-KR" altLang="en-US" baseline="0"/>
              <a:t>새로운 아이디어 및 컨텐츠</a:t>
            </a:r>
            <a:r>
              <a:rPr lang="en-US" altLang="ko-KR" baseline="0" dirty="0"/>
              <a:t>, </a:t>
            </a:r>
            <a:r>
              <a:rPr lang="ko-KR" altLang="en-US" baseline="0"/>
              <a:t>혁신 사례 발굴 경연대회로 변화</a:t>
            </a:r>
            <a:r>
              <a:rPr lang="en-US" altLang="ko-KR" baseline="0" dirty="0"/>
              <a:t>(</a:t>
            </a:r>
            <a:r>
              <a:rPr lang="ko-KR" altLang="en-US" baseline="0"/>
              <a:t>사전공고</a:t>
            </a:r>
            <a:r>
              <a:rPr lang="en-US" altLang="ko-KR" baseline="0" dirty="0"/>
              <a:t>, </a:t>
            </a:r>
            <a:r>
              <a:rPr lang="ko-KR" altLang="en-US" baseline="0"/>
              <a:t>포상 </a:t>
            </a:r>
            <a:r>
              <a:rPr lang="en-US" altLang="ko-KR" baseline="0" dirty="0"/>
              <a:t>100</a:t>
            </a:r>
            <a:r>
              <a:rPr lang="ko-KR" altLang="en-US" baseline="0"/>
              <a:t>만원</a:t>
            </a:r>
            <a:r>
              <a:rPr lang="en-US" altLang="ko-KR" baseline="0" dirty="0"/>
              <a:t>, </a:t>
            </a:r>
          </a:p>
          <a:p>
            <a:r>
              <a:rPr lang="en-US" altLang="ko-KR" baseline="0" dirty="0"/>
              <a:t>             </a:t>
            </a:r>
            <a:r>
              <a:rPr lang="ko-KR" altLang="en-US" baseline="0"/>
              <a:t>고객발 과제로 발전시 추가 </a:t>
            </a:r>
            <a:r>
              <a:rPr lang="en-US" altLang="ko-KR" baseline="0" dirty="0"/>
              <a:t>100</a:t>
            </a:r>
            <a:r>
              <a:rPr lang="ko-KR" altLang="en-US" baseline="0"/>
              <a:t>만원 예산지원</a:t>
            </a:r>
            <a:r>
              <a:rPr lang="en-US" altLang="ko-KR" baseline="0" dirty="0"/>
              <a:t>)</a:t>
            </a:r>
          </a:p>
          <a:p>
            <a:endParaRPr lang="en-US" altLang="ko-KR" baseline="0" dirty="0"/>
          </a:p>
          <a:p>
            <a:r>
              <a:rPr lang="ko-KR" altLang="en-US" baseline="0" dirty="0"/>
              <a:t>  </a:t>
            </a:r>
            <a:r>
              <a:rPr lang="en-US" altLang="ko-KR" baseline="0" dirty="0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2061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혁성페스티벌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ㅇ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/>
              <a:t>기존</a:t>
            </a:r>
            <a:r>
              <a:rPr lang="en-US" altLang="ko-KR" dirty="0"/>
              <a:t>)</a:t>
            </a:r>
            <a:r>
              <a:rPr lang="en-US" altLang="ko-KR" baseline="0" dirty="0"/>
              <a:t> </a:t>
            </a:r>
            <a:r>
              <a:rPr lang="ko-KR" altLang="en-US" baseline="0"/>
              <a:t>다 알고 있는 진부한 컨텐츠</a:t>
            </a:r>
            <a:r>
              <a:rPr lang="en-US" altLang="ko-KR" baseline="0" dirty="0"/>
              <a:t>, </a:t>
            </a:r>
            <a:r>
              <a:rPr lang="ko-KR" altLang="en-US" baseline="0"/>
              <a:t>혁신성장이 제안하는 혁신 아이디어 없음</a:t>
            </a:r>
            <a:r>
              <a:rPr lang="en-US" altLang="ko-KR" baseline="0" dirty="0"/>
              <a:t>.</a:t>
            </a:r>
          </a:p>
          <a:p>
            <a:endParaRPr lang="en-US" altLang="ko-KR" baseline="0" dirty="0"/>
          </a:p>
          <a:p>
            <a:r>
              <a:rPr lang="ko-KR" altLang="en-US" baseline="0" dirty="0" err="1"/>
              <a:t>ㅇ</a:t>
            </a:r>
            <a:r>
              <a:rPr lang="ko-KR" altLang="en-US" baseline="0" dirty="0"/>
              <a:t> </a:t>
            </a:r>
            <a:r>
              <a:rPr lang="en-US" altLang="ko-KR" baseline="0" dirty="0"/>
              <a:t>(</a:t>
            </a:r>
            <a:r>
              <a:rPr lang="ko-KR" altLang="en-US" baseline="0"/>
              <a:t>개선</a:t>
            </a:r>
            <a:r>
              <a:rPr lang="en-US" altLang="ko-KR" baseline="0" dirty="0"/>
              <a:t>) </a:t>
            </a:r>
            <a:r>
              <a:rPr lang="ko-KR" altLang="en-US" baseline="0"/>
              <a:t>새로운 아이디어 및 컨텐츠</a:t>
            </a:r>
            <a:r>
              <a:rPr lang="en-US" altLang="ko-KR" baseline="0" dirty="0"/>
              <a:t>, </a:t>
            </a:r>
            <a:r>
              <a:rPr lang="ko-KR" altLang="en-US" baseline="0"/>
              <a:t>혁신 사례 발굴 경연대회로 변화</a:t>
            </a:r>
            <a:r>
              <a:rPr lang="en-US" altLang="ko-KR" baseline="0" dirty="0"/>
              <a:t>(</a:t>
            </a:r>
            <a:r>
              <a:rPr lang="ko-KR" altLang="en-US" baseline="0"/>
              <a:t>사전공고</a:t>
            </a:r>
            <a:r>
              <a:rPr lang="en-US" altLang="ko-KR" baseline="0" dirty="0"/>
              <a:t>, </a:t>
            </a:r>
            <a:r>
              <a:rPr lang="ko-KR" altLang="en-US" baseline="0"/>
              <a:t>포상 </a:t>
            </a:r>
            <a:r>
              <a:rPr lang="en-US" altLang="ko-KR" baseline="0" dirty="0"/>
              <a:t>100</a:t>
            </a:r>
            <a:r>
              <a:rPr lang="ko-KR" altLang="en-US" baseline="0"/>
              <a:t>만원</a:t>
            </a:r>
            <a:r>
              <a:rPr lang="en-US" altLang="ko-KR" baseline="0" dirty="0"/>
              <a:t>, </a:t>
            </a:r>
          </a:p>
          <a:p>
            <a:r>
              <a:rPr lang="en-US" altLang="ko-KR" baseline="0" dirty="0"/>
              <a:t>             </a:t>
            </a:r>
            <a:r>
              <a:rPr lang="ko-KR" altLang="en-US" baseline="0"/>
              <a:t>고객발 과제로 발전시 추가 </a:t>
            </a:r>
            <a:r>
              <a:rPr lang="en-US" altLang="ko-KR" baseline="0" dirty="0"/>
              <a:t>100</a:t>
            </a:r>
            <a:r>
              <a:rPr lang="ko-KR" altLang="en-US" baseline="0"/>
              <a:t>만원 예산지원</a:t>
            </a:r>
            <a:r>
              <a:rPr lang="en-US" altLang="ko-KR" baseline="0" dirty="0"/>
              <a:t>)</a:t>
            </a:r>
          </a:p>
          <a:p>
            <a:endParaRPr lang="en-US" altLang="ko-KR" baseline="0" dirty="0"/>
          </a:p>
          <a:p>
            <a:r>
              <a:rPr lang="ko-KR" altLang="en-US" baseline="0" dirty="0"/>
              <a:t>  </a:t>
            </a:r>
            <a:r>
              <a:rPr lang="en-US" altLang="ko-KR" baseline="0" dirty="0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64917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혁성페스티벌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ㅇ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/>
              <a:t>기존</a:t>
            </a:r>
            <a:r>
              <a:rPr lang="en-US" altLang="ko-KR" dirty="0"/>
              <a:t>)</a:t>
            </a:r>
            <a:r>
              <a:rPr lang="en-US" altLang="ko-KR" baseline="0" dirty="0"/>
              <a:t> </a:t>
            </a:r>
            <a:r>
              <a:rPr lang="ko-KR" altLang="en-US" baseline="0"/>
              <a:t>다 알고 있는 진부한 컨텐츠</a:t>
            </a:r>
            <a:r>
              <a:rPr lang="en-US" altLang="ko-KR" baseline="0" dirty="0"/>
              <a:t>, </a:t>
            </a:r>
            <a:r>
              <a:rPr lang="ko-KR" altLang="en-US" baseline="0"/>
              <a:t>혁신성장이 제안하는 혁신 아이디어 없음</a:t>
            </a:r>
            <a:r>
              <a:rPr lang="en-US" altLang="ko-KR" baseline="0" dirty="0"/>
              <a:t>.</a:t>
            </a:r>
          </a:p>
          <a:p>
            <a:endParaRPr lang="en-US" altLang="ko-KR" baseline="0" dirty="0"/>
          </a:p>
          <a:p>
            <a:r>
              <a:rPr lang="ko-KR" altLang="en-US" baseline="0" dirty="0" err="1"/>
              <a:t>ㅇ</a:t>
            </a:r>
            <a:r>
              <a:rPr lang="ko-KR" altLang="en-US" baseline="0" dirty="0"/>
              <a:t> </a:t>
            </a:r>
            <a:r>
              <a:rPr lang="en-US" altLang="ko-KR" baseline="0" dirty="0"/>
              <a:t>(</a:t>
            </a:r>
            <a:r>
              <a:rPr lang="ko-KR" altLang="en-US" baseline="0"/>
              <a:t>개선</a:t>
            </a:r>
            <a:r>
              <a:rPr lang="en-US" altLang="ko-KR" baseline="0" dirty="0"/>
              <a:t>) </a:t>
            </a:r>
            <a:r>
              <a:rPr lang="ko-KR" altLang="en-US" baseline="0"/>
              <a:t>새로운 아이디어 및 컨텐츠</a:t>
            </a:r>
            <a:r>
              <a:rPr lang="en-US" altLang="ko-KR" baseline="0" dirty="0"/>
              <a:t>, </a:t>
            </a:r>
            <a:r>
              <a:rPr lang="ko-KR" altLang="en-US" baseline="0"/>
              <a:t>혁신 사례 발굴 경연대회로 변화</a:t>
            </a:r>
            <a:r>
              <a:rPr lang="en-US" altLang="ko-KR" baseline="0" dirty="0"/>
              <a:t>(</a:t>
            </a:r>
            <a:r>
              <a:rPr lang="ko-KR" altLang="en-US" baseline="0"/>
              <a:t>사전공고</a:t>
            </a:r>
            <a:r>
              <a:rPr lang="en-US" altLang="ko-KR" baseline="0" dirty="0"/>
              <a:t>, </a:t>
            </a:r>
            <a:r>
              <a:rPr lang="ko-KR" altLang="en-US" baseline="0"/>
              <a:t>포상 </a:t>
            </a:r>
            <a:r>
              <a:rPr lang="en-US" altLang="ko-KR" baseline="0" dirty="0"/>
              <a:t>100</a:t>
            </a:r>
            <a:r>
              <a:rPr lang="ko-KR" altLang="en-US" baseline="0"/>
              <a:t>만원</a:t>
            </a:r>
            <a:r>
              <a:rPr lang="en-US" altLang="ko-KR" baseline="0" dirty="0"/>
              <a:t>, </a:t>
            </a:r>
          </a:p>
          <a:p>
            <a:r>
              <a:rPr lang="en-US" altLang="ko-KR" baseline="0" dirty="0"/>
              <a:t>             </a:t>
            </a:r>
            <a:r>
              <a:rPr lang="ko-KR" altLang="en-US" baseline="0"/>
              <a:t>고객발 과제로 발전시 추가 </a:t>
            </a:r>
            <a:r>
              <a:rPr lang="en-US" altLang="ko-KR" baseline="0" dirty="0"/>
              <a:t>100</a:t>
            </a:r>
            <a:r>
              <a:rPr lang="ko-KR" altLang="en-US" baseline="0"/>
              <a:t>만원 예산지원</a:t>
            </a:r>
            <a:r>
              <a:rPr lang="en-US" altLang="ko-KR" baseline="0" dirty="0"/>
              <a:t>)</a:t>
            </a:r>
          </a:p>
          <a:p>
            <a:endParaRPr lang="en-US" altLang="ko-KR" baseline="0" dirty="0"/>
          </a:p>
          <a:p>
            <a:r>
              <a:rPr lang="ko-KR" altLang="en-US" baseline="0" dirty="0"/>
              <a:t>  </a:t>
            </a:r>
            <a:r>
              <a:rPr lang="en-US" altLang="ko-KR" baseline="0" dirty="0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5461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혁성페스티벌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ㅇ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/>
              <a:t>기존</a:t>
            </a:r>
            <a:r>
              <a:rPr lang="en-US" altLang="ko-KR" dirty="0"/>
              <a:t>)</a:t>
            </a:r>
            <a:r>
              <a:rPr lang="en-US" altLang="ko-KR" baseline="0" dirty="0"/>
              <a:t> </a:t>
            </a:r>
            <a:r>
              <a:rPr lang="ko-KR" altLang="en-US" baseline="0"/>
              <a:t>다 알고 있는 진부한 컨텐츠</a:t>
            </a:r>
            <a:r>
              <a:rPr lang="en-US" altLang="ko-KR" baseline="0" dirty="0"/>
              <a:t>, </a:t>
            </a:r>
            <a:r>
              <a:rPr lang="ko-KR" altLang="en-US" baseline="0"/>
              <a:t>혁신성장이 제안하는 혁신 아이디어 없음</a:t>
            </a:r>
            <a:r>
              <a:rPr lang="en-US" altLang="ko-KR" baseline="0" dirty="0"/>
              <a:t>.</a:t>
            </a:r>
          </a:p>
          <a:p>
            <a:endParaRPr lang="en-US" altLang="ko-KR" baseline="0" dirty="0"/>
          </a:p>
          <a:p>
            <a:r>
              <a:rPr lang="ko-KR" altLang="en-US" baseline="0" dirty="0" err="1"/>
              <a:t>ㅇ</a:t>
            </a:r>
            <a:r>
              <a:rPr lang="ko-KR" altLang="en-US" baseline="0" dirty="0"/>
              <a:t> </a:t>
            </a:r>
            <a:r>
              <a:rPr lang="en-US" altLang="ko-KR" baseline="0" dirty="0"/>
              <a:t>(</a:t>
            </a:r>
            <a:r>
              <a:rPr lang="ko-KR" altLang="en-US" baseline="0"/>
              <a:t>개선</a:t>
            </a:r>
            <a:r>
              <a:rPr lang="en-US" altLang="ko-KR" baseline="0" dirty="0"/>
              <a:t>) </a:t>
            </a:r>
            <a:r>
              <a:rPr lang="ko-KR" altLang="en-US" baseline="0"/>
              <a:t>새로운 아이디어 및 컨텐츠</a:t>
            </a:r>
            <a:r>
              <a:rPr lang="en-US" altLang="ko-KR" baseline="0" dirty="0"/>
              <a:t>, </a:t>
            </a:r>
            <a:r>
              <a:rPr lang="ko-KR" altLang="en-US" baseline="0"/>
              <a:t>혁신 사례 발굴 경연대회로 변화</a:t>
            </a:r>
            <a:r>
              <a:rPr lang="en-US" altLang="ko-KR" baseline="0" dirty="0"/>
              <a:t>(</a:t>
            </a:r>
            <a:r>
              <a:rPr lang="ko-KR" altLang="en-US" baseline="0"/>
              <a:t>사전공고</a:t>
            </a:r>
            <a:r>
              <a:rPr lang="en-US" altLang="ko-KR" baseline="0" dirty="0"/>
              <a:t>, </a:t>
            </a:r>
            <a:r>
              <a:rPr lang="ko-KR" altLang="en-US" baseline="0"/>
              <a:t>포상 </a:t>
            </a:r>
            <a:r>
              <a:rPr lang="en-US" altLang="ko-KR" baseline="0" dirty="0"/>
              <a:t>100</a:t>
            </a:r>
            <a:r>
              <a:rPr lang="ko-KR" altLang="en-US" baseline="0"/>
              <a:t>만원</a:t>
            </a:r>
            <a:r>
              <a:rPr lang="en-US" altLang="ko-KR" baseline="0" dirty="0"/>
              <a:t>, </a:t>
            </a:r>
          </a:p>
          <a:p>
            <a:r>
              <a:rPr lang="en-US" altLang="ko-KR" baseline="0" dirty="0"/>
              <a:t>             </a:t>
            </a:r>
            <a:r>
              <a:rPr lang="ko-KR" altLang="en-US" baseline="0"/>
              <a:t>고객발 과제로 발전시 추가 </a:t>
            </a:r>
            <a:r>
              <a:rPr lang="en-US" altLang="ko-KR" baseline="0" dirty="0"/>
              <a:t>100</a:t>
            </a:r>
            <a:r>
              <a:rPr lang="ko-KR" altLang="en-US" baseline="0"/>
              <a:t>만원 예산지원</a:t>
            </a:r>
            <a:r>
              <a:rPr lang="en-US" altLang="ko-KR" baseline="0" dirty="0"/>
              <a:t>)</a:t>
            </a:r>
          </a:p>
          <a:p>
            <a:endParaRPr lang="en-US" altLang="ko-KR" baseline="0" dirty="0"/>
          </a:p>
          <a:p>
            <a:r>
              <a:rPr lang="ko-KR" altLang="en-US" baseline="0" dirty="0"/>
              <a:t>  </a:t>
            </a:r>
            <a:r>
              <a:rPr lang="en-US" altLang="ko-KR" baseline="0" dirty="0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4436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혁성페스티벌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ㅇ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/>
              <a:t>기존</a:t>
            </a:r>
            <a:r>
              <a:rPr lang="en-US" altLang="ko-KR" dirty="0"/>
              <a:t>)</a:t>
            </a:r>
            <a:r>
              <a:rPr lang="en-US" altLang="ko-KR" baseline="0" dirty="0"/>
              <a:t> </a:t>
            </a:r>
            <a:r>
              <a:rPr lang="ko-KR" altLang="en-US" baseline="0"/>
              <a:t>다 알고 있는 진부한 컨텐츠</a:t>
            </a:r>
            <a:r>
              <a:rPr lang="en-US" altLang="ko-KR" baseline="0" dirty="0"/>
              <a:t>, </a:t>
            </a:r>
            <a:r>
              <a:rPr lang="ko-KR" altLang="en-US" baseline="0"/>
              <a:t>혁신성장이 제안하는 혁신 아이디어 없음</a:t>
            </a:r>
            <a:r>
              <a:rPr lang="en-US" altLang="ko-KR" baseline="0" dirty="0"/>
              <a:t>.</a:t>
            </a:r>
          </a:p>
          <a:p>
            <a:endParaRPr lang="en-US" altLang="ko-KR" baseline="0" dirty="0"/>
          </a:p>
          <a:p>
            <a:r>
              <a:rPr lang="ko-KR" altLang="en-US" baseline="0" dirty="0" err="1"/>
              <a:t>ㅇ</a:t>
            </a:r>
            <a:r>
              <a:rPr lang="ko-KR" altLang="en-US" baseline="0" dirty="0"/>
              <a:t> </a:t>
            </a:r>
            <a:r>
              <a:rPr lang="en-US" altLang="ko-KR" baseline="0" dirty="0"/>
              <a:t>(</a:t>
            </a:r>
            <a:r>
              <a:rPr lang="ko-KR" altLang="en-US" baseline="0"/>
              <a:t>개선</a:t>
            </a:r>
            <a:r>
              <a:rPr lang="en-US" altLang="ko-KR" baseline="0" dirty="0"/>
              <a:t>) </a:t>
            </a:r>
            <a:r>
              <a:rPr lang="ko-KR" altLang="en-US" baseline="0"/>
              <a:t>새로운 아이디어 및 컨텐츠</a:t>
            </a:r>
            <a:r>
              <a:rPr lang="en-US" altLang="ko-KR" baseline="0" dirty="0"/>
              <a:t>, </a:t>
            </a:r>
            <a:r>
              <a:rPr lang="ko-KR" altLang="en-US" baseline="0"/>
              <a:t>혁신 사례 발굴 경연대회로 변화</a:t>
            </a:r>
            <a:r>
              <a:rPr lang="en-US" altLang="ko-KR" baseline="0" dirty="0"/>
              <a:t>(</a:t>
            </a:r>
            <a:r>
              <a:rPr lang="ko-KR" altLang="en-US" baseline="0"/>
              <a:t>사전공고</a:t>
            </a:r>
            <a:r>
              <a:rPr lang="en-US" altLang="ko-KR" baseline="0" dirty="0"/>
              <a:t>, </a:t>
            </a:r>
            <a:r>
              <a:rPr lang="ko-KR" altLang="en-US" baseline="0"/>
              <a:t>포상 </a:t>
            </a:r>
            <a:r>
              <a:rPr lang="en-US" altLang="ko-KR" baseline="0" dirty="0"/>
              <a:t>100</a:t>
            </a:r>
            <a:r>
              <a:rPr lang="ko-KR" altLang="en-US" baseline="0"/>
              <a:t>만원</a:t>
            </a:r>
            <a:r>
              <a:rPr lang="en-US" altLang="ko-KR" baseline="0" dirty="0"/>
              <a:t>, </a:t>
            </a:r>
          </a:p>
          <a:p>
            <a:r>
              <a:rPr lang="en-US" altLang="ko-KR" baseline="0" dirty="0"/>
              <a:t>             </a:t>
            </a:r>
            <a:r>
              <a:rPr lang="ko-KR" altLang="en-US" baseline="0"/>
              <a:t>고객발 과제로 발전시 추가 </a:t>
            </a:r>
            <a:r>
              <a:rPr lang="en-US" altLang="ko-KR" baseline="0" dirty="0"/>
              <a:t>100</a:t>
            </a:r>
            <a:r>
              <a:rPr lang="ko-KR" altLang="en-US" baseline="0"/>
              <a:t>만원 예산지원</a:t>
            </a:r>
            <a:r>
              <a:rPr lang="en-US" altLang="ko-KR" baseline="0" dirty="0"/>
              <a:t>)</a:t>
            </a:r>
          </a:p>
          <a:p>
            <a:endParaRPr lang="en-US" altLang="ko-KR" baseline="0" dirty="0"/>
          </a:p>
          <a:p>
            <a:r>
              <a:rPr lang="ko-KR" altLang="en-US" baseline="0" dirty="0"/>
              <a:t>  </a:t>
            </a:r>
            <a:r>
              <a:rPr lang="en-US" altLang="ko-KR" baseline="0" dirty="0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3640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혁성페스티벌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ㅇ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/>
              <a:t>기존</a:t>
            </a:r>
            <a:r>
              <a:rPr lang="en-US" altLang="ko-KR" dirty="0"/>
              <a:t>)</a:t>
            </a:r>
            <a:r>
              <a:rPr lang="en-US" altLang="ko-KR" baseline="0" dirty="0"/>
              <a:t> </a:t>
            </a:r>
            <a:r>
              <a:rPr lang="ko-KR" altLang="en-US" baseline="0"/>
              <a:t>다 알고 있는 진부한 컨텐츠</a:t>
            </a:r>
            <a:r>
              <a:rPr lang="en-US" altLang="ko-KR" baseline="0" dirty="0"/>
              <a:t>, </a:t>
            </a:r>
            <a:r>
              <a:rPr lang="ko-KR" altLang="en-US" baseline="0"/>
              <a:t>혁신성장이 제안하는 혁신 아이디어 없음</a:t>
            </a:r>
            <a:r>
              <a:rPr lang="en-US" altLang="ko-KR" baseline="0" dirty="0"/>
              <a:t>.</a:t>
            </a:r>
          </a:p>
          <a:p>
            <a:endParaRPr lang="en-US" altLang="ko-KR" baseline="0" dirty="0"/>
          </a:p>
          <a:p>
            <a:r>
              <a:rPr lang="ko-KR" altLang="en-US" baseline="0" dirty="0" err="1"/>
              <a:t>ㅇ</a:t>
            </a:r>
            <a:r>
              <a:rPr lang="ko-KR" altLang="en-US" baseline="0" dirty="0"/>
              <a:t> </a:t>
            </a:r>
            <a:r>
              <a:rPr lang="en-US" altLang="ko-KR" baseline="0" dirty="0"/>
              <a:t>(</a:t>
            </a:r>
            <a:r>
              <a:rPr lang="ko-KR" altLang="en-US" baseline="0"/>
              <a:t>개선</a:t>
            </a:r>
            <a:r>
              <a:rPr lang="en-US" altLang="ko-KR" baseline="0" dirty="0"/>
              <a:t>) </a:t>
            </a:r>
            <a:r>
              <a:rPr lang="ko-KR" altLang="en-US" baseline="0"/>
              <a:t>새로운 아이디어 및 컨텐츠</a:t>
            </a:r>
            <a:r>
              <a:rPr lang="en-US" altLang="ko-KR" baseline="0" dirty="0"/>
              <a:t>, </a:t>
            </a:r>
            <a:r>
              <a:rPr lang="ko-KR" altLang="en-US" baseline="0"/>
              <a:t>혁신 사례 발굴 경연대회로 변화</a:t>
            </a:r>
            <a:r>
              <a:rPr lang="en-US" altLang="ko-KR" baseline="0" dirty="0"/>
              <a:t>(</a:t>
            </a:r>
            <a:r>
              <a:rPr lang="ko-KR" altLang="en-US" baseline="0"/>
              <a:t>사전공고</a:t>
            </a:r>
            <a:r>
              <a:rPr lang="en-US" altLang="ko-KR" baseline="0" dirty="0"/>
              <a:t>, </a:t>
            </a:r>
            <a:r>
              <a:rPr lang="ko-KR" altLang="en-US" baseline="0"/>
              <a:t>포상 </a:t>
            </a:r>
            <a:r>
              <a:rPr lang="en-US" altLang="ko-KR" baseline="0" dirty="0"/>
              <a:t>100</a:t>
            </a:r>
            <a:r>
              <a:rPr lang="ko-KR" altLang="en-US" baseline="0"/>
              <a:t>만원</a:t>
            </a:r>
            <a:r>
              <a:rPr lang="en-US" altLang="ko-KR" baseline="0" dirty="0"/>
              <a:t>, </a:t>
            </a:r>
          </a:p>
          <a:p>
            <a:r>
              <a:rPr lang="en-US" altLang="ko-KR" baseline="0" dirty="0"/>
              <a:t>             </a:t>
            </a:r>
            <a:r>
              <a:rPr lang="ko-KR" altLang="en-US" baseline="0"/>
              <a:t>고객발 과제로 발전시 추가 </a:t>
            </a:r>
            <a:r>
              <a:rPr lang="en-US" altLang="ko-KR" baseline="0" dirty="0"/>
              <a:t>100</a:t>
            </a:r>
            <a:r>
              <a:rPr lang="ko-KR" altLang="en-US" baseline="0"/>
              <a:t>만원 예산지원</a:t>
            </a:r>
            <a:r>
              <a:rPr lang="en-US" altLang="ko-KR" baseline="0" dirty="0"/>
              <a:t>)</a:t>
            </a:r>
          </a:p>
          <a:p>
            <a:endParaRPr lang="en-US" altLang="ko-KR" baseline="0" dirty="0"/>
          </a:p>
          <a:p>
            <a:r>
              <a:rPr lang="ko-KR" altLang="en-US" baseline="0" dirty="0"/>
              <a:t>  </a:t>
            </a:r>
            <a:r>
              <a:rPr lang="en-US" altLang="ko-KR" baseline="0" dirty="0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DC7EE-6C7E-4585-9108-6FB80FF6D0D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97783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79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38587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93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55327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9700" y="1347788"/>
            <a:ext cx="6459538" cy="363696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97148-2884-4224-99B6-8791D4CBDEE8}" type="slidenum">
              <a:rPr lang="ko-KR" altLang="en-US" smtClean="0"/>
              <a:t>94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3540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9700" y="1347788"/>
            <a:ext cx="6459538" cy="363696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97148-2884-4224-99B6-8791D4CBDEE8}" type="slidenum">
              <a:rPr lang="ko-KR" altLang="en-US" smtClean="0"/>
              <a:t>95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8767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9700" y="1347788"/>
            <a:ext cx="6459538" cy="363696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97148-2884-4224-99B6-8791D4CBDEE8}" type="slidenum">
              <a:rPr lang="ko-KR" altLang="en-US" smtClean="0"/>
              <a:t>96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04531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97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93894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C7EE-6C7E-4585-9108-6FB80FF6D0DD}" type="slidenum">
              <a:rPr lang="ko-KR" altLang="en-US" smtClean="0"/>
              <a:t>99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9552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_Whit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2">
            <a:extLst>
              <a:ext uri="{FF2B5EF4-FFF2-40B4-BE49-F238E27FC236}">
                <a16:creationId xmlns:a16="http://schemas.microsoft.com/office/drawing/2014/main" id="{6EDC6F8B-A081-4034-A2E8-DB4590A55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9" y="412338"/>
            <a:ext cx="7704137" cy="326533"/>
          </a:xfrm>
          <a:prstGeom prst="rect">
            <a:avLst/>
          </a:prstGeom>
        </p:spPr>
        <p:txBody>
          <a:bodyPr lIns="0" tIns="0" rIns="0" bIns="0"/>
          <a:lstStyle>
            <a:lvl1pPr>
              <a:defRPr sz="1877" b="0" spc="0" baseline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9" name="내용 개체 틀 6">
            <a:extLst>
              <a:ext uri="{FF2B5EF4-FFF2-40B4-BE49-F238E27FC236}">
                <a16:creationId xmlns:a16="http://schemas.microsoft.com/office/drawing/2014/main" id="{75E9B8C8-679A-4ACD-AC51-C2B2C142F07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0727" y="754126"/>
            <a:ext cx="7704137" cy="24421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126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10" name="텍스트 개체 틀 8">
            <a:extLst>
              <a:ext uri="{FF2B5EF4-FFF2-40B4-BE49-F238E27FC236}">
                <a16:creationId xmlns:a16="http://schemas.microsoft.com/office/drawing/2014/main" id="{CB99A2F3-0EDC-4D95-9842-2C5F0955C8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050" y="412338"/>
            <a:ext cx="319088" cy="326624"/>
          </a:xfrm>
          <a:prstGeom prst="rect">
            <a:avLst/>
          </a:prstGeom>
        </p:spPr>
        <p:txBody>
          <a:bodyPr lIns="0" tIns="18000" rIns="0" bIns="0"/>
          <a:lstStyle>
            <a:lvl1pPr marL="0" indent="0">
              <a:buNone/>
              <a:defRPr sz="1126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en-US" altLang="ko-KR" dirty="0"/>
              <a:t>00</a:t>
            </a:r>
            <a:endParaRPr lang="ko-KR" altLang="en-US" dirty="0"/>
          </a:p>
        </p:txBody>
      </p:sp>
      <p:pic>
        <p:nvPicPr>
          <p:cNvPr id="2" name="DIGICO KT_Logo V1.0-Gray.png" descr="DIGICO KT_Logo V1.0-Gray.png">
            <a:extLst>
              <a:ext uri="{FF2B5EF4-FFF2-40B4-BE49-F238E27FC236}">
                <a16:creationId xmlns:a16="http://schemas.microsoft.com/office/drawing/2014/main" id="{23EA93C2-21AF-BC57-8411-4F93937A33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741461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1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9267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1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1) 엔딩커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D4DCA647-C3D7-4188-BFE5-F2CE960388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5" b="8023"/>
          <a:stretch/>
        </p:blipFill>
        <p:spPr>
          <a:xfrm>
            <a:off x="527" y="0"/>
            <a:ext cx="9143473" cy="5148263"/>
          </a:xfrm>
          <a:prstGeom prst="rect">
            <a:avLst/>
          </a:prstGeom>
          <a:solidFill>
            <a:srgbClr val="DFDED6"/>
          </a:solidFill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094" y="2437990"/>
            <a:ext cx="463320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755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2) 엔딩커버_문구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619CD1F3-F244-4228-B074-37655A6A19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" y="322"/>
            <a:ext cx="9143473" cy="5147620"/>
          </a:xfrm>
          <a:prstGeom prst="rect">
            <a:avLst/>
          </a:prstGeom>
          <a:solidFill>
            <a:srgbClr val="DFDED6"/>
          </a:solidFill>
        </p:spPr>
      </p:pic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76007F72-A366-46D1-88A8-EF75658022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213" y="2445230"/>
            <a:ext cx="8166100" cy="29078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952" b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문구</a:t>
            </a:r>
            <a:r>
              <a:rPr lang="en-US" altLang="ko-KR" dirty="0"/>
              <a:t>-KT</a:t>
            </a:r>
            <a:r>
              <a:rPr lang="ko-KR" altLang="en-US" dirty="0"/>
              <a:t>서체 </a:t>
            </a:r>
            <a:r>
              <a:rPr lang="en-US" altLang="ko-KR" dirty="0"/>
              <a:t>Bold 26pt </a:t>
            </a:r>
            <a:r>
              <a:rPr lang="ko-KR" altLang="en-US" dirty="0"/>
              <a:t>사용</a:t>
            </a: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626" y="4423390"/>
            <a:ext cx="392719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9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1) 엔딩커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4DCA647-C3D7-4188-BFE5-F2CE960388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5" b="8023"/>
          <a:stretch/>
        </p:blipFill>
        <p:spPr>
          <a:xfrm>
            <a:off x="0" y="1"/>
            <a:ext cx="9143473" cy="5148262"/>
          </a:xfrm>
          <a:prstGeom prst="rect">
            <a:avLst/>
          </a:prstGeom>
          <a:solidFill>
            <a:srgbClr val="DFDED6"/>
          </a:solidFill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96" y="2437990"/>
            <a:ext cx="464718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76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2) 엔딩커버_문구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619CD1F3-F244-4228-B074-37655A6A19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" y="322"/>
            <a:ext cx="9143473" cy="5147620"/>
          </a:xfrm>
          <a:prstGeom prst="rect">
            <a:avLst/>
          </a:prstGeom>
          <a:solidFill>
            <a:srgbClr val="DFDED6"/>
          </a:solidFill>
        </p:spPr>
      </p:pic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76007F72-A366-46D1-88A8-EF75658022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213" y="2445230"/>
            <a:ext cx="8166100" cy="29078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952" b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문구</a:t>
            </a:r>
            <a:r>
              <a:rPr lang="en-US" altLang="ko-KR" dirty="0"/>
              <a:t>-KT</a:t>
            </a:r>
            <a:r>
              <a:rPr lang="ko-KR" altLang="en-US" dirty="0"/>
              <a:t>서체 </a:t>
            </a:r>
            <a:r>
              <a:rPr lang="en-US" altLang="ko-KR" dirty="0"/>
              <a:t>Bold 26pt </a:t>
            </a:r>
            <a:r>
              <a:rPr lang="ko-KR" altLang="en-US" dirty="0"/>
              <a:t>사용</a:t>
            </a: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86" y="4424915"/>
            <a:ext cx="392029" cy="31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46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_A-02.png">
            <a:extLst>
              <a:ext uri="{FF2B5EF4-FFF2-40B4-BE49-F238E27FC236}">
                <a16:creationId xmlns:a16="http://schemas.microsoft.com/office/drawing/2014/main" id="{096DF098-D60B-4C90-BB5B-879ED3B1B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D6669CB1-6467-BD6F-C22E-A2345A9975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946972-19B3-C931-113E-3B6DDD19E418}"/>
              </a:ext>
            </a:extLst>
          </p:cNvPr>
          <p:cNvSpPr txBox="1"/>
          <p:nvPr userDrawn="1"/>
        </p:nvSpPr>
        <p:spPr>
          <a:xfrm>
            <a:off x="455777" y="310364"/>
            <a:ext cx="2287424" cy="769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/>
            <a:r>
              <a:rPr lang="ko-KR" altLang="en-US" sz="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기업비</a:t>
            </a:r>
            <a:r>
              <a:rPr lang="ko-KR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 </a:t>
            </a:r>
            <a:r>
              <a:rPr 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Ⅱ</a:t>
            </a:r>
            <a:r>
              <a:rPr lang="ko-KR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급</a:t>
            </a:r>
            <a:r>
              <a:rPr lang="ko-KR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51606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1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5544" y="1046814"/>
            <a:ext cx="8676167" cy="7223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1088" y="1909538"/>
            <a:ext cx="7145079" cy="86116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49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74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98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23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48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72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97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166F1F-CE9B-4651-A6AA-CD717754106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1/21/2025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393E5F-521B-4CAD-9D3A-AE923D912DCE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427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_A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7" name="Rectangle 12">
            <a:extLst>
              <a:ext uri="{FF2B5EF4-FFF2-40B4-BE49-F238E27FC236}">
                <a16:creationId xmlns:a16="http://schemas.microsoft.com/office/drawing/2014/main" id="{E7D3DD72-A510-4BD1-82D9-80770A71BFDA}"/>
              </a:ext>
            </a:extLst>
          </p:cNvPr>
          <p:cNvSpPr/>
          <p:nvPr userDrawn="1"/>
        </p:nvSpPr>
        <p:spPr>
          <a:xfrm>
            <a:off x="8597051" y="4654546"/>
            <a:ext cx="30649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B3AE5A-10BA-4173-8E7E-D8F2BB88D393}" type="slidenum">
              <a:rPr kumimoji="1" lang="en-US" altLang="ko-KR" sz="800" b="0" i="0" u="none" strike="noStrike" kern="1200" cap="none" spc="0" normalizeH="0" baseline="0" noProof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itchFamily="50" charset="-127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4C4C4E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2E2038A6-5149-4C64-AAED-DFDFFBADF0BF}"/>
              </a:ext>
            </a:extLst>
          </p:cNvPr>
          <p:cNvSpPr/>
          <p:nvPr userDrawn="1"/>
        </p:nvSpPr>
        <p:spPr>
          <a:xfrm>
            <a:off x="400050" y="4654546"/>
            <a:ext cx="3282350" cy="20005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CustomerDX</a:t>
            </a: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사업단 소상공인사업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P-TF</a:t>
            </a:r>
            <a:endParaRPr kumimoji="0" lang="ko-KR" altLang="en-US" sz="700" b="0" i="0" u="none" strike="noStrike" kern="1200" cap="none" spc="0" normalizeH="0" baseline="0" noProof="0" dirty="0">
              <a:ln>
                <a:noFill/>
              </a:ln>
              <a:solidFill>
                <a:srgbClr val="4C4C4E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Malgun Gothic"/>
            </a:endParaRPr>
          </a:p>
        </p:txBody>
      </p:sp>
      <p:sp>
        <p:nvSpPr>
          <p:cNvPr id="9" name="제목 2">
            <a:extLst>
              <a:ext uri="{FF2B5EF4-FFF2-40B4-BE49-F238E27FC236}">
                <a16:creationId xmlns:a16="http://schemas.microsoft.com/office/drawing/2014/main" id="{C6A27483-788A-4563-A700-AB623302E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494247"/>
            <a:ext cx="7704137" cy="4087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200" b="0" spc="0" baseline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0" name="내용 개체 틀 6">
            <a:extLst>
              <a:ext uri="{FF2B5EF4-FFF2-40B4-BE49-F238E27FC236}">
                <a16:creationId xmlns:a16="http://schemas.microsoft.com/office/drawing/2014/main" id="{CB00016F-E222-4CA5-8A7E-A512EAA341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0726" y="902972"/>
            <a:ext cx="7704137" cy="32531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buNone/>
              <a:defRPr sz="13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11" name="텍스트 개체 틀 8">
            <a:extLst>
              <a:ext uri="{FF2B5EF4-FFF2-40B4-BE49-F238E27FC236}">
                <a16:creationId xmlns:a16="http://schemas.microsoft.com/office/drawing/2014/main" id="{51F5BCA6-7649-4CE2-94A8-F4C56E080A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050" y="494247"/>
            <a:ext cx="319088" cy="408725"/>
          </a:xfrm>
          <a:prstGeom prst="rect">
            <a:avLst/>
          </a:prstGeom>
          <a:ln>
            <a:noFill/>
          </a:ln>
        </p:spPr>
        <p:txBody>
          <a:bodyPr lIns="0" tIns="18000" rIns="0" bIns="0"/>
          <a:lstStyle>
            <a:lvl1pPr marL="0" indent="0" algn="l">
              <a:buNone/>
              <a:defRPr sz="150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en-US" altLang="ko-KR" dirty="0"/>
              <a:t>00</a:t>
            </a:r>
            <a:endParaRPr lang="ko-KR" altLang="en-US" dirty="0"/>
          </a:p>
        </p:txBody>
      </p:sp>
      <p:pic>
        <p:nvPicPr>
          <p:cNvPr id="12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545863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_Whit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2">
            <a:extLst>
              <a:ext uri="{FF2B5EF4-FFF2-40B4-BE49-F238E27FC236}">
                <a16:creationId xmlns:a16="http://schemas.microsoft.com/office/drawing/2014/main" id="{6EDC6F8B-A081-4034-A2E8-DB4590A55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9" y="412338"/>
            <a:ext cx="7704137" cy="326533"/>
          </a:xfrm>
          <a:prstGeom prst="rect">
            <a:avLst/>
          </a:prstGeom>
        </p:spPr>
        <p:txBody>
          <a:bodyPr lIns="0" tIns="0" rIns="0" bIns="0"/>
          <a:lstStyle>
            <a:lvl1pPr>
              <a:defRPr sz="1877" b="0" spc="0" baseline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9" name="내용 개체 틀 6">
            <a:extLst>
              <a:ext uri="{FF2B5EF4-FFF2-40B4-BE49-F238E27FC236}">
                <a16:creationId xmlns:a16="http://schemas.microsoft.com/office/drawing/2014/main" id="{75E9B8C8-679A-4ACD-AC51-C2B2C142F07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0727" y="754126"/>
            <a:ext cx="7704137" cy="24421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126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10" name="텍스트 개체 틀 8">
            <a:extLst>
              <a:ext uri="{FF2B5EF4-FFF2-40B4-BE49-F238E27FC236}">
                <a16:creationId xmlns:a16="http://schemas.microsoft.com/office/drawing/2014/main" id="{CB99A2F3-0EDC-4D95-9842-2C5F0955C8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050" y="412338"/>
            <a:ext cx="319088" cy="326624"/>
          </a:xfrm>
          <a:prstGeom prst="rect">
            <a:avLst/>
          </a:prstGeom>
        </p:spPr>
        <p:txBody>
          <a:bodyPr lIns="0" tIns="18000" rIns="0" bIns="0"/>
          <a:lstStyle>
            <a:lvl1pPr marL="0" indent="0">
              <a:buNone/>
              <a:defRPr sz="1126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en-US" altLang="ko-KR" dirty="0"/>
              <a:t>00</a:t>
            </a:r>
            <a:endParaRPr lang="ko-KR" altLang="en-US" dirty="0"/>
          </a:p>
        </p:txBody>
      </p:sp>
      <p:pic>
        <p:nvPicPr>
          <p:cNvPr id="2" name="DIGICO KT_Logo V1.0-Gray.png" descr="DIGICO KT_Logo V1.0-Gray.png">
            <a:extLst>
              <a:ext uri="{FF2B5EF4-FFF2-40B4-BE49-F238E27FC236}">
                <a16:creationId xmlns:a16="http://schemas.microsoft.com/office/drawing/2014/main" id="{23EA93C2-21AF-BC57-8411-4F93937A33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497188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1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807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1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1) 엔딩커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D4DCA647-C3D7-4188-BFE5-F2CE960388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5" b="8023"/>
          <a:stretch/>
        </p:blipFill>
        <p:spPr>
          <a:xfrm>
            <a:off x="527" y="0"/>
            <a:ext cx="9143473" cy="5148263"/>
          </a:xfrm>
          <a:prstGeom prst="rect">
            <a:avLst/>
          </a:prstGeom>
          <a:solidFill>
            <a:srgbClr val="DFDED6"/>
          </a:solidFill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094" y="2437990"/>
            <a:ext cx="463320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363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2) 엔딩커버_문구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619CD1F3-F244-4228-B074-37655A6A19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" y="322"/>
            <a:ext cx="9143473" cy="5147620"/>
          </a:xfrm>
          <a:prstGeom prst="rect">
            <a:avLst/>
          </a:prstGeom>
          <a:solidFill>
            <a:srgbClr val="DFDED6"/>
          </a:solidFill>
        </p:spPr>
      </p:pic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76007F72-A366-46D1-88A8-EF75658022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213" y="2445230"/>
            <a:ext cx="8166100" cy="29078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952" b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문구</a:t>
            </a:r>
            <a:r>
              <a:rPr lang="en-US" altLang="ko-KR" dirty="0"/>
              <a:t>-KT</a:t>
            </a:r>
            <a:r>
              <a:rPr lang="ko-KR" altLang="en-US" dirty="0"/>
              <a:t>서체 </a:t>
            </a:r>
            <a:r>
              <a:rPr lang="en-US" altLang="ko-KR" dirty="0"/>
              <a:t>Bold 26pt </a:t>
            </a:r>
            <a:r>
              <a:rPr lang="ko-KR" altLang="en-US" dirty="0"/>
              <a:t>사용</a:t>
            </a: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626" y="4423390"/>
            <a:ext cx="392719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020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1) 엔딩커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4DCA647-C3D7-4188-BFE5-F2CE960388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5" b="8023"/>
          <a:stretch/>
        </p:blipFill>
        <p:spPr>
          <a:xfrm>
            <a:off x="0" y="1"/>
            <a:ext cx="9143473" cy="5148262"/>
          </a:xfrm>
          <a:prstGeom prst="rect">
            <a:avLst/>
          </a:prstGeom>
          <a:solidFill>
            <a:srgbClr val="DFDED6"/>
          </a:solidFill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96" y="2437990"/>
            <a:ext cx="464718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922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2) 엔딩커버_문구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619CD1F3-F244-4228-B074-37655A6A19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" y="322"/>
            <a:ext cx="9143473" cy="5147620"/>
          </a:xfrm>
          <a:prstGeom prst="rect">
            <a:avLst/>
          </a:prstGeom>
          <a:solidFill>
            <a:srgbClr val="DFDED6"/>
          </a:solidFill>
        </p:spPr>
      </p:pic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76007F72-A366-46D1-88A8-EF75658022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213" y="2445230"/>
            <a:ext cx="8166100" cy="29078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952" b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문구</a:t>
            </a:r>
            <a:r>
              <a:rPr lang="en-US" altLang="ko-KR" dirty="0"/>
              <a:t>-KT</a:t>
            </a:r>
            <a:r>
              <a:rPr lang="ko-KR" altLang="en-US" dirty="0"/>
              <a:t>서체 </a:t>
            </a:r>
            <a:r>
              <a:rPr lang="en-US" altLang="ko-KR" dirty="0"/>
              <a:t>Bold 26pt </a:t>
            </a:r>
            <a:r>
              <a:rPr lang="ko-KR" altLang="en-US" dirty="0"/>
              <a:t>사용</a:t>
            </a: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86" y="4424915"/>
            <a:ext cx="392029" cy="31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992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_A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7" name="Rectangle 12">
            <a:extLst>
              <a:ext uri="{FF2B5EF4-FFF2-40B4-BE49-F238E27FC236}">
                <a16:creationId xmlns:a16="http://schemas.microsoft.com/office/drawing/2014/main" id="{E7D3DD72-A510-4BD1-82D9-80770A71BFDA}"/>
              </a:ext>
            </a:extLst>
          </p:cNvPr>
          <p:cNvSpPr/>
          <p:nvPr userDrawn="1"/>
        </p:nvSpPr>
        <p:spPr>
          <a:xfrm>
            <a:off x="8597051" y="4654546"/>
            <a:ext cx="30649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B3AE5A-10BA-4173-8E7E-D8F2BB88D393}" type="slidenum">
              <a:rPr kumimoji="1" lang="en-US" altLang="ko-KR" sz="800" b="0" i="0" u="none" strike="noStrike" kern="1200" cap="none" spc="0" normalizeH="0" baseline="0" noProof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itchFamily="50" charset="-127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4C4C4E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2E2038A6-5149-4C64-AAED-DFDFFBADF0BF}"/>
              </a:ext>
            </a:extLst>
          </p:cNvPr>
          <p:cNvSpPr/>
          <p:nvPr userDrawn="1"/>
        </p:nvSpPr>
        <p:spPr>
          <a:xfrm>
            <a:off x="400050" y="4654546"/>
            <a:ext cx="3282350" cy="20005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CustomerDX</a:t>
            </a: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사업단 소상공인사업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P-TF</a:t>
            </a:r>
            <a:endParaRPr kumimoji="0" lang="ko-KR" altLang="en-US" sz="700" b="0" i="0" u="none" strike="noStrike" kern="1200" cap="none" spc="0" normalizeH="0" baseline="0" noProof="0" dirty="0">
              <a:ln>
                <a:noFill/>
              </a:ln>
              <a:solidFill>
                <a:srgbClr val="4C4C4E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Malgun Gothic"/>
            </a:endParaRPr>
          </a:p>
        </p:txBody>
      </p:sp>
      <p:sp>
        <p:nvSpPr>
          <p:cNvPr id="9" name="제목 2">
            <a:extLst>
              <a:ext uri="{FF2B5EF4-FFF2-40B4-BE49-F238E27FC236}">
                <a16:creationId xmlns:a16="http://schemas.microsoft.com/office/drawing/2014/main" id="{C6A27483-788A-4563-A700-AB623302E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494247"/>
            <a:ext cx="7704137" cy="4087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200" b="0" spc="0" baseline="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0" name="내용 개체 틀 6">
            <a:extLst>
              <a:ext uri="{FF2B5EF4-FFF2-40B4-BE49-F238E27FC236}">
                <a16:creationId xmlns:a16="http://schemas.microsoft.com/office/drawing/2014/main" id="{CB00016F-E222-4CA5-8A7E-A512EAA341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0726" y="902972"/>
            <a:ext cx="7704137" cy="32531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buNone/>
              <a:defRPr sz="13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defRPr>
            </a:lvl1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11" name="텍스트 개체 틀 8">
            <a:extLst>
              <a:ext uri="{FF2B5EF4-FFF2-40B4-BE49-F238E27FC236}">
                <a16:creationId xmlns:a16="http://schemas.microsoft.com/office/drawing/2014/main" id="{51F5BCA6-7649-4CE2-94A8-F4C56E080A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050" y="494247"/>
            <a:ext cx="319088" cy="408725"/>
          </a:xfrm>
          <a:prstGeom prst="rect">
            <a:avLst/>
          </a:prstGeom>
          <a:ln>
            <a:noFill/>
          </a:ln>
        </p:spPr>
        <p:txBody>
          <a:bodyPr lIns="0" tIns="18000" rIns="0" bIns="0"/>
          <a:lstStyle>
            <a:lvl1pPr marL="0" indent="0" algn="l">
              <a:buNone/>
              <a:defRPr sz="1500">
                <a:solidFill>
                  <a:srgbClr val="4C4C4E"/>
                </a:solidFill>
                <a:latin typeface="KT서체 Bold" panose="020B0600000101010101" pitchFamily="50" charset="-127"/>
                <a:ea typeface="KT서체 Bold" panose="020B0600000101010101" pitchFamily="50" charset="-127"/>
              </a:defRPr>
            </a:lvl1pPr>
          </a:lstStyle>
          <a:p>
            <a:pPr lvl="0"/>
            <a:r>
              <a:rPr lang="en-US" altLang="ko-KR" dirty="0"/>
              <a:t>00</a:t>
            </a:r>
            <a:endParaRPr lang="ko-KR" altLang="en-US" dirty="0"/>
          </a:p>
        </p:txBody>
      </p:sp>
      <p:pic>
        <p:nvPicPr>
          <p:cNvPr id="12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906142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5544" y="1046814"/>
            <a:ext cx="8676167" cy="7223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1088" y="1909538"/>
            <a:ext cx="7145079" cy="86116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49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74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98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23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48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72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97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166F1F-CE9B-4651-A6AA-CD717754106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1/21/2025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393E5F-521B-4CAD-9D3A-AE923D912DCE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15317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_A-02.png">
            <a:extLst>
              <a:ext uri="{FF2B5EF4-FFF2-40B4-BE49-F238E27FC236}">
                <a16:creationId xmlns:a16="http://schemas.microsoft.com/office/drawing/2014/main" id="{096DF098-D60B-4C90-BB5B-879ED3B1B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D6669CB1-6467-BD6F-C22E-A2345A9975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946972-19B3-C931-113E-3B6DDD19E418}"/>
              </a:ext>
            </a:extLst>
          </p:cNvPr>
          <p:cNvSpPr txBox="1"/>
          <p:nvPr userDrawn="1"/>
        </p:nvSpPr>
        <p:spPr>
          <a:xfrm>
            <a:off x="455777" y="310364"/>
            <a:ext cx="2287424" cy="769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/>
            <a:r>
              <a:rPr lang="ko-KR" altLang="en-US" sz="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기업비</a:t>
            </a:r>
            <a:r>
              <a:rPr lang="ko-KR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 </a:t>
            </a:r>
            <a:r>
              <a:rPr 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Ⅱ</a:t>
            </a:r>
            <a:r>
              <a:rPr lang="ko-KR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급</a:t>
            </a:r>
            <a:r>
              <a:rPr lang="ko-KR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377788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1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4225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8" r:id="rId3"/>
    <p:sldLayoutId id="2147483676" r:id="rId4"/>
    <p:sldLayoutId id="2147483679" r:id="rId5"/>
    <p:sldLayoutId id="2147483677" r:id="rId6"/>
    <p:sldLayoutId id="2147483680" r:id="rId7"/>
    <p:sldLayoutId id="2147483681" r:id="rId8"/>
    <p:sldLayoutId id="2147483692" r:id="rId9"/>
  </p:sldLayoutIdLst>
  <p:hf hdr="0" ftr="0" dt="0"/>
  <p:txStyles>
    <p:titleStyle>
      <a:lvl1pPr algn="l" defTabSz="686440" rtl="0" eaLnBrk="1" latinLnBrk="1" hangingPunct="1">
        <a:lnSpc>
          <a:spcPct val="90000"/>
        </a:lnSpc>
        <a:spcBef>
          <a:spcPct val="0"/>
        </a:spcBef>
        <a:buNone/>
        <a:defRPr sz="330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610" indent="-171610" algn="l" defTabSz="686440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2" kern="1200">
          <a:solidFill>
            <a:schemeClr val="tx1"/>
          </a:solidFill>
          <a:latin typeface="+mn-lt"/>
          <a:ea typeface="+mn-ea"/>
          <a:cs typeface="+mn-cs"/>
        </a:defRPr>
      </a:lvl1pPr>
      <a:lvl2pPr marL="51483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2pPr>
      <a:lvl3pPr marL="85805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1" kern="1200">
          <a:solidFill>
            <a:schemeClr val="tx1"/>
          </a:solidFill>
          <a:latin typeface="+mn-lt"/>
          <a:ea typeface="+mn-ea"/>
          <a:cs typeface="+mn-cs"/>
        </a:defRPr>
      </a:lvl3pPr>
      <a:lvl4pPr marL="120127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449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771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3093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415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737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322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644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966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288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610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932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254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576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771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90" r:id="rId7"/>
    <p:sldLayoutId id="2147483691" r:id="rId8"/>
    <p:sldLayoutId id="2147483693" r:id="rId9"/>
  </p:sldLayoutIdLst>
  <p:hf hdr="0" ftr="0" dt="0"/>
  <p:txStyles>
    <p:titleStyle>
      <a:lvl1pPr algn="l" defTabSz="686440" rtl="0" eaLnBrk="1" latinLnBrk="1" hangingPunct="1">
        <a:lnSpc>
          <a:spcPct val="90000"/>
        </a:lnSpc>
        <a:spcBef>
          <a:spcPct val="0"/>
        </a:spcBef>
        <a:buNone/>
        <a:defRPr sz="330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610" indent="-171610" algn="l" defTabSz="686440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2" kern="1200">
          <a:solidFill>
            <a:schemeClr val="tx1"/>
          </a:solidFill>
          <a:latin typeface="+mn-lt"/>
          <a:ea typeface="+mn-ea"/>
          <a:cs typeface="+mn-cs"/>
        </a:defRPr>
      </a:lvl1pPr>
      <a:lvl2pPr marL="51483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2pPr>
      <a:lvl3pPr marL="85805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1" kern="1200">
          <a:solidFill>
            <a:schemeClr val="tx1"/>
          </a:solidFill>
          <a:latin typeface="+mn-lt"/>
          <a:ea typeface="+mn-ea"/>
          <a:cs typeface="+mn-cs"/>
        </a:defRPr>
      </a:lvl3pPr>
      <a:lvl4pPr marL="120127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449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771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3093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415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7370" indent="-171610" algn="l" defTabSz="68644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322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644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966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288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610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932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254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5760" algn="l" defTabSz="686440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7.png"/><Relationship Id="rId7" Type="http://schemas.openxmlformats.org/officeDocument/2006/relationships/image" Target="../media/image20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10" Type="http://schemas.openxmlformats.org/officeDocument/2006/relationships/image" Target="../media/image23.jpg"/><Relationship Id="rId4" Type="http://schemas.microsoft.com/office/2007/relationships/hdphoto" Target="../media/hdphoto4.wdp"/><Relationship Id="rId9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13" Type="http://schemas.openxmlformats.org/officeDocument/2006/relationships/image" Target="../media/image71.jpg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12" Type="http://schemas.openxmlformats.org/officeDocument/2006/relationships/image" Target="../media/image70.jpg"/><Relationship Id="rId2" Type="http://schemas.openxmlformats.org/officeDocument/2006/relationships/image" Target="../media/image2.png"/><Relationship Id="rId16" Type="http://schemas.openxmlformats.org/officeDocument/2006/relationships/image" Target="../media/image74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4.jpg"/><Relationship Id="rId11" Type="http://schemas.openxmlformats.org/officeDocument/2006/relationships/image" Target="../media/image69.jpg"/><Relationship Id="rId5" Type="http://schemas.openxmlformats.org/officeDocument/2006/relationships/image" Target="../media/image63.jpg"/><Relationship Id="rId15" Type="http://schemas.openxmlformats.org/officeDocument/2006/relationships/image" Target="../media/image73.jpg"/><Relationship Id="rId10" Type="http://schemas.openxmlformats.org/officeDocument/2006/relationships/image" Target="../media/image68.jpg"/><Relationship Id="rId4" Type="http://schemas.openxmlformats.org/officeDocument/2006/relationships/image" Target="../media/image62.jpg"/><Relationship Id="rId9" Type="http://schemas.openxmlformats.org/officeDocument/2006/relationships/image" Target="../media/image67.jpg"/><Relationship Id="rId14" Type="http://schemas.openxmlformats.org/officeDocument/2006/relationships/image" Target="../media/image72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mailto:s_order_pcj@sorder.io" TargetMode="External"/><Relationship Id="rId3" Type="http://schemas.openxmlformats.org/officeDocument/2006/relationships/hyperlink" Target="mailto:hiorder@kt.com" TargetMode="External"/><Relationship Id="rId7" Type="http://schemas.openxmlformats.org/officeDocument/2006/relationships/hyperlink" Target="mailto:hiorder_voc@kt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hyperlink" Target="mailto:hiorder_infra@kt.com" TargetMode="External"/><Relationship Id="rId5" Type="http://schemas.openxmlformats.org/officeDocument/2006/relationships/hyperlink" Target="mailto:hiorder_device@kt.com" TargetMode="External"/><Relationship Id="rId10" Type="http://schemas.openxmlformats.org/officeDocument/2006/relationships/hyperlink" Target="mailto:kwangrok.lee@ktservice.net" TargetMode="External"/><Relationship Id="rId4" Type="http://schemas.openxmlformats.org/officeDocument/2006/relationships/hyperlink" Target="mailto:hiorder_service@kt.com" TargetMode="External"/><Relationship Id="rId9" Type="http://schemas.openxmlformats.org/officeDocument/2006/relationships/hyperlink" Target="mailto:jungkwon.kang@ktservice.co.kr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PNG"/><Relationship Id="rId4" Type="http://schemas.openxmlformats.org/officeDocument/2006/relationships/image" Target="../media/image7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6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0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87.jpg"/><Relationship Id="rId5" Type="http://schemas.openxmlformats.org/officeDocument/2006/relationships/diagramLayout" Target="../diagrams/layout1.xml"/><Relationship Id="rId10" Type="http://schemas.openxmlformats.org/officeDocument/2006/relationships/image" Target="../media/image86.jpg"/><Relationship Id="rId4" Type="http://schemas.openxmlformats.org/officeDocument/2006/relationships/diagramData" Target="../diagrams/data1.xml"/><Relationship Id="rId9" Type="http://schemas.openxmlformats.org/officeDocument/2006/relationships/image" Target="../media/image85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7" Type="http://schemas.openxmlformats.org/officeDocument/2006/relationships/image" Target="../media/image10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5.png"/><Relationship Id="rId5" Type="http://schemas.openxmlformats.org/officeDocument/2006/relationships/image" Target="../media/image104.emf"/><Relationship Id="rId4" Type="http://schemas.openxmlformats.org/officeDocument/2006/relationships/image" Target="../media/image103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sv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9.svg"/><Relationship Id="rId5" Type="http://schemas.openxmlformats.org/officeDocument/2006/relationships/image" Target="../media/image108.png"/><Relationship Id="rId4" Type="http://schemas.openxmlformats.org/officeDocument/2006/relationships/image" Target="../media/image107.sv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4.png"/><Relationship Id="rId4" Type="http://schemas.openxmlformats.org/officeDocument/2006/relationships/image" Target="../media/image113.em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20.emf"/><Relationship Id="rId4" Type="http://schemas.openxmlformats.org/officeDocument/2006/relationships/image" Target="../media/image119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DIGICO KT_Logo V1.0-Gray.png" descr="DIGICO KT_Logo V1.0-Gray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61861" y="4512086"/>
            <a:ext cx="1420278" cy="24959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455777" y="4607794"/>
            <a:ext cx="322722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2023. 02  |  </a:t>
            </a:r>
            <a:r>
              <a:rPr kumimoji="0" lang="en-US" altLang="ko-K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CustomerDX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사업단 소상공인사업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Malgun Gothic"/>
              </a:rPr>
              <a:t>P-TF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Malgun Gothic"/>
            </a:endParaRPr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431800" y="1788366"/>
            <a:ext cx="5411511" cy="5416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defTabSz="914229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229" rtl="0" eaLnBrk="1" fontAlgn="auto" latinLnBrk="1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Malgun Gothic"/>
              </a:rPr>
              <a:t>하이</a:t>
            </a:r>
            <a:r>
              <a:rPr kumimoji="0" lang="en-US" altLang="ko-K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Malgun Gothic"/>
              </a:rPr>
              <a:t>(Hi)</a:t>
            </a: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Malgun Gothic"/>
              </a:rPr>
              <a:t> 오더</a:t>
            </a:r>
            <a:r>
              <a:rPr kumimoji="0" lang="en-US" altLang="ko-K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Malgun Gothic"/>
              </a:rPr>
              <a:t>(Oder)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Malgun Gothic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76966823-3224-D250-9138-45E14E15D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631" y="252028"/>
            <a:ext cx="2783693" cy="464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51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진행 순서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47943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B072A44F-1844-A8DE-7C01-F7EE652C9EEB}"/>
              </a:ext>
            </a:extLst>
          </p:cNvPr>
          <p:cNvSpPr txBox="1"/>
          <p:nvPr/>
        </p:nvSpPr>
        <p:spPr>
          <a:xfrm>
            <a:off x="423301" y="584856"/>
            <a:ext cx="4863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진행 순서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00081"/>
              </p:ext>
            </p:extLst>
          </p:nvPr>
        </p:nvGraphicFramePr>
        <p:xfrm>
          <a:off x="710239" y="1349369"/>
          <a:ext cx="8001961" cy="32091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3603">
                  <a:extLst>
                    <a:ext uri="{9D8B030D-6E8A-4147-A177-3AD203B41FA5}">
                      <a16:colId xmlns:a16="http://schemas.microsoft.com/office/drawing/2014/main" val="1854860882"/>
                    </a:ext>
                  </a:extLst>
                </a:gridCol>
                <a:gridCol w="3108358">
                  <a:extLst>
                    <a:ext uri="{9D8B030D-6E8A-4147-A177-3AD203B41FA5}">
                      <a16:colId xmlns:a16="http://schemas.microsoft.com/office/drawing/2014/main" val="3360017000"/>
                    </a:ext>
                  </a:extLst>
                </a:gridCol>
              </a:tblGrid>
              <a:tr h="466461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내용</a:t>
                      </a:r>
                      <a:endParaRPr 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담당</a:t>
                      </a:r>
                      <a:endParaRPr 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661074"/>
                  </a:ext>
                </a:extLst>
              </a:tr>
              <a:tr h="548547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참석자 소개</a:t>
                      </a:r>
                      <a:endParaRPr 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사회자</a:t>
                      </a:r>
                      <a:endParaRPr lang="ko-KR" alt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3283279"/>
                  </a:ext>
                </a:extLst>
              </a:tr>
              <a:tr h="548547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추진 배경</a:t>
                      </a:r>
                      <a:endParaRPr 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소상공인상품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TF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손창화 팀장</a:t>
                      </a:r>
                      <a:endParaRPr lang="ko-KR" alt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8916464"/>
                  </a:ext>
                </a:extLst>
              </a:tr>
              <a:tr h="548547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상</a:t>
                      </a:r>
                      <a:r>
                        <a:rPr lang="ko-KR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품 소개</a:t>
                      </a:r>
                      <a:endParaRPr lang="ko-KR" sz="1100" dirty="0">
                        <a:solidFill>
                          <a:srgbClr val="FF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소상공인상품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TF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정상민 차장</a:t>
                      </a:r>
                      <a:endParaRPr 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689828"/>
                  </a:ext>
                </a:extLst>
              </a:tr>
              <a:tr h="548547">
                <a:tc>
                  <a:txBody>
                    <a:bodyPr/>
                    <a:lstStyle/>
                    <a:p>
                      <a:pPr marL="0" marR="0" indent="0" algn="ctr" defTabSz="6864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sz="1100" dirty="0" err="1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충남북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POC </a:t>
                      </a:r>
                      <a:r>
                        <a:rPr lang="ko-KR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사례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및 세일즈 방안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로봇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통합오퍼링</a:t>
                      </a:r>
                      <a:endParaRPr lang="ko-KR" altLang="ko-KR" sz="1100" dirty="0">
                        <a:solidFill>
                          <a:srgbClr val="FF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소상공인채널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TF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박대건 대리</a:t>
                      </a:r>
                      <a:endParaRPr lang="ko-KR" alt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5043857"/>
                  </a:ext>
                </a:extLst>
              </a:tr>
              <a:tr h="548547">
                <a:tc>
                  <a:txBody>
                    <a:bodyPr/>
                    <a:lstStyle/>
                    <a:p>
                      <a:pPr marL="0" marR="0" indent="0" algn="ctr" defTabSz="6864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종합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토의 및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현장질문답변 주요사항</a:t>
                      </a:r>
                      <a:endParaRPr lang="ko-KR" alt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소상공인채널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TF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최상용 팀장</a:t>
                      </a:r>
                      <a:endParaRPr lang="ko-KR" altLang="ko-KR" sz="1100" dirty="0">
                        <a:solidFill>
                          <a:schemeClr val="tx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58640" marR="5864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3153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6063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ko-KR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참석자 소개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7633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ko-KR" sz="2400" dirty="0" err="1">
                <a:latin typeface="KT서체 Medium" panose="020B0600000101010101" pitchFamily="50" charset="-127"/>
                <a:ea typeface="KT서체 Medium" panose="020B0600000101010101" pitchFamily="50" charset="-127"/>
              </a:rPr>
              <a:t>하이오더</a:t>
            </a:r>
            <a:r>
              <a:rPr lang="ko-KR" altLang="ko-KR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 추진 배경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4267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98211" y="628411"/>
            <a:ext cx="3817757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r>
              <a:rPr lang="ko-KR" altLang="en-US" sz="20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추진 배경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533609" y="1355834"/>
            <a:ext cx="2342021" cy="357650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고객 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Pain Point 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해소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3041674" y="1355834"/>
            <a:ext cx="2881936" cy="357650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-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시장 매력도 높음</a:t>
            </a:r>
            <a:endParaRPr kumimoji="0" lang="en-US" altLang="ko-KR" sz="1400" b="1" i="0" u="none" strike="noStrike" kern="0" cap="none" spc="-3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089655" y="1355834"/>
            <a:ext cx="2575073" cy="357650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-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KT</a:t>
            </a:r>
            <a:r>
              <a:rPr kumimoji="0" lang="en-US" altLang="ko-KR" sz="1400" b="1" i="0" u="none" strike="noStrike" kern="0" cap="none" spc="-3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kumimoji="0" lang="ko-KR" altLang="en-US" sz="1400" b="1" i="0" u="none" strike="noStrike" kern="0" cap="none" spc="-3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경쟁력</a:t>
            </a:r>
            <a:endParaRPr kumimoji="0" lang="en-US" altLang="ko-KR" sz="1400" b="1" i="0" u="none" strike="noStrike" kern="0" cap="none" spc="-3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8" name="오각형 47"/>
          <p:cNvSpPr/>
          <p:nvPr/>
        </p:nvSpPr>
        <p:spPr>
          <a:xfrm rot="5400000">
            <a:off x="4461790" y="2219773"/>
            <a:ext cx="180438" cy="4117861"/>
          </a:xfrm>
          <a:prstGeom prst="homePlate">
            <a:avLst>
              <a:gd name="adj" fmla="val 312887"/>
            </a:avLst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600" b="1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3911762" y="2820807"/>
            <a:ext cx="1171939" cy="1050315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4402407" y="3818638"/>
            <a:ext cx="239948" cy="210139"/>
          </a:xfrm>
          <a:prstGeom prst="ellipse">
            <a:avLst/>
          </a:prstGeom>
          <a:solidFill>
            <a:schemeClr val="bg1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430675" y="2686183"/>
            <a:ext cx="2228202" cy="383093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200" b="1" kern="0" spc="-30" dirty="0" err="1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테이블오더</a:t>
            </a:r>
            <a:r>
              <a:rPr lang="ko-KR" altLang="en-US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잠재수요</a:t>
            </a:r>
            <a:r>
              <a:rPr lang="en-US" altLang="ko-KR" sz="1200" b="1" kern="0" spc="-30" baseline="3000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* </a:t>
            </a:r>
            <a:r>
              <a:rPr lang="en-US" altLang="ko-KR" sz="1200" b="1" kern="0" spc="-3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30</a:t>
            </a:r>
            <a:r>
              <a:rPr lang="ko-KR" altLang="en-US" sz="1200" b="1" kern="0" spc="-3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만店 </a:t>
            </a:r>
            <a:br>
              <a:rPr lang="en-US" altLang="ko-KR" sz="1200" b="1" kern="0" spc="-3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</a:br>
            <a:r>
              <a:rPr lang="en-US" altLang="ko-KR" sz="1200" b="1" kern="0" spc="-3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200" b="1" kern="0" spc="-3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 </a:t>
            </a:r>
            <a:r>
              <a:rPr lang="en-US" altLang="ko-KR" sz="1200" b="1" kern="0" spc="-3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450</a:t>
            </a:r>
            <a:r>
              <a:rPr lang="ko-KR" altLang="en-US" sz="1200" b="1" kern="0" spc="-3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만 회선</a:t>
            </a:r>
            <a:r>
              <a:rPr lang="en-US" altLang="ko-KR" sz="1200" b="1" kern="0" spc="-3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620659" y="3460911"/>
            <a:ext cx="2075157" cy="383093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현재 </a:t>
            </a:r>
            <a:r>
              <a:rPr lang="ko-KR" altLang="en-US" sz="1200" b="1" kern="0" spc="-30" dirty="0" err="1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테이블오더</a:t>
            </a:r>
            <a:r>
              <a:rPr lang="ko-KR" altLang="en-US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200" b="1" kern="0" spc="-30" dirty="0" err="1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사용매장</a:t>
            </a:r>
            <a:r>
              <a:rPr lang="ko-KR" altLang="en-US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</a:t>
            </a:r>
            <a:r>
              <a:rPr lang="ko-KR" altLang="en-US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만店</a:t>
            </a:r>
            <a:endParaRPr lang="en-US" altLang="ko-KR" sz="1200" b="1" kern="0" spc="-30" dirty="0">
              <a:solidFill>
                <a:prstClr val="black">
                  <a:lumMod val="65000"/>
                  <a:lumOff val="35000"/>
                </a:prst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280446" y="3853834"/>
            <a:ext cx="260253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aseline="-180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※ </a:t>
            </a:r>
            <a:r>
              <a:rPr lang="ko-KR" altLang="en-US" sz="1100" baseline="-180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잠재수요 </a:t>
            </a:r>
            <a:r>
              <a:rPr lang="en-US" altLang="ko-KR" sz="1100" baseline="-180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: </a:t>
            </a:r>
            <a:r>
              <a:rPr lang="ko-KR" altLang="en-US" sz="1100" baseline="-180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요식업 중 </a:t>
            </a:r>
            <a:r>
              <a:rPr lang="ko-KR" altLang="en-US" sz="1100" baseline="-1800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연매출</a:t>
            </a:r>
            <a:r>
              <a:rPr lang="ko-KR" altLang="en-US" sz="1100" baseline="-180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100" baseline="-180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1</a:t>
            </a:r>
            <a:r>
              <a:rPr lang="ko-KR" altLang="en-US" sz="1100" baseline="-180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억 이상 </a:t>
            </a:r>
            <a:r>
              <a:rPr lang="en-US" altLang="ko-KR" sz="1100" baseline="-180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&amp; </a:t>
            </a:r>
            <a:r>
              <a:rPr lang="ko-KR" altLang="en-US" sz="1100" baseline="-180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 </a:t>
            </a:r>
            <a:r>
              <a:rPr lang="en-US" altLang="ko-KR" sz="1100" baseline="-180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10</a:t>
            </a:r>
            <a:r>
              <a:rPr lang="ko-KR" altLang="en-US" sz="1100" baseline="-180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개 이상 매장 </a:t>
            </a:r>
          </a:p>
        </p:txBody>
      </p:sp>
      <p:sp>
        <p:nvSpPr>
          <p:cNvPr id="23" name="타원 22"/>
          <p:cNvSpPr/>
          <p:nvPr/>
        </p:nvSpPr>
        <p:spPr>
          <a:xfrm>
            <a:off x="3542081" y="1901624"/>
            <a:ext cx="1941154" cy="1978026"/>
          </a:xfrm>
          <a:prstGeom prst="ellipse">
            <a:avLst/>
          </a:prstGeom>
          <a:noFill/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959905" y="1985780"/>
            <a:ext cx="1099728" cy="383093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요식업 </a:t>
            </a:r>
            <a:r>
              <a:rPr lang="en-US" altLang="ko-KR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80</a:t>
            </a:r>
            <a:r>
              <a:rPr lang="ko-KR" altLang="en-US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만</a:t>
            </a:r>
            <a:endParaRPr lang="en-US" altLang="ko-KR" sz="1200" b="1" kern="0" spc="-30" dirty="0">
              <a:solidFill>
                <a:prstClr val="black">
                  <a:lumMod val="65000"/>
                  <a:lumOff val="35000"/>
                </a:prst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215777" y="1503954"/>
            <a:ext cx="2467869" cy="264801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182563" marR="0" lvl="0" indent="-182563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ko-KR" altLang="en-US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네트웍 인프라</a:t>
            </a:r>
            <a:r>
              <a:rPr lang="en-US" altLang="ko-KR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/</a:t>
            </a:r>
            <a:r>
              <a:rPr lang="ko-KR" altLang="en-US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역량    </a:t>
            </a:r>
            <a:r>
              <a:rPr kumimoji="0" lang="en-US" altLang="ko-KR" sz="1200" b="1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</a:p>
          <a:p>
            <a:pPr marL="182563" marR="0" lvl="0" indent="-182563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ko-KR" altLang="en-US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단말 </a:t>
            </a:r>
            <a:r>
              <a:rPr kumimoji="0" lang="ko-KR" altLang="en-US" sz="1200" b="1" i="0" u="none" strike="noStrike" kern="0" cap="none" spc="-3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소싱</a:t>
            </a:r>
            <a:endParaRPr kumimoji="0" lang="en-US" altLang="ko-KR" sz="1200" b="1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2563" marR="0" lvl="0" indent="-182563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1" i="0" u="none" strike="noStrike" kern="0" cap="none" spc="-3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빌링</a:t>
            </a:r>
            <a:r>
              <a:rPr kumimoji="0" lang="ko-KR" altLang="en-US" sz="1200" b="1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인프라</a:t>
            </a:r>
            <a:r>
              <a:rPr kumimoji="0" lang="en-US" altLang="ko-KR" sz="1200" b="1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</a:p>
          <a:p>
            <a:pPr marL="182563" marR="0" lvl="0" indent="-182563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1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전국 설치</a:t>
            </a:r>
            <a:r>
              <a:rPr lang="en-US" altLang="ko-KR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/</a:t>
            </a:r>
            <a:r>
              <a:rPr kumimoji="0" lang="en-US" altLang="ko-KR" sz="1200" b="1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AS </a:t>
            </a:r>
            <a:r>
              <a:rPr lang="en-US" altLang="ko-KR" sz="1200" b="1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(KT service)</a:t>
            </a:r>
            <a:endParaRPr kumimoji="0" lang="en-US" altLang="ko-KR" sz="1200" b="1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2563" marR="0" lvl="0" indent="-182563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1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전국 영업 인프라 </a:t>
            </a:r>
            <a:endParaRPr kumimoji="0" lang="en-US" altLang="ko-KR" sz="1200" b="1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733003" y="4419449"/>
            <a:ext cx="3623546" cy="357650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spc="-30" noProof="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`23</a:t>
            </a:r>
            <a:r>
              <a:rPr lang="ko-KR" altLang="en-US" sz="1400" b="1" kern="0" spc="-30" noProof="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년 </a:t>
            </a:r>
            <a:r>
              <a:rPr lang="en-US" altLang="ko-KR" sz="1400" b="1" kern="0" spc="-30" noProof="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C</a:t>
            </a:r>
            <a:r>
              <a:rPr lang="ko-KR" altLang="en-US" sz="1400" b="1" kern="0" spc="-30" noProof="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부문 미래성장사업 </a:t>
            </a:r>
            <a:r>
              <a:rPr lang="en-US" altLang="ko-KR" sz="1400" b="1" kern="0" spc="-30" noProof="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Pool</a:t>
            </a:r>
            <a:r>
              <a:rPr lang="ko-KR" altLang="en-US" sz="1400" b="1" kern="0" spc="-30" noProof="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 포함</a:t>
            </a:r>
            <a:endParaRPr kumimoji="0" lang="en-US" altLang="ko-KR" sz="1400" b="1" i="0" u="none" strike="noStrike" kern="0" cap="none" spc="-3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422352" y="1954063"/>
            <a:ext cx="2516627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“</a:t>
            </a:r>
            <a:r>
              <a:rPr lang="ko-KR" altLang="en-US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손님 주문 받는 </a:t>
            </a:r>
            <a:r>
              <a:rPr lang="ko-KR" altLang="en-US" sz="1200" b="1" spc="-130" dirty="0">
                <a:solidFill>
                  <a:srgbClr val="C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직원 인건비</a:t>
            </a:r>
            <a:r>
              <a:rPr lang="ko-KR" altLang="en-US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를 </a:t>
            </a:r>
            <a:endParaRPr lang="en-US" altLang="ko-KR" sz="1200" spc="-1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줄이고 싶어요</a:t>
            </a:r>
            <a:r>
              <a:rPr lang="en-US" altLang="ko-KR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. (</a:t>
            </a:r>
            <a:r>
              <a:rPr lang="ko-KR" altLang="en-US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직원 구하기 어려움</a:t>
            </a:r>
            <a:r>
              <a:rPr lang="en-US" altLang="ko-KR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)”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273597" y="2660836"/>
            <a:ext cx="2929078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“</a:t>
            </a:r>
            <a:r>
              <a:rPr lang="ko-KR" altLang="en-US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바쁜 점심 시간에 손님들이 직접 주문하고</a:t>
            </a:r>
            <a:r>
              <a:rPr lang="en-US" altLang="ko-KR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br>
              <a:rPr lang="en-US" altLang="ko-KR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</a:br>
            <a:r>
              <a:rPr lang="ko-KR" altLang="en-US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결재도 하면</a:t>
            </a:r>
            <a:r>
              <a:rPr lang="en-US" altLang="ko-KR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,</a:t>
            </a:r>
            <a:r>
              <a:rPr lang="ko-KR" altLang="en-US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200" b="1" spc="-130" dirty="0">
                <a:solidFill>
                  <a:srgbClr val="C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 회전율</a:t>
            </a:r>
            <a:r>
              <a:rPr lang="ko-KR" altLang="en-US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이 높아질 것 같아요</a:t>
            </a:r>
            <a:r>
              <a:rPr lang="en-US" altLang="ko-KR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..”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422352" y="3353133"/>
            <a:ext cx="2516627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“</a:t>
            </a:r>
            <a:r>
              <a:rPr lang="ko-KR" altLang="en-US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200" b="1" spc="-130" dirty="0">
                <a:solidFill>
                  <a:srgbClr val="C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주문 실수</a:t>
            </a:r>
            <a:r>
              <a:rPr lang="ko-KR" altLang="en-US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로 발생하는 고객과의 </a:t>
            </a:r>
            <a:br>
              <a:rPr lang="en-US" altLang="ko-KR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</a:br>
            <a:r>
              <a:rPr lang="ko-KR" altLang="en-US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트러블이 정말 스트레스예요</a:t>
            </a:r>
            <a:r>
              <a:rPr lang="en-US" altLang="ko-KR" sz="12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..”</a:t>
            </a:r>
          </a:p>
        </p:txBody>
      </p:sp>
    </p:spTree>
    <p:extLst>
      <p:ext uri="{BB962C8B-B14F-4D97-AF65-F5344CB8AC3E}">
        <p14:creationId xmlns:p14="http://schemas.microsoft.com/office/powerpoint/2010/main" val="4268995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/>
              <a:t>사업적 의의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1510432" y="1251135"/>
            <a:ext cx="654851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CEO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신년사에서 언급된 전사 경영 방향과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얼라인하여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차원적 확장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19138" y="2616691"/>
            <a:ext cx="3785011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‘DIGICO’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전략을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‘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확장된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DIGICO’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로 </a:t>
            </a:r>
            <a:endParaRPr kumimoji="0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궁서B" panose="02030600000101010101" pitchFamily="18" charset="-127"/>
              <a:ea typeface="HY궁서B" panose="02030600000101010101" pitchFamily="18" charset="-127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바꾸어 다른 산업과의 연계와 </a:t>
            </a:r>
            <a:endParaRPr kumimoji="0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궁서B" panose="02030600000101010101" pitchFamily="18" charset="-127"/>
              <a:ea typeface="HY궁서B" panose="02030600000101010101" pitchFamily="18" charset="-127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글로벌 진출을 통해 </a:t>
            </a:r>
            <a:endParaRPr kumimoji="0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궁서B" panose="02030600000101010101" pitchFamily="18" charset="-127"/>
              <a:ea typeface="HY궁서B" panose="02030600000101010101" pitchFamily="18" charset="-127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3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차원적인 성장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을 만들어 내고자 합니다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궁서B" panose="02030600000101010101" pitchFamily="18" charset="-127"/>
                <a:ea typeface="HY궁서B" panose="02030600000101010101" pitchFamily="18" charset="-127"/>
                <a:cs typeface="+mn-cs"/>
              </a:rPr>
              <a:t>.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4467707" y="2234569"/>
            <a:ext cx="4115809" cy="2100172"/>
            <a:chOff x="839044" y="2492791"/>
            <a:chExt cx="6998256" cy="2383648"/>
          </a:xfrm>
        </p:grpSpPr>
        <p:sp>
          <p:nvSpPr>
            <p:cNvPr id="13" name="이등변 삼각형 12"/>
            <p:cNvSpPr/>
            <p:nvPr/>
          </p:nvSpPr>
          <p:spPr>
            <a:xfrm>
              <a:off x="1303497" y="3678938"/>
              <a:ext cx="6435202" cy="769946"/>
            </a:xfrm>
            <a:prstGeom prst="triangle">
              <a:avLst/>
            </a:prstGeom>
            <a:pattFill prst="dkVert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3394230" y="2809880"/>
              <a:ext cx="1981525" cy="1292964"/>
              <a:chOff x="3394230" y="2538713"/>
              <a:chExt cx="1981525" cy="1292964"/>
            </a:xfrm>
          </p:grpSpPr>
          <p:sp>
            <p:nvSpPr>
              <p:cNvPr id="30" name="타원 29"/>
              <p:cNvSpPr/>
              <p:nvPr/>
            </p:nvSpPr>
            <p:spPr>
              <a:xfrm>
                <a:off x="3394230" y="2538713"/>
                <a:ext cx="1981525" cy="1292964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t" anchorCtr="0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Bold" panose="020B0600000101010101" pitchFamily="50" charset="-127"/>
                    <a:ea typeface="KT서체 Bold" panose="020B0600000101010101" pitchFamily="50" charset="-127"/>
                    <a:cs typeface="+mn-cs"/>
                  </a:rPr>
                  <a:t>하이오더</a:t>
                </a:r>
              </a:p>
            </p:txBody>
          </p:sp>
          <p:sp>
            <p:nvSpPr>
              <p:cNvPr id="31" name="직사각형 30"/>
              <p:cNvSpPr/>
              <p:nvPr/>
            </p:nvSpPr>
            <p:spPr>
              <a:xfrm>
                <a:off x="3479672" y="2975344"/>
                <a:ext cx="1890343" cy="7335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함초롬돋움" panose="020B0604000101010101" pitchFamily="50" charset="-127"/>
                  </a:rPr>
                  <a:t>점주</a:t>
                </a:r>
                <a:r>
                  <a:rPr kumimoji="0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함초롬돋움" panose="020B0604000101010101" pitchFamily="50" charset="-127"/>
                  </a:rPr>
                  <a:t>-</a:t>
                </a: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함초롬돋움" panose="020B0604000101010101" pitchFamily="50" charset="-127"/>
                  </a:rPr>
                  <a:t>손님 </a:t>
                </a:r>
                <a:r>
                  <a:rPr kumimoji="0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함초롬돋움" panose="020B0604000101010101" pitchFamily="50" charset="-127"/>
                  </a:rPr>
                  <a:t>Comm.</a:t>
                </a:r>
              </a:p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+mn-cs"/>
                  </a:rPr>
                  <a:t>거래 </a:t>
                </a:r>
                <a:r>
                  <a:rPr kumimoji="0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+mn-cs"/>
                  </a:rPr>
                  <a:t>(</a:t>
                </a: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+mn-cs"/>
                  </a:rPr>
                  <a:t>주문</a:t>
                </a:r>
                <a:r>
                  <a:rPr kumimoji="0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+mn-cs"/>
                  </a:rPr>
                  <a:t>/</a:t>
                </a: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+mn-cs"/>
                  </a:rPr>
                  <a:t>결제</a:t>
                </a:r>
                <a:r>
                  <a:rPr kumimoji="0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+mn-cs"/>
                  </a:rPr>
                  <a:t>)</a:t>
                </a:r>
              </a:p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Light" panose="020B0600000101010101" pitchFamily="50" charset="-127"/>
                    <a:ea typeface="KT서체 Light" panose="020B0600000101010101" pitchFamily="50" charset="-127"/>
                    <a:cs typeface="+mn-cs"/>
                  </a:rPr>
                  <a:t>고객 정보</a:t>
                </a:r>
                <a:endPara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endParaRPr>
              </a:p>
            </p:txBody>
          </p:sp>
        </p:grpSp>
        <p:cxnSp>
          <p:nvCxnSpPr>
            <p:cNvPr id="15" name="직선 연결선 14"/>
            <p:cNvCxnSpPr/>
            <p:nvPr/>
          </p:nvCxnSpPr>
          <p:spPr>
            <a:xfrm flipV="1">
              <a:off x="2557083" y="3605603"/>
              <a:ext cx="855133" cy="21010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직사각형 15"/>
            <p:cNvSpPr/>
            <p:nvPr/>
          </p:nvSpPr>
          <p:spPr>
            <a:xfrm>
              <a:off x="1210540" y="4404858"/>
              <a:ext cx="6621132" cy="4715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Global </a:t>
              </a:r>
              <a:r>
                <a:rPr kumimoji="0" lang="ko-KR" altLang="en-US" sz="14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진출</a:t>
              </a:r>
              <a:b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</a:b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(T</a:t>
              </a: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오더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</a:t>
              </a: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미국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</a:t>
              </a: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캐나다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</a:t>
              </a: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스페인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</a:t>
              </a: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싱가포르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</a:t>
              </a: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호주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</a:t>
              </a: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베트남 해외 요청 수요 대응 검토 중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. </a:t>
              </a: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한국경제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’22.11.15.</a:t>
              </a: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자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)</a:t>
              </a:r>
              <a:endPara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2575030" y="3462579"/>
              <a:ext cx="795771" cy="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2545349" y="3113600"/>
              <a:ext cx="855133" cy="209272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그룹 18"/>
            <p:cNvGrpSpPr/>
            <p:nvPr/>
          </p:nvGrpSpPr>
          <p:grpSpPr>
            <a:xfrm>
              <a:off x="6183181" y="2492791"/>
              <a:ext cx="1654119" cy="1403468"/>
              <a:chOff x="6188644" y="2174427"/>
              <a:chExt cx="1654119" cy="1403468"/>
            </a:xfrm>
          </p:grpSpPr>
          <p:sp>
            <p:nvSpPr>
              <p:cNvPr id="28" name="직사각형 27"/>
              <p:cNvSpPr/>
              <p:nvPr/>
            </p:nvSpPr>
            <p:spPr>
              <a:xfrm>
                <a:off x="6188644" y="2542996"/>
                <a:ext cx="1300356" cy="10348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광고사업</a:t>
                </a:r>
                <a:endPara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함초롬돋움" panose="020B0604000101010101" pitchFamily="50" charset="-127"/>
                </a:endParaRPr>
              </a:p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컨텐츠사업</a:t>
                </a:r>
                <a:endPara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함초롬돋움" panose="020B0604000101010101" pitchFamily="50" charset="-127"/>
                </a:endParaRPr>
              </a:p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빅데이터사업</a:t>
                </a:r>
                <a:endPara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함초롬돋움" panose="020B0604000101010101" pitchFamily="50" charset="-127"/>
                </a:endParaRPr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6473943" y="2174427"/>
                <a:ext cx="1368820" cy="3493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BM</a:t>
                </a:r>
                <a:r>
                  <a:rPr kumimoji="0" lang="ko-KR" altLang="en-US" sz="14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 확장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839044" y="2492791"/>
              <a:ext cx="1740108" cy="1500703"/>
              <a:chOff x="664557" y="2174427"/>
              <a:chExt cx="1740108" cy="1500703"/>
            </a:xfrm>
          </p:grpSpPr>
          <p:sp>
            <p:nvSpPr>
              <p:cNvPr id="26" name="직사각형 25"/>
              <p:cNvSpPr/>
              <p:nvPr/>
            </p:nvSpPr>
            <p:spPr>
              <a:xfrm>
                <a:off x="664557" y="2613301"/>
                <a:ext cx="1104535" cy="106182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POS/VAN</a:t>
                </a:r>
              </a:p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인터넷</a:t>
                </a:r>
                <a:endPara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함초롬돋움" panose="020B0604000101010101" pitchFamily="50" charset="-127"/>
                </a:endParaRPr>
              </a:p>
              <a:p>
                <a:pPr marL="180975" marR="0" lvl="0" indent="-180975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ko-KR" alt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서빙로봇</a:t>
                </a:r>
                <a:endPara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함초롬돋움" panose="020B0604000101010101" pitchFamily="50" charset="-127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948625" y="2174427"/>
                <a:ext cx="1456040" cy="3493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함초롬돋움" panose="020B0604000101010101" pitchFamily="50" charset="-127"/>
                  </a:rPr>
                  <a:t>연계 판매</a:t>
                </a:r>
              </a:p>
            </p:txBody>
          </p:sp>
        </p:grpSp>
        <p:grpSp>
          <p:nvGrpSpPr>
            <p:cNvPr id="21" name="그룹 20"/>
            <p:cNvGrpSpPr/>
            <p:nvPr/>
          </p:nvGrpSpPr>
          <p:grpSpPr>
            <a:xfrm>
              <a:off x="5370014" y="3070478"/>
              <a:ext cx="865292" cy="672313"/>
              <a:chOff x="5403694" y="2899409"/>
              <a:chExt cx="865292" cy="672313"/>
            </a:xfrm>
          </p:grpSpPr>
          <p:cxnSp>
            <p:nvCxnSpPr>
              <p:cNvPr id="23" name="직선 연결선 22"/>
              <p:cNvCxnSpPr/>
              <p:nvPr/>
            </p:nvCxnSpPr>
            <p:spPr>
              <a:xfrm flipV="1">
                <a:off x="5413853" y="2899409"/>
                <a:ext cx="855133" cy="210100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직선 연결선 23"/>
              <p:cNvCxnSpPr/>
              <p:nvPr/>
            </p:nvCxnSpPr>
            <p:spPr>
              <a:xfrm>
                <a:off x="5413853" y="3362450"/>
                <a:ext cx="855133" cy="209272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직선 연결선 24"/>
              <p:cNvCxnSpPr/>
              <p:nvPr/>
            </p:nvCxnSpPr>
            <p:spPr>
              <a:xfrm>
                <a:off x="5403694" y="3256005"/>
                <a:ext cx="795771" cy="1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1045" l="535" r="99198">
                          <a14:foregroundMark x1="18583" y1="31343" x2="18583" y2="31343"/>
                          <a14:foregroundMark x1="18449" y1="67164" x2="18449" y2="67164"/>
                          <a14:foregroundMark x1="15775" y1="65672" x2="15775" y2="65672"/>
                          <a14:foregroundMark x1="15909" y1="40299" x2="15909" y2="40299"/>
                          <a14:foregroundMark x1="28877" y1="40299" x2="28877" y2="40299"/>
                          <a14:foregroundMark x1="32086" y1="17910" x2="32086" y2="17910"/>
                          <a14:foregroundMark x1="31016" y1="37313" x2="31016" y2="37313"/>
                          <a14:foregroundMark x1="32487" y1="37313" x2="32487" y2="37313"/>
                          <a14:foregroundMark x1="34225" y1="50746" x2="34225" y2="50746"/>
                          <a14:foregroundMark x1="33155" y1="62687" x2="33155" y2="62687"/>
                          <a14:foregroundMark x1="30615" y1="73134" x2="30615" y2="73134"/>
                          <a14:foregroundMark x1="29947" y1="67164" x2="29947" y2="67164"/>
                          <a14:foregroundMark x1="27941" y1="76119" x2="27941" y2="76119"/>
                          <a14:foregroundMark x1="27139" y1="61194" x2="27139" y2="61194"/>
                          <a14:foregroundMark x1="34492" y1="70149" x2="34492" y2="70149"/>
                          <a14:foregroundMark x1="35561" y1="73134" x2="35561" y2="73134"/>
                          <a14:foregroundMark x1="32888" y1="73134" x2="32888" y2="73134"/>
                          <a14:foregroundMark x1="31818" y1="76119" x2="31818" y2="76119"/>
                          <a14:foregroundMark x1="35428" y1="25373" x2="35428" y2="25373"/>
                          <a14:foregroundMark x1="34893" y1="16418" x2="34893" y2="16418"/>
                          <a14:foregroundMark x1="33422" y1="13433" x2="33422" y2="13433"/>
                          <a14:foregroundMark x1="27941" y1="31343" x2="27941" y2="31343"/>
                          <a14:foregroundMark x1="29545" y1="23881" x2="29545" y2="23881"/>
                          <a14:foregroundMark x1="31283" y1="20896" x2="31283" y2="20896"/>
                          <a14:foregroundMark x1="19920" y1="41791" x2="19920" y2="41791"/>
                          <a14:foregroundMark x1="20989" y1="28358" x2="20989" y2="28358"/>
                          <a14:foregroundMark x1="22326" y1="40299" x2="22326" y2="40299"/>
                          <a14:foregroundMark x1="22326" y1="44776" x2="22326" y2="44776"/>
                          <a14:foregroundMark x1="16979" y1="49254" x2="16979" y2="49254"/>
                          <a14:foregroundMark x1="16979" y1="35821" x2="16979" y2="35821"/>
                          <a14:foregroundMark x1="14840" y1="52239" x2="14840" y2="52239"/>
                          <a14:foregroundMark x1="15241" y1="32836" x2="15241" y2="32836"/>
                          <a14:foregroundMark x1="14840" y1="25373" x2="14840" y2="25373"/>
                          <a14:foregroundMark x1="16310" y1="25373" x2="16310" y2="25373"/>
                          <a14:foregroundMark x1="15374" y1="74627" x2="15374" y2="74627"/>
                          <a14:foregroundMark x1="20588" y1="70149" x2="20588" y2="70149"/>
                          <a14:foregroundMark x1="22059" y1="65672" x2="22059" y2="65672"/>
                          <a14:foregroundMark x1="22594" y1="68657" x2="22594" y2="68657"/>
                          <a14:foregroundMark x1="22059" y1="19403" x2="22059" y2="19403"/>
                          <a14:foregroundMark x1="42513" y1="37313" x2="42513" y2="37313"/>
                          <a14:foregroundMark x1="42513" y1="35821" x2="42513" y2="35821"/>
                          <a14:foregroundMark x1="43316" y1="61194" x2="43316" y2="61194"/>
                          <a14:foregroundMark x1="43316" y1="61194" x2="43316" y2="61194"/>
                          <a14:foregroundMark x1="40909" y1="44776" x2="40909" y2="44776"/>
                          <a14:foregroundMark x1="40909" y1="44776" x2="40909" y2="44776"/>
                          <a14:foregroundMark x1="40374" y1="62687" x2="40374" y2="62687"/>
                          <a14:foregroundMark x1="40374" y1="62687" x2="40374" y2="62687"/>
                          <a14:foregroundMark x1="39973" y1="37313" x2="39973" y2="37313"/>
                          <a14:foregroundMark x1="41310" y1="56716" x2="41310" y2="56716"/>
                          <a14:foregroundMark x1="41578" y1="35821" x2="41578" y2="35821"/>
                          <a14:foregroundMark x1="40374" y1="32836" x2="40374" y2="32836"/>
                          <a14:foregroundMark x1="40241" y1="59701" x2="40241" y2="59701"/>
                          <a14:foregroundMark x1="40909" y1="70149" x2="40909" y2="70149"/>
                          <a14:foregroundMark x1="45989" y1="59701" x2="45989" y2="59701"/>
                          <a14:foregroundMark x1="53209" y1="65672" x2="53209" y2="65672"/>
                          <a14:foregroundMark x1="44786" y1="20896" x2="44786" y2="20896"/>
                          <a14:foregroundMark x1="46390" y1="26866" x2="46390" y2="26866"/>
                          <a14:foregroundMark x1="56417" y1="59701" x2="56417" y2="59701"/>
                          <a14:foregroundMark x1="58422" y1="49254" x2="58422" y2="49254"/>
                          <a14:foregroundMark x1="56417" y1="37313" x2="56417" y2="37313"/>
                          <a14:foregroundMark x1="65909" y1="53731" x2="65909" y2="53731"/>
                          <a14:foregroundMark x1="67513" y1="49254" x2="67513" y2="49254"/>
                          <a14:foregroundMark x1="68048" y1="52239" x2="68048" y2="52239"/>
                          <a14:foregroundMark x1="80481" y1="44776" x2="80481" y2="44776"/>
                          <a14:foregroundMark x1="78877" y1="50746" x2="78877" y2="50746"/>
                          <a14:foregroundMark x1="85294" y1="37313" x2="85294" y2="37313"/>
                          <a14:foregroundMark x1="85695" y1="49254" x2="85695" y2="49254"/>
                          <a14:foregroundMark x1="85428" y1="44776" x2="85428" y2="44776"/>
                          <a14:foregroundMark x1="77674" y1="50746" x2="77674" y2="50746"/>
                          <a14:foregroundMark x1="77273" y1="41791" x2="77273" y2="41791"/>
                          <a14:foregroundMark x1="90909" y1="35821" x2="90909" y2="35821"/>
                          <a14:foregroundMark x1="38904" y1="47761" x2="38904" y2="47761"/>
                          <a14:foregroundMark x1="40374" y1="25373" x2="40374" y2="25373"/>
                          <a14:foregroundMark x1="39439" y1="25373" x2="39439" y2="25373"/>
                          <a14:foregroundMark x1="39572" y1="59701" x2="39572" y2="59701"/>
                          <a14:foregroundMark x1="39706" y1="73134" x2="39706" y2="73134"/>
                          <a14:foregroundMark x1="39840" y1="82090" x2="39840" y2="82090"/>
                          <a14:foregroundMark x1="39305" y1="70149" x2="39305" y2="70149"/>
                          <a14:foregroundMark x1="39171" y1="82090" x2="39171" y2="82090"/>
                          <a14:backgroundMark x1="39037" y1="50746" x2="39037" y2="50746"/>
                          <a14:backgroundMark x1="39037" y1="41791" x2="39037" y2="4179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89008" y="4134414"/>
              <a:ext cx="3641268" cy="326157"/>
            </a:xfrm>
            <a:prstGeom prst="rect">
              <a:avLst/>
            </a:prstGeom>
          </p:spPr>
        </p:pic>
      </p:grpSp>
      <p:sp>
        <p:nvSpPr>
          <p:cNvPr id="32" name="직사각형 31"/>
          <p:cNvSpPr/>
          <p:nvPr/>
        </p:nvSpPr>
        <p:spPr>
          <a:xfrm>
            <a:off x="719138" y="1693904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2023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년 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CEO 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신년사 中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4687888" y="1693904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3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차원적 성장</a:t>
            </a:r>
          </a:p>
        </p:txBody>
      </p:sp>
    </p:spTree>
    <p:extLst>
      <p:ext uri="{BB962C8B-B14F-4D97-AF65-F5344CB8AC3E}">
        <p14:creationId xmlns:p14="http://schemas.microsoft.com/office/powerpoint/2010/main" val="187626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ko-KR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상품 소개 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0336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/>
              <a:t>브랜드 및 컨셉 설명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2162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고품질의 ‘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High’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를 의미하면서 친근한 느낌의 ‘하이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오더‘로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네이밍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메뉴판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화면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좌상단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노출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19138" y="1693904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네이밍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687888" y="1693904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사용 예시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323851" y="3030354"/>
            <a:ext cx="4068762" cy="932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KT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만의 차별화된 고품질의 ‘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High’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를 의미하면서 </a:t>
            </a:r>
            <a:endParaRPr kumimoji="0" lang="en-US" altLang="ko-KR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친근한 인사말 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‘Hi’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를 중의적으로 포함하여</a:t>
            </a:r>
            <a:endParaRPr kumimoji="0" lang="en-US" altLang="ko-KR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High-Quality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의 고객 친화적 서비스를 상징</a:t>
            </a:r>
            <a:endParaRPr kumimoji="0" lang="en-US" altLang="ko-KR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79" y="2337481"/>
            <a:ext cx="2425706" cy="6150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49009" y="4037353"/>
            <a:ext cx="4068762" cy="299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* </a:t>
            </a:r>
            <a:r>
              <a:rPr kumimoji="0" lang="ko-KR" altLang="en-US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상표권 출원하여  특허청 심사 중</a:t>
            </a:r>
            <a:endParaRPr kumimoji="0" lang="en-US" altLang="ko-KR" sz="11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4933950" y="2425125"/>
            <a:ext cx="3481916" cy="2140768"/>
            <a:chOff x="5110817" y="2417038"/>
            <a:chExt cx="3390774" cy="2389912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 rotWithShape="1">
            <a:blip r:embed="rId4"/>
            <a:srcRect b="43824"/>
            <a:stretch/>
          </p:blipFill>
          <p:spPr>
            <a:xfrm>
              <a:off x="5110817" y="2417038"/>
              <a:ext cx="3390774" cy="2389912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5319352" y="2596774"/>
              <a:ext cx="2971719" cy="1993281"/>
              <a:chOff x="5319352" y="2596774"/>
              <a:chExt cx="2971719" cy="1993281"/>
            </a:xfrm>
          </p:grpSpPr>
          <p:pic>
            <p:nvPicPr>
              <p:cNvPr id="19" name="Picture 2" descr="1674706604499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40963" y="2620920"/>
                <a:ext cx="2950108" cy="1969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직사각형 19"/>
              <p:cNvSpPr/>
              <p:nvPr/>
            </p:nvSpPr>
            <p:spPr>
              <a:xfrm>
                <a:off x="5319352" y="2596774"/>
                <a:ext cx="435604" cy="427679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  <a:prstDash val="sysDash"/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100" b="0" i="0" u="none" strike="noStrike" kern="1200" cap="none" spc="-7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endParaRPr>
              </a:p>
            </p:txBody>
          </p: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5487941" y="2106970"/>
            <a:ext cx="2373933" cy="372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메뉴판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화면 </a:t>
            </a:r>
            <a:r>
              <a:rPr kumimoji="0" lang="ko-KR" altLang="en-US" sz="14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좌상단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노출</a:t>
            </a:r>
          </a:p>
        </p:txBody>
      </p:sp>
    </p:spTree>
    <p:extLst>
      <p:ext uri="{BB962C8B-B14F-4D97-AF65-F5344CB8AC3E}">
        <p14:creationId xmlns:p14="http://schemas.microsoft.com/office/powerpoint/2010/main" val="612807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/>
              <a:t>상품 구성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431800" y="1251135"/>
            <a:ext cx="82804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‘</a:t>
            </a:r>
            <a:r>
              <a:rPr kumimoji="0" lang="ko-KR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태블릿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메뉴판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알림판’ 상품과 부속 패키지로 구성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인터넷 </a:t>
            </a:r>
            <a:r>
              <a:rPr lang="en-US" altLang="ko-KR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500MB </a:t>
            </a: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이상 </a:t>
            </a:r>
            <a:r>
              <a:rPr lang="en-US" altLang="ko-KR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(KT/</a:t>
            </a: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타사 가능</a:t>
            </a:r>
            <a:r>
              <a:rPr lang="en-US" altLang="ko-KR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35" y="1461244"/>
            <a:ext cx="2114573" cy="2004008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923" b="80385" l="23954" r="62049">
                        <a14:foregroundMark x1="55267" y1="74808" x2="55267" y2="74808"/>
                        <a14:foregroundMark x1="30303" y1="80385" x2="30303" y2="80385"/>
                        <a14:foregroundMark x1="26551" y1="12115" x2="26551" y2="12115"/>
                        <a14:foregroundMark x1="62049" y1="57115" x2="62049" y2="57115"/>
                        <a14:backgroundMark x1="24531" y1="57115" x2="24531" y2="57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09" t="6218" r="35405" b="14498"/>
          <a:stretch/>
        </p:blipFill>
        <p:spPr>
          <a:xfrm rot="5400000" flipV="1">
            <a:off x="949027" y="3240184"/>
            <a:ext cx="955653" cy="1363421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4786019" y="1683152"/>
            <a:ext cx="1389132" cy="336455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 </a:t>
            </a: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메뉴판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84410" y="1689801"/>
            <a:ext cx="2709341" cy="332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손님이 직접 주문하는 </a:t>
            </a:r>
            <a:r>
              <a:rPr lang="en-US" altLang="ko-KR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S/W</a:t>
            </a:r>
            <a:r>
              <a:rPr lang="ko-KR" altLang="en-US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탑재 태블릿</a:t>
            </a:r>
            <a:endParaRPr lang="en-US" altLang="ko-KR" sz="1200" spc="-141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768599" y="2251120"/>
            <a:ext cx="1389132" cy="336455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 알림판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760705" y="3343134"/>
            <a:ext cx="1389132" cy="336455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7524" tIns="50700" rIns="97524" bIns="48762" rtlCol="0" anchor="ctr"/>
          <a:lstStyle/>
          <a:p>
            <a:pPr algn="ctr" defTabSz="990570" fontAlgn="base">
              <a:spcBef>
                <a:spcPct val="0"/>
              </a:spcBef>
              <a:spcAft>
                <a:spcPts val="542"/>
              </a:spcAft>
            </a:pPr>
            <a:r>
              <a:rPr lang="ko-KR" altLang="en-US" sz="1400" b="1" kern="0" spc="-32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케이스 </a:t>
            </a:r>
            <a:r>
              <a:rPr lang="en-US" altLang="ko-KR" sz="1400" b="1" kern="0" spc="-32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&amp; </a:t>
            </a:r>
            <a:r>
              <a:rPr lang="ko-KR" altLang="en-US" sz="1400" b="1" kern="0" spc="-32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거치대</a:t>
            </a:r>
            <a:endParaRPr lang="en-US" altLang="ko-KR" sz="1400" b="1" kern="0" spc="-32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4745425" y="3844393"/>
            <a:ext cx="1389132" cy="336455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7524" tIns="50700" rIns="97524" bIns="48762" rtlCol="0" anchor="ctr"/>
          <a:lstStyle/>
          <a:p>
            <a:pPr algn="ctr" defTabSz="990570" fontAlgn="base">
              <a:spcBef>
                <a:spcPct val="0"/>
              </a:spcBef>
              <a:spcAft>
                <a:spcPts val="542"/>
              </a:spcAft>
            </a:pPr>
            <a:r>
              <a:rPr lang="ko-KR" altLang="en-US" sz="1400" b="1" kern="0" spc="-32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보조 배터리</a:t>
            </a:r>
            <a:endParaRPr lang="en-US" altLang="ko-KR" sz="1400" b="1" kern="0" spc="-32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745424" y="4347752"/>
            <a:ext cx="1389132" cy="336455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7524" tIns="50700" rIns="97524" bIns="48762" rtlCol="0" anchor="ctr"/>
          <a:lstStyle/>
          <a:p>
            <a:pPr algn="ctr" defTabSz="990570" fontAlgn="base">
              <a:spcBef>
                <a:spcPct val="0"/>
              </a:spcBef>
              <a:spcAft>
                <a:spcPts val="542"/>
              </a:spcAft>
            </a:pPr>
            <a:r>
              <a:rPr lang="ko-KR" altLang="en-US" sz="1400" b="1" kern="0" spc="-32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와이파이 </a:t>
            </a:r>
            <a:r>
              <a:rPr lang="en-US" altLang="ko-KR" sz="1400" b="1" kern="0" spc="-32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AP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4781148" y="2773271"/>
            <a:ext cx="1389132" cy="336455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7524" tIns="50700" rIns="97524" bIns="48762" rtlCol="0" anchor="ctr"/>
          <a:lstStyle/>
          <a:p>
            <a:pPr algn="ctr" defTabSz="990570" fontAlgn="base">
              <a:spcBef>
                <a:spcPct val="0"/>
              </a:spcBef>
              <a:spcAft>
                <a:spcPts val="542"/>
              </a:spcAft>
            </a:pPr>
            <a:r>
              <a:rPr lang="ko-KR" altLang="en-US" sz="1400" b="1" kern="0" spc="-32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카드 리더기</a:t>
            </a:r>
            <a:endParaRPr lang="en-US" altLang="ko-KR" sz="1400" b="1" kern="0" spc="-32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71141" y="2223138"/>
            <a:ext cx="2698166" cy="332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사장님이 주문 내용을 확인하는 태블릿  </a:t>
            </a:r>
            <a:r>
              <a:rPr lang="en-US" altLang="ko-KR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endParaRPr lang="ko-KR" altLang="en-US" sz="1200" spc="-141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39037" y="3834987"/>
            <a:ext cx="2682655" cy="512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별도 전원 공사 없이 보조 배터리로 전원 공급</a:t>
            </a:r>
            <a:endParaRPr lang="en-US" altLang="ko-KR" sz="1200" spc="-141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en-US" altLang="ko-KR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(2</a:t>
            </a:r>
            <a:r>
              <a:rPr lang="ko-KR" altLang="en-US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만</a:t>
            </a:r>
            <a:r>
              <a:rPr lang="en-US" altLang="ko-KR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mA</a:t>
            </a:r>
            <a:r>
              <a:rPr lang="ko-KR" altLang="en-US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기준</a:t>
            </a:r>
            <a:r>
              <a:rPr lang="en-US" altLang="ko-KR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, 10</a:t>
            </a:r>
            <a:r>
              <a:rPr lang="ko-KR" altLang="en-US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시간 사용</a:t>
            </a:r>
            <a:r>
              <a:rPr lang="en-US" altLang="ko-KR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완충 시간 </a:t>
            </a:r>
            <a:r>
              <a:rPr lang="en-US" altLang="ko-KR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4</a:t>
            </a:r>
            <a:r>
              <a:rPr lang="ko-KR" altLang="en-US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시간</a:t>
            </a:r>
            <a:r>
              <a:rPr lang="en-US" altLang="ko-KR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900" spc="-141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교체주기</a:t>
            </a:r>
            <a:r>
              <a:rPr lang="ko-KR" altLang="en-US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7</a:t>
            </a:r>
            <a:r>
              <a:rPr lang="ko-KR" altLang="en-US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개월</a:t>
            </a:r>
            <a:r>
              <a:rPr lang="en-US" altLang="ko-KR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소모품</a:t>
            </a:r>
            <a:r>
              <a:rPr lang="en-US" altLang="ko-KR" sz="9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spc="-141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52069" y="3351209"/>
            <a:ext cx="2709344" cy="332399"/>
          </a:xfrm>
          <a:prstGeom prst="rect">
            <a:avLst/>
          </a:prstGeom>
          <a:noFill/>
        </p:spPr>
        <p:txBody>
          <a:bodyPr wrap="square" rIns="3900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 보호용 케이스와 테이블 고정용 </a:t>
            </a:r>
            <a:r>
              <a:rPr lang="ko-KR" altLang="en-US" sz="1200" spc="-141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거치대</a:t>
            </a:r>
            <a:endParaRPr lang="en-US" altLang="ko-KR" sz="1200" spc="-141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cxnSp>
        <p:nvCxnSpPr>
          <p:cNvPr id="46" name="꺾인 연결선 45"/>
          <p:cNvCxnSpPr>
            <a:endCxn id="37" idx="1"/>
          </p:cNvCxnSpPr>
          <p:nvPr/>
        </p:nvCxnSpPr>
        <p:spPr>
          <a:xfrm>
            <a:off x="1569396" y="3204266"/>
            <a:ext cx="3191309" cy="307096"/>
          </a:xfrm>
          <a:prstGeom prst="bentConnector3">
            <a:avLst>
              <a:gd name="adj1" fmla="val 50000"/>
            </a:avLst>
          </a:prstGeom>
          <a:ln w="63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47"/>
          <p:cNvCxnSpPr>
            <a:endCxn id="38" idx="1"/>
          </p:cNvCxnSpPr>
          <p:nvPr/>
        </p:nvCxnSpPr>
        <p:spPr>
          <a:xfrm>
            <a:off x="2032875" y="3920145"/>
            <a:ext cx="2712550" cy="92476"/>
          </a:xfrm>
          <a:prstGeom prst="bentConnector3">
            <a:avLst>
              <a:gd name="adj1" fmla="val 50000"/>
            </a:avLst>
          </a:prstGeom>
          <a:ln w="63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84410" y="4586900"/>
            <a:ext cx="2790977" cy="308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* KT </a:t>
            </a:r>
            <a:r>
              <a:rPr lang="ko-KR" altLang="en-US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인터넷 고객은 </a:t>
            </a:r>
            <a:r>
              <a:rPr lang="en-US" altLang="ko-KR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KT AP ,  </a:t>
            </a:r>
            <a:r>
              <a:rPr lang="ko-KR" altLang="en-US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타사 인터넷 고객은 사설 </a:t>
            </a:r>
            <a:r>
              <a:rPr lang="en-US" altLang="ko-KR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AP </a:t>
            </a:r>
            <a:r>
              <a:rPr lang="ko-KR" altLang="en-US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제공</a:t>
            </a:r>
            <a:endParaRPr lang="en-US" altLang="ko-KR" sz="1050" spc="-141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55095" y="2779616"/>
            <a:ext cx="2709344" cy="332399"/>
          </a:xfrm>
          <a:prstGeom prst="rect">
            <a:avLst/>
          </a:prstGeom>
          <a:noFill/>
        </p:spPr>
        <p:txBody>
          <a:bodyPr wrap="square" rIns="3900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테이블에서 직접 결제를 할 수 있는 카드 리더기</a:t>
            </a:r>
            <a:endParaRPr lang="en-US" altLang="ko-KR" sz="1200" spc="-141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41713" y="4345317"/>
            <a:ext cx="2704422" cy="332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하이 오더 전용 별도 와이파이 공유기 제공 </a:t>
            </a:r>
            <a:endParaRPr lang="en-US" altLang="ko-KR" sz="1200" spc="-141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cxnSp>
        <p:nvCxnSpPr>
          <p:cNvPr id="53" name="꺾인 연결선 52"/>
          <p:cNvCxnSpPr>
            <a:endCxn id="39" idx="1"/>
          </p:cNvCxnSpPr>
          <p:nvPr/>
        </p:nvCxnSpPr>
        <p:spPr>
          <a:xfrm flipV="1">
            <a:off x="3570057" y="4515980"/>
            <a:ext cx="1175367" cy="81259"/>
          </a:xfrm>
          <a:prstGeom prst="bentConnector3">
            <a:avLst>
              <a:gd name="adj1" fmla="val 50000"/>
            </a:avLst>
          </a:prstGeom>
          <a:ln w="63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그림 76" descr="image0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925" y="3698209"/>
            <a:ext cx="1871921" cy="138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2" name="직선 화살표 연결선 71"/>
          <p:cNvCxnSpPr>
            <a:endCxn id="34" idx="1"/>
          </p:cNvCxnSpPr>
          <p:nvPr/>
        </p:nvCxnSpPr>
        <p:spPr>
          <a:xfrm flipV="1">
            <a:off x="2312898" y="1851380"/>
            <a:ext cx="2473121" cy="8765"/>
          </a:xfrm>
          <a:prstGeom prst="straightConnector1">
            <a:avLst/>
          </a:prstGeom>
          <a:ln w="63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/>
          <p:cNvCxnSpPr/>
          <p:nvPr/>
        </p:nvCxnSpPr>
        <p:spPr>
          <a:xfrm>
            <a:off x="4025623" y="2435758"/>
            <a:ext cx="755525" cy="1"/>
          </a:xfrm>
          <a:prstGeom prst="straightConnector1">
            <a:avLst/>
          </a:prstGeom>
          <a:ln w="63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그림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6151" y="2025924"/>
            <a:ext cx="1100143" cy="683872"/>
          </a:xfrm>
          <a:prstGeom prst="rect">
            <a:avLst/>
          </a:prstGeom>
        </p:spPr>
      </p:pic>
      <p:cxnSp>
        <p:nvCxnSpPr>
          <p:cNvPr id="86" name="꺾인 연결선 85"/>
          <p:cNvCxnSpPr>
            <a:endCxn id="41" idx="1"/>
          </p:cNvCxnSpPr>
          <p:nvPr/>
        </p:nvCxnSpPr>
        <p:spPr>
          <a:xfrm>
            <a:off x="1926077" y="2792116"/>
            <a:ext cx="2855071" cy="149383"/>
          </a:xfrm>
          <a:prstGeom prst="bentConnector3">
            <a:avLst>
              <a:gd name="adj1" fmla="val 50000"/>
            </a:avLst>
          </a:prstGeom>
          <a:ln w="63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6280199" y="1904405"/>
            <a:ext cx="1149354" cy="3145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050" spc="-14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 </a:t>
            </a:r>
            <a:r>
              <a:rPr lang="en-US" altLang="ko-KR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3</a:t>
            </a:r>
            <a:r>
              <a:rPr lang="ko-KR" altLang="en-US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년 무상 </a:t>
            </a:r>
            <a:r>
              <a:rPr lang="en-US" altLang="ko-KR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A/S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6280199" y="2438370"/>
            <a:ext cx="1149354" cy="3145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050" spc="-14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 </a:t>
            </a:r>
            <a:r>
              <a:rPr lang="en-US" altLang="ko-KR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3</a:t>
            </a:r>
            <a:r>
              <a:rPr lang="ko-KR" altLang="en-US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년 무상 </a:t>
            </a:r>
            <a:r>
              <a:rPr lang="en-US" altLang="ko-KR" sz="1050" spc="-141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A/S</a:t>
            </a:r>
          </a:p>
        </p:txBody>
      </p:sp>
    </p:spTree>
    <p:extLst>
      <p:ext uri="{BB962C8B-B14F-4D97-AF65-F5344CB8AC3E}">
        <p14:creationId xmlns:p14="http://schemas.microsoft.com/office/powerpoint/2010/main" val="2264598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dirty="0"/>
              <a:t>별첨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r>
              <a:rPr lang="ko-KR" altLang="en-US" dirty="0" err="1"/>
              <a:t>하이오더</a:t>
            </a:r>
            <a:r>
              <a:rPr lang="ko-KR" altLang="en-US" dirty="0"/>
              <a:t> 설치 모습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56" y="967190"/>
            <a:ext cx="1704180" cy="161507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00" b="96950" l="2450" r="95200">
                        <a14:foregroundMark x1="16800" y1="46450" x2="16800" y2="46450"/>
                        <a14:foregroundMark x1="42600" y1="41700" x2="42600" y2="41700"/>
                        <a14:foregroundMark x1="41250" y1="29700" x2="41250" y2="28950"/>
                        <a14:foregroundMark x1="40750" y1="23600" x2="40750" y2="23600"/>
                        <a14:foregroundMark x1="43900" y1="18050" x2="43900" y2="18050"/>
                        <a14:foregroundMark x1="40450" y1="15100" x2="40450" y2="15100"/>
                        <a14:foregroundMark x1="36200" y1="15650" x2="36200" y2="15650"/>
                        <a14:foregroundMark x1="36200" y1="15650" x2="36200" y2="15650"/>
                        <a14:foregroundMark x1="35950" y1="15900" x2="35950" y2="15900"/>
                        <a14:foregroundMark x1="35700" y1="15900" x2="35700" y2="16700"/>
                        <a14:foregroundMark x1="35150" y1="18550" x2="34900" y2="21750"/>
                        <a14:foregroundMark x1="34900" y1="21750" x2="34900" y2="21750"/>
                        <a14:foregroundMark x1="34900" y1="21500" x2="36500" y2="21500"/>
                        <a14:foregroundMark x1="55850" y1="17250" x2="55850" y2="17250"/>
                        <a14:foregroundMark x1="55850" y1="17250" x2="56150" y2="18050"/>
                        <a14:foregroundMark x1="55100" y1="41700" x2="55100" y2="41700"/>
                        <a14:foregroundMark x1="55100" y1="41700" x2="55100" y2="41700"/>
                        <a14:foregroundMark x1="55100" y1="41700" x2="55100" y2="41700"/>
                        <a14:foregroundMark x1="55350" y1="41950" x2="55350" y2="41950"/>
                        <a14:foregroundMark x1="74450" y1="46450" x2="74450" y2="46450"/>
                        <a14:foregroundMark x1="74450" y1="46450" x2="74450" y2="46450"/>
                        <a14:foregroundMark x1="74200" y1="46450" x2="74200" y2="46450"/>
                        <a14:foregroundMark x1="74200" y1="46450" x2="74200" y2="46450"/>
                        <a14:foregroundMark x1="74200" y1="46450" x2="71550" y2="46450"/>
                        <a14:foregroundMark x1="65700" y1="46200" x2="65700" y2="46200"/>
                        <a14:foregroundMark x1="65700" y1="46200" x2="65700" y2="46200"/>
                        <a14:foregroundMark x1="65700" y1="45950" x2="65700" y2="45950"/>
                        <a14:foregroundMark x1="65700" y1="45950" x2="65700" y2="45950"/>
                        <a14:foregroundMark x1="65450" y1="46200" x2="65450" y2="46200"/>
                        <a14:foregroundMark x1="65450" y1="45950" x2="64650" y2="45950"/>
                        <a14:foregroundMark x1="59600" y1="46200" x2="59600" y2="46200"/>
                        <a14:foregroundMark x1="59600" y1="45950" x2="59600" y2="45950"/>
                        <a14:foregroundMark x1="59600" y1="45950" x2="59600" y2="45950"/>
                        <a14:foregroundMark x1="50850" y1="47800" x2="50850" y2="47800"/>
                        <a14:foregroundMark x1="50850" y1="47800" x2="50850" y2="47800"/>
                        <a14:foregroundMark x1="50850" y1="47800" x2="50050" y2="47800"/>
                        <a14:foregroundMark x1="43100" y1="48300" x2="43100" y2="48300"/>
                        <a14:foregroundMark x1="43400" y1="47500" x2="43400" y2="47500"/>
                        <a14:foregroundMark x1="49250" y1="47000" x2="49250" y2="47000"/>
                        <a14:foregroundMark x1="47650" y1="47250" x2="47650" y2="47250"/>
                        <a14:foregroundMark x1="46600" y1="47800" x2="30900" y2="36100"/>
                        <a14:foregroundMark x1="16800" y1="24150" x2="16800" y2="24150"/>
                        <a14:foregroundMark x1="13900" y1="11400" x2="12850" y2="52050"/>
                        <a14:foregroundMark x1="17600" y1="53100" x2="17600" y2="53100"/>
                        <a14:foregroundMark x1="31950" y1="55250" x2="68100" y2="62950"/>
                        <a14:foregroundMark x1="68100" y1="55250" x2="67850" y2="61600"/>
                        <a14:foregroundMark x1="47650" y1="63200" x2="46850" y2="85000"/>
                        <a14:foregroundMark x1="54300" y1="64000" x2="53500" y2="87100"/>
                        <a14:foregroundMark x1="54300" y1="86600" x2="59050" y2="87650"/>
                        <a14:foregroundMark x1="59050" y1="87650" x2="42300" y2="92950"/>
                        <a14:foregroundMark x1="42050" y1="86850" x2="42600" y2="93200"/>
                        <a14:foregroundMark x1="41800" y1="86600" x2="48450" y2="86050"/>
                        <a14:foregroundMark x1="41000" y1="85500" x2="50050" y2="84700"/>
                        <a14:foregroundMark x1="41550" y1="86850" x2="39950" y2="91350"/>
                        <a14:foregroundMark x1="41000" y1="93750" x2="58550" y2="91650"/>
                        <a14:foregroundMark x1="54300" y1="84450" x2="59350" y2="85500"/>
                        <a14:foregroundMark x1="54300" y1="81250" x2="59600" y2="831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56" y="2646480"/>
            <a:ext cx="1798883" cy="179888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2" t="25571" r="22602" b="738"/>
          <a:stretch/>
        </p:blipFill>
        <p:spPr>
          <a:xfrm>
            <a:off x="4610116" y="1007886"/>
            <a:ext cx="1814717" cy="168520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144" y="1014123"/>
            <a:ext cx="2246941" cy="168520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87" y="1015070"/>
            <a:ext cx="2237362" cy="167802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144" y="2831046"/>
            <a:ext cx="2175214" cy="163141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405" y="2830066"/>
            <a:ext cx="2175214" cy="163141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1" t="6900" r="23318" b="37275"/>
          <a:stretch/>
        </p:blipFill>
        <p:spPr>
          <a:xfrm rot="5400000">
            <a:off x="7017813" y="2705920"/>
            <a:ext cx="1632389" cy="188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25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719138" y="494247"/>
            <a:ext cx="7704137" cy="408725"/>
          </a:xfrm>
        </p:spPr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 </a:t>
            </a:r>
            <a:r>
              <a:rPr lang="ko-KR" altLang="en-US" dirty="0" err="1"/>
              <a:t>거치대</a:t>
            </a:r>
            <a:r>
              <a:rPr lang="ko-KR" altLang="en-US" dirty="0"/>
              <a:t> 유형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2983972" y="1542268"/>
            <a:ext cx="5347444" cy="1618466"/>
            <a:chOff x="2303036" y="1692707"/>
            <a:chExt cx="6042544" cy="1800886"/>
          </a:xfrm>
        </p:grpSpPr>
        <p:pic>
          <p:nvPicPr>
            <p:cNvPr id="27" name="그림 26" descr="에스티뷰 T형 터치 모니터 받침대 스탠드 거치대 베사홀75 100 T자형 마운트 고정브라켓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3036" y="1821804"/>
              <a:ext cx="1671789" cy="1671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 rotWithShape="1">
            <a:blip r:embed="rId5"/>
            <a:srcRect l="11140" t="13730" r="10881" b="21502"/>
            <a:stretch/>
          </p:blipFill>
          <p:spPr>
            <a:xfrm>
              <a:off x="4420289" y="1692707"/>
              <a:ext cx="1948633" cy="1618466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28726" y="1742556"/>
              <a:ext cx="1716854" cy="1716854"/>
            </a:xfrm>
            <a:prstGeom prst="rect">
              <a:avLst/>
            </a:prstGeom>
          </p:spPr>
        </p:pic>
      </p:grpSp>
      <p:sp>
        <p:nvSpPr>
          <p:cNvPr id="30" name="직사각형 29"/>
          <p:cNvSpPr/>
          <p:nvPr/>
        </p:nvSpPr>
        <p:spPr>
          <a:xfrm>
            <a:off x="3140056" y="3397769"/>
            <a:ext cx="11673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err="1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탁상형</a:t>
            </a:r>
            <a:r>
              <a:rPr lang="ko-KR" altLang="en-US" sz="14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거치대</a:t>
            </a:r>
            <a:endParaRPr lang="ko-KR" altLang="en-US" sz="140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857668" y="3382381"/>
            <a:ext cx="16834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벽걸이 고정형 </a:t>
            </a:r>
            <a:r>
              <a:rPr lang="ko-KR" altLang="en-US" sz="1400" dirty="0" err="1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거치대</a:t>
            </a:r>
            <a:endParaRPr lang="ko-KR" altLang="en-US" sz="140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952068" y="3382381"/>
            <a:ext cx="16834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벽걸이 </a:t>
            </a:r>
            <a:r>
              <a:rPr lang="ko-KR" altLang="en-US" sz="1400" dirty="0" err="1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회전형</a:t>
            </a:r>
            <a:r>
              <a:rPr lang="ko-KR" altLang="en-US" sz="14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거치대</a:t>
            </a:r>
            <a:endParaRPr lang="ko-KR" altLang="en-US" sz="140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750457" y="2004819"/>
            <a:ext cx="1873170" cy="906491"/>
          </a:xfrm>
          <a:prstGeom prst="rect">
            <a:avLst/>
          </a:prstGeom>
        </p:spPr>
      </p:pic>
      <p:sp>
        <p:nvSpPr>
          <p:cNvPr id="48" name="직사각형 47"/>
          <p:cNvSpPr/>
          <p:nvPr/>
        </p:nvSpPr>
        <p:spPr>
          <a:xfrm>
            <a:off x="1082301" y="3519689"/>
            <a:ext cx="13227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err="1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스탠드형</a:t>
            </a:r>
            <a:r>
              <a:rPr lang="ko-KR" altLang="en-US" sz="14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거치대</a:t>
            </a:r>
            <a:endParaRPr lang="ko-KR" altLang="en-US" sz="140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7544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/>
              <a:t>상품 구성 </a:t>
            </a:r>
            <a:r>
              <a:rPr lang="en-US" altLang="ko-KR" dirty="0"/>
              <a:t>: </a:t>
            </a:r>
            <a:r>
              <a:rPr lang="ko-KR" altLang="en-US" dirty="0" err="1"/>
              <a:t>메뉴판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 err="1"/>
              <a:t>선불형</a:t>
            </a:r>
            <a:r>
              <a:rPr lang="en-US" altLang="ko-KR" dirty="0"/>
              <a:t>/</a:t>
            </a:r>
            <a:r>
              <a:rPr lang="ko-KR" altLang="en-US" dirty="0" err="1"/>
              <a:t>후불형</a:t>
            </a:r>
            <a:r>
              <a:rPr lang="en-US" altLang="ko-KR" dirty="0"/>
              <a:t>), </a:t>
            </a:r>
            <a:r>
              <a:rPr lang="ko-KR" altLang="en-US" dirty="0"/>
              <a:t>알림판 </a:t>
            </a:r>
            <a:r>
              <a:rPr lang="en-US" altLang="ko-KR" dirty="0"/>
              <a:t>(10</a:t>
            </a:r>
            <a:r>
              <a:rPr lang="ko-KR" altLang="en-US" dirty="0"/>
              <a:t>인치</a:t>
            </a:r>
            <a:r>
              <a:rPr lang="en-US" altLang="ko-KR" dirty="0"/>
              <a:t>/15</a:t>
            </a:r>
            <a:r>
              <a:rPr lang="ko-KR" altLang="en-US" dirty="0"/>
              <a:t>인치</a:t>
            </a:r>
            <a:r>
              <a:rPr lang="en-US" altLang="ko-KR" dirty="0"/>
              <a:t>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807244" y="1251135"/>
            <a:ext cx="743544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판매 상품은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‘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메뉴판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＇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과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‘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알림판</a:t>
            </a:r>
            <a:r>
              <a:rPr lang="en-US" altLang="ko-KR" sz="1600" noProof="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’</a:t>
            </a:r>
            <a:r>
              <a:rPr lang="ko-KR" altLang="en-US" sz="1600" noProof="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이며</a:t>
            </a:r>
            <a:r>
              <a:rPr lang="en-US" altLang="ko-KR" sz="1600" noProof="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세부 유형은 아래와 같음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19138" y="1693904"/>
            <a:ext cx="50624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메뉴판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2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(10</a:t>
            </a:r>
            <a:r>
              <a:rPr lang="ko-KR" altLang="en-US" sz="12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</a:t>
            </a:r>
            <a:r>
              <a:rPr lang="en-US" altLang="ko-KR" sz="12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ko-KR" altLang="en-US" sz="12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976000" y="1693904"/>
            <a:ext cx="2475850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알림판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20726" y="2072925"/>
            <a:ext cx="2454474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후불형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327126" y="2072925"/>
            <a:ext cx="2454474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선불형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369" y="2792613"/>
            <a:ext cx="2397151" cy="2223364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57"/>
          <a:stretch/>
        </p:blipFill>
        <p:spPr>
          <a:xfrm>
            <a:off x="719136" y="2771548"/>
            <a:ext cx="2397151" cy="136405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13"/>
          <a:stretch/>
        </p:blipFill>
        <p:spPr>
          <a:xfrm>
            <a:off x="719137" y="4500657"/>
            <a:ext cx="2397151" cy="485875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82" b="13585"/>
          <a:stretch/>
        </p:blipFill>
        <p:spPr>
          <a:xfrm>
            <a:off x="720726" y="4124943"/>
            <a:ext cx="2397151" cy="562914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720727" y="2397034"/>
            <a:ext cx="2454474" cy="55671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22" tIns="46800" rIns="90022" bIns="45011" rtlCol="0" anchor="t"/>
          <a:lstStyle/>
          <a:p>
            <a:pPr marL="176213" indent="-176213" fontAlgn="base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ko-KR" altLang="en-US" sz="1200" b="1" spc="-3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태블릿으로</a:t>
            </a:r>
            <a:r>
              <a:rPr lang="ko-KR" altLang="en-US" sz="12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주문만 하고</a:t>
            </a:r>
            <a:r>
              <a:rPr lang="en-US" altLang="ko-KR" sz="12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2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결제는 카운터에서 하는 방식</a:t>
            </a:r>
            <a:endParaRPr lang="en-US" altLang="ko-KR" sz="1200" b="1" spc="-30" dirty="0">
              <a:solidFill>
                <a:schemeClr val="tx1">
                  <a:lumMod val="65000"/>
                  <a:lumOff val="3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3307692" y="2380702"/>
            <a:ext cx="2454474" cy="55671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22" tIns="46800" rIns="90022" bIns="45011" rtlCol="0" anchor="t"/>
          <a:lstStyle/>
          <a:p>
            <a:pPr marL="176213" indent="-176213" fontAlgn="base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ko-KR" altLang="en-US" sz="1200" b="1" spc="-3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태블릿으로</a:t>
            </a:r>
            <a:r>
              <a:rPr lang="ko-KR" altLang="en-US" sz="12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주문 및 결제를 모두 하는 방식 </a:t>
            </a:r>
            <a:r>
              <a:rPr lang="en-US" altLang="ko-KR" sz="12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200" b="1" spc="-3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후불형</a:t>
            </a:r>
            <a:r>
              <a:rPr lang="ko-KR" altLang="en-US" sz="12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2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+ </a:t>
            </a:r>
            <a:r>
              <a:rPr lang="ko-KR" altLang="en-US" sz="1200" b="1" spc="-30" dirty="0">
                <a:solidFill>
                  <a:srgbClr val="C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카드리더기</a:t>
            </a:r>
            <a:r>
              <a:rPr lang="en-US" altLang="ko-KR" sz="12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3762113" y="4056403"/>
            <a:ext cx="1328287" cy="4442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5976000" y="2072925"/>
            <a:ext cx="2454474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10</a:t>
            </a: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인치형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5968801" y="3299686"/>
            <a:ext cx="2454474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15</a:t>
            </a: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인치형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5990401" y="2392631"/>
            <a:ext cx="2454474" cy="55671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22" tIns="46800" rIns="90022" bIns="45011" rtlCol="0" anchor="t"/>
          <a:lstStyle/>
          <a:p>
            <a:pPr marL="176213" indent="-176213" fontAlgn="base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ko-KR" altLang="en-US" sz="1200" b="1" spc="-3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메뉴판과</a:t>
            </a:r>
            <a:r>
              <a:rPr lang="ko-KR" altLang="en-US" sz="12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동일한 크기</a:t>
            </a:r>
            <a:endParaRPr lang="en-US" altLang="ko-KR" sz="1200" b="1" spc="-30" dirty="0">
              <a:solidFill>
                <a:schemeClr val="tx1">
                  <a:lumMod val="65000"/>
                  <a:lumOff val="3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976514" y="3618633"/>
            <a:ext cx="2454474" cy="55671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22" tIns="46800" rIns="90022" bIns="45011" rtlCol="0" anchor="t"/>
          <a:lstStyle/>
          <a:p>
            <a:pPr marL="176213" indent="-176213" fontAlgn="base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ko-KR" altLang="en-US" sz="1200" b="1" spc="-3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대화면을</a:t>
            </a:r>
            <a:r>
              <a:rPr lang="ko-KR" altLang="en-US" sz="12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원하는 </a:t>
            </a:r>
            <a:r>
              <a:rPr lang="ko-KR" altLang="en-US" sz="1200" b="1" spc="-3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사장님용</a:t>
            </a:r>
            <a:endParaRPr lang="en-US" altLang="ko-KR" sz="1200" b="1" spc="-30" dirty="0">
              <a:solidFill>
                <a:schemeClr val="tx1">
                  <a:lumMod val="65000"/>
                  <a:lumOff val="3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cxnSp>
        <p:nvCxnSpPr>
          <p:cNvPr id="8" name="꺾인 연결선 7"/>
          <p:cNvCxnSpPr>
            <a:stCxn id="42" idx="0"/>
          </p:cNvCxnSpPr>
          <p:nvPr/>
        </p:nvCxnSpPr>
        <p:spPr>
          <a:xfrm rot="5400000" flipH="1" flipV="1">
            <a:off x="4075663" y="3143207"/>
            <a:ext cx="1263790" cy="562602"/>
          </a:xfrm>
          <a:prstGeom prst="bentConnector3">
            <a:avLst>
              <a:gd name="adj1" fmla="val 32444"/>
            </a:avLst>
          </a:prstGeom>
          <a:ln w="127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765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 err="1"/>
              <a:t>후불형</a:t>
            </a:r>
            <a:r>
              <a:rPr lang="ko-KR" altLang="en-US" dirty="0"/>
              <a:t> 가격 </a:t>
            </a:r>
            <a:r>
              <a:rPr lang="en-US" altLang="ko-KR" dirty="0"/>
              <a:t>(VAT</a:t>
            </a:r>
            <a:r>
              <a:rPr lang="ko-KR" altLang="en-US" dirty="0"/>
              <a:t>별도</a:t>
            </a:r>
            <a:r>
              <a:rPr lang="en-US" altLang="ko-KR" dirty="0"/>
              <a:t>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3" name="직사각형 12"/>
          <p:cNvSpPr/>
          <p:nvPr/>
        </p:nvSpPr>
        <p:spPr>
          <a:xfrm>
            <a:off x="4902740" y="4316523"/>
            <a:ext cx="3522123" cy="634421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90022" tIns="46800" rIns="90022" bIns="45011" rtlCol="0" anchor="t"/>
          <a:lstStyle/>
          <a:p>
            <a:pPr marL="176213" marR="0" lvl="0" indent="-1762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선불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/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후불 동일</a:t>
            </a:r>
            <a:endParaRPr kumimoji="0" lang="en-US" altLang="ko-KR" sz="800" b="0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76213" marR="0" lvl="0" indent="-1762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태블릿 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할부 없이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 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일시불 결제 가능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(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일시불 결제 할인 없음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  <a:p>
            <a:pPr marL="176213" marR="0" lvl="0" indent="-1762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서비스 이용료 선납 가능 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선납 할인율 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10%, 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경쟁사 동일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807244" y="1251135"/>
            <a:ext cx="743544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16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대</a:t>
            </a:r>
            <a:r>
              <a:rPr kumimoji="0" lang="ko-KR" alt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메뉴판</a:t>
            </a:r>
            <a:r>
              <a:rPr kumimoji="0" lang="en-US" altLang="ko-KR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15+</a:t>
            </a:r>
            <a:r>
              <a:rPr kumimoji="0" lang="ko-KR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알림판</a:t>
            </a:r>
            <a:r>
              <a:rPr kumimoji="0" lang="en-US" altLang="ko-KR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기준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서비스 매출 월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20.8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만원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 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년 약정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748.8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만원 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</a:t>
            </a:r>
            <a:r>
              <a:rPr kumimoji="0" lang="ko-KR" alt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단말포함시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1094.4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만원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)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58775" y="1727849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10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 </a:t>
            </a: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메뉴판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/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알림판 요금 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358775" y="2076542"/>
          <a:ext cx="4033837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0604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593653">
                  <a:extLst>
                    <a:ext uri="{9D8B030D-6E8A-4147-A177-3AD203B41FA5}">
                      <a16:colId xmlns:a16="http://schemas.microsoft.com/office/drawing/2014/main" val="3575574317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210913">
                <a:tc rowSpan="2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기간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210913">
                <a:tc vMerge="1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19,000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24,000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726621"/>
                  </a:ext>
                </a:extLst>
              </a:tr>
              <a:tr h="199196"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단말대금</a:t>
                      </a:r>
                      <a:r>
                        <a:rPr lang="en-US" altLang="ko-KR" sz="6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보증보험료포함</a:t>
                      </a:r>
                      <a:r>
                        <a:rPr lang="en-US" altLang="ko-KR" sz="6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6,000</a:t>
                      </a:r>
                      <a:endParaRPr lang="ko-KR" altLang="en-US" sz="1100" b="0" kern="1200" spc="-100" baseline="0" dirty="0">
                        <a:solidFill>
                          <a:srgbClr val="C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8,500</a:t>
                      </a:r>
                      <a:endParaRPr lang="ko-KR" altLang="en-US" sz="1100" kern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970279"/>
                  </a:ext>
                </a:extLst>
              </a:tr>
              <a:tr h="19919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서비스 이용료</a:t>
                      </a:r>
                      <a:endParaRPr lang="en-US" altLang="ko-KR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13,000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15,500</a:t>
                      </a:r>
                      <a:endParaRPr lang="ko-KR" altLang="en-US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27" name="직사각형 26"/>
          <p:cNvSpPr/>
          <p:nvPr/>
        </p:nvSpPr>
        <p:spPr>
          <a:xfrm>
            <a:off x="358774" y="3243080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15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 알림판 요금 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358774" y="3596533"/>
          <a:ext cx="4033837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0604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593653">
                  <a:extLst>
                    <a:ext uri="{9D8B030D-6E8A-4147-A177-3AD203B41FA5}">
                      <a16:colId xmlns:a16="http://schemas.microsoft.com/office/drawing/2014/main" val="3575574317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228497">
                <a:tc rowSpan="2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기간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228497">
                <a:tc vMerge="1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22,000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29,000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726621"/>
                  </a:ext>
                </a:extLst>
              </a:tr>
              <a:tr h="215803">
                <a:tc>
                  <a:txBody>
                    <a:bodyPr/>
                    <a:lstStyle/>
                    <a:p>
                      <a:pPr marL="0" marR="0" indent="0" algn="ctr" defTabSz="68644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단말대금</a:t>
                      </a:r>
                      <a:r>
                        <a:rPr lang="en-US" altLang="ko-KR" sz="6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6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보증보험료포함</a:t>
                      </a:r>
                      <a:r>
                        <a:rPr lang="en-US" altLang="ko-KR" sz="6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9,000</a:t>
                      </a:r>
                      <a:endParaRPr lang="ko-KR" altLang="en-US" sz="1100" b="0" kern="1200" spc="-100" baseline="0" dirty="0">
                        <a:solidFill>
                          <a:srgbClr val="C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13,500</a:t>
                      </a:r>
                      <a:endParaRPr lang="ko-KR" altLang="en-US" sz="1100" kern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970279"/>
                  </a:ext>
                </a:extLst>
              </a:tr>
              <a:tr h="21580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서비스 이용료</a:t>
                      </a:r>
                      <a:endParaRPr lang="en-US" altLang="ko-KR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13,000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15,500</a:t>
                      </a:r>
                      <a:endParaRPr lang="ko-KR" altLang="en-US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29" name="직사각형 28"/>
          <p:cNvSpPr/>
          <p:nvPr/>
        </p:nvSpPr>
        <p:spPr>
          <a:xfrm>
            <a:off x="4751388" y="3237653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단말 일시불 금액</a:t>
            </a:r>
            <a:r>
              <a:rPr lang="en-US" altLang="ko-KR" sz="1050" b="1" kern="0" spc="-30" dirty="0">
                <a:solidFill>
                  <a:prstClr val="white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(VAT</a:t>
            </a:r>
            <a:r>
              <a:rPr lang="ko-KR" altLang="en-US" sz="1050" b="1" kern="0" spc="-30" dirty="0">
                <a:solidFill>
                  <a:prstClr val="white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>
                <a:solidFill>
                  <a:prstClr val="white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751388" y="1727849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서비스이용료 선납 금액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/>
        </p:nvGraphicFramePr>
        <p:xfrm>
          <a:off x="4751389" y="2388676"/>
          <a:ext cx="3997324" cy="7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3140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1272092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1272092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312134"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38910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금액</a:t>
                      </a:r>
                      <a:endParaRPr lang="en-US" altLang="ko-KR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421,200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334,800</a:t>
                      </a:r>
                      <a:endParaRPr lang="ko-KR" altLang="en-US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32" name="직사각형 31"/>
          <p:cNvSpPr/>
          <p:nvPr/>
        </p:nvSpPr>
        <p:spPr>
          <a:xfrm>
            <a:off x="4697311" y="2033104"/>
            <a:ext cx="3997325" cy="863657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22" tIns="46800" rIns="90022" bIns="45011" rtlCol="0" anchor="t"/>
          <a:lstStyle/>
          <a:p>
            <a:pPr marL="176213" indent="-176213" fontAlgn="base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ko-KR" altLang="en-US" sz="12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선납 할인율 </a:t>
            </a:r>
            <a:r>
              <a:rPr lang="en-US" altLang="ko-KR" sz="12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10%</a:t>
            </a:r>
          </a:p>
        </p:txBody>
      </p:sp>
      <p:graphicFrame>
        <p:nvGraphicFramePr>
          <p:cNvPr id="33" name="표 32"/>
          <p:cNvGraphicFramePr>
            <a:graphicFrameLocks noGrp="1"/>
          </p:cNvGraphicFramePr>
          <p:nvPr/>
        </p:nvGraphicFramePr>
        <p:xfrm>
          <a:off x="4751388" y="3596533"/>
          <a:ext cx="3997325" cy="731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2337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964996">
                  <a:extLst>
                    <a:ext uri="{9D8B030D-6E8A-4147-A177-3AD203B41FA5}">
                      <a16:colId xmlns:a16="http://schemas.microsoft.com/office/drawing/2014/main" val="594924930"/>
                    </a:ext>
                  </a:extLst>
                </a:gridCol>
                <a:gridCol w="964996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964996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312134"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인치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인치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38910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금액</a:t>
                      </a:r>
                      <a:endParaRPr lang="en-US" altLang="ko-KR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184,000 </a:t>
                      </a:r>
                    </a:p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할부 대비 </a:t>
                      </a:r>
                      <a:r>
                        <a:rPr lang="en-US" altLang="ko-KR" sz="8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15%</a:t>
                      </a:r>
                      <a:r>
                        <a:rPr lang="ko-KR" altLang="en-US" sz="8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낮음</a:t>
                      </a:r>
                      <a:r>
                        <a:rPr lang="en-US" altLang="ko-KR" sz="8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286,000</a:t>
                      </a:r>
                    </a:p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할부 대비 </a:t>
                      </a:r>
                      <a:r>
                        <a:rPr lang="en-US" altLang="ko-KR" sz="8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7%</a:t>
                      </a:r>
                      <a:r>
                        <a:rPr lang="ko-KR" altLang="en-US" sz="8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할인</a:t>
                      </a:r>
                      <a:r>
                        <a:rPr lang="en-US" altLang="ko-KR" sz="8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800" kern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204936" y="2076542"/>
            <a:ext cx="1095983" cy="1066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204935" y="3610811"/>
            <a:ext cx="1095983" cy="1066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6203812" y="2393404"/>
            <a:ext cx="1280307" cy="6965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840435" y="3577545"/>
            <a:ext cx="981898" cy="7389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939218" y="3058883"/>
            <a:ext cx="19941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800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무료 프로모션 적용 시</a:t>
            </a:r>
            <a:r>
              <a:rPr lang="en-US" altLang="ko-KR" sz="800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800" kern="0" spc="-30" dirty="0" err="1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할인금액</a:t>
            </a:r>
            <a:r>
              <a:rPr lang="ko-KR" altLang="en-US" sz="800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자동 차감</a:t>
            </a:r>
            <a:endParaRPr lang="en-US" altLang="ko-KR" sz="800" kern="0" spc="-30" dirty="0">
              <a:solidFill>
                <a:prstClr val="black">
                  <a:lumMod val="65000"/>
                  <a:lumOff val="35000"/>
                </a:prst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3366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4751388" y="3784793"/>
          <a:ext cx="3997325" cy="731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2337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964996">
                  <a:extLst>
                    <a:ext uri="{9D8B030D-6E8A-4147-A177-3AD203B41FA5}">
                      <a16:colId xmlns:a16="http://schemas.microsoft.com/office/drawing/2014/main" val="594924930"/>
                    </a:ext>
                  </a:extLst>
                </a:gridCol>
                <a:gridCol w="964996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964996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312134"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인치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인치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38910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금액</a:t>
                      </a:r>
                      <a:endParaRPr lang="en-US" altLang="ko-KR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184,000 </a:t>
                      </a:r>
                    </a:p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할부 대비 </a:t>
                      </a:r>
                      <a:r>
                        <a:rPr lang="en-US" altLang="ko-KR" sz="8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15%</a:t>
                      </a:r>
                      <a:r>
                        <a:rPr lang="ko-KR" altLang="en-US" sz="8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낮음</a:t>
                      </a:r>
                      <a:r>
                        <a:rPr lang="en-US" altLang="ko-KR" sz="8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286,000</a:t>
                      </a:r>
                    </a:p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할부 대비 </a:t>
                      </a:r>
                      <a:r>
                        <a:rPr lang="en-US" altLang="ko-KR" sz="8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7%</a:t>
                      </a:r>
                      <a:r>
                        <a:rPr lang="ko-KR" altLang="en-US" sz="8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할인</a:t>
                      </a:r>
                      <a:r>
                        <a:rPr lang="en-US" altLang="ko-KR" sz="8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800" kern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 err="1"/>
              <a:t>선불형</a:t>
            </a:r>
            <a:r>
              <a:rPr lang="ko-KR" altLang="en-US" dirty="0"/>
              <a:t> 가격 </a:t>
            </a:r>
            <a:r>
              <a:rPr lang="en-US" altLang="ko-KR" dirty="0"/>
              <a:t>(VAT</a:t>
            </a:r>
            <a:r>
              <a:rPr lang="ko-KR" altLang="en-US" dirty="0"/>
              <a:t>별도</a:t>
            </a:r>
            <a:r>
              <a:rPr lang="en-US" altLang="ko-KR" dirty="0"/>
              <a:t>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3" name="직사각형 12"/>
          <p:cNvSpPr/>
          <p:nvPr/>
        </p:nvSpPr>
        <p:spPr>
          <a:xfrm>
            <a:off x="4891139" y="4516556"/>
            <a:ext cx="3522123" cy="634421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90022" tIns="46800" rIns="90022" bIns="45011" rtlCol="0" anchor="t"/>
          <a:lstStyle/>
          <a:p>
            <a:pPr marL="176213" marR="0" lvl="0" indent="-1762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선불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/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후불 동일</a:t>
            </a:r>
            <a:endParaRPr kumimoji="0" lang="en-US" altLang="ko-KR" sz="800" b="0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76213" marR="0" lvl="0" indent="-1762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태블릿 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할부 없이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 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일시불 결제 가능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(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일시불 결제 할인 없음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  <a:p>
            <a:pPr marL="176213" marR="0" lvl="0" indent="-1762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서비스 이용료 선납 가능 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선납 할인율 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10%, </a:t>
            </a:r>
            <a:r>
              <a:rPr kumimoji="0" lang="ko-KR" altLang="en-US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경쟁사 동일</a:t>
            </a:r>
            <a:r>
              <a:rPr kumimoji="0" lang="en-US" altLang="ko-KR" sz="8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719138" y="1251135"/>
            <a:ext cx="7740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후불형에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카드리더기가 추가된 상품이며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카드리더기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VAN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대리점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에스오더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 별도 계약 및 청구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58775" y="1727849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10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 </a:t>
            </a: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메뉴판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/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알림판 요금 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358775" y="2076542"/>
          <a:ext cx="4033837" cy="1345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0604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593653">
                  <a:extLst>
                    <a:ext uri="{9D8B030D-6E8A-4147-A177-3AD203B41FA5}">
                      <a16:colId xmlns:a16="http://schemas.microsoft.com/office/drawing/2014/main" val="3575574317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210913">
                <a:tc rowSpan="2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기간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210913">
                <a:tc vMerge="1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19,000 </a:t>
                      </a:r>
                      <a:r>
                        <a:rPr kumimoji="0" lang="en-US" altLang="ko-KR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+ </a:t>
                      </a:r>
                      <a:br>
                        <a:rPr kumimoji="0" lang="en-US" altLang="ko-KR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kumimoji="0" lang="en-US" altLang="ko-KR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2,000</a:t>
                      </a:r>
                      <a:r>
                        <a:rPr kumimoji="0" lang="ko-KR" altLang="en-US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원</a:t>
                      </a:r>
                      <a:r>
                        <a:rPr kumimoji="0" lang="en-US" altLang="ko-KR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/3,000</a:t>
                      </a:r>
                      <a:r>
                        <a:rPr kumimoji="0" lang="ko-KR" altLang="en-US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24,000 </a:t>
                      </a:r>
                      <a:r>
                        <a:rPr kumimoji="0" lang="en-US" altLang="ko-KR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+ </a:t>
                      </a:r>
                      <a:br>
                        <a:rPr kumimoji="0" lang="en-US" altLang="ko-KR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kumimoji="0" lang="en-US" altLang="ko-KR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2,000</a:t>
                      </a:r>
                      <a:r>
                        <a:rPr kumimoji="0" lang="ko-KR" altLang="en-US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원</a:t>
                      </a:r>
                      <a:r>
                        <a:rPr kumimoji="0" lang="en-US" altLang="ko-KR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/3,000</a:t>
                      </a:r>
                      <a:r>
                        <a:rPr kumimoji="0" lang="ko-KR" altLang="en-US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726621"/>
                  </a:ext>
                </a:extLst>
              </a:tr>
              <a:tr h="370018"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단말대금</a:t>
                      </a:r>
                      <a:r>
                        <a:rPr lang="en-US" altLang="ko-KR" sz="6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보증보험료포함</a:t>
                      </a:r>
                      <a:r>
                        <a:rPr lang="en-US" altLang="ko-KR" sz="6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6,000 + </a:t>
                      </a:r>
                      <a:br>
                        <a:rPr lang="en-US" altLang="ko-KR" sz="1100" b="0" kern="1200" spc="-100" baseline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</a:br>
                      <a:r>
                        <a:rPr lang="en-US" altLang="ko-KR" sz="1100" b="0" kern="1200" spc="-100" baseline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2,000</a:t>
                      </a:r>
                      <a:r>
                        <a:rPr lang="ko-KR" altLang="en-US" sz="1100" b="0" kern="1200" spc="-100" baseline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원</a:t>
                      </a:r>
                      <a:r>
                        <a:rPr lang="en-US" altLang="ko-KR" sz="1100" b="0" kern="1200" spc="-100" baseline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/3,000</a:t>
                      </a:r>
                      <a:r>
                        <a:rPr lang="ko-KR" altLang="en-US" sz="1100" b="0" kern="1200" spc="-100" baseline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8,500 </a:t>
                      </a:r>
                      <a:r>
                        <a:rPr kumimoji="0" lang="en-US" altLang="ko-KR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+ </a:t>
                      </a:r>
                      <a:br>
                        <a:rPr kumimoji="0" lang="en-US" altLang="ko-KR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kumimoji="0" lang="en-US" altLang="ko-KR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2,000</a:t>
                      </a:r>
                      <a:r>
                        <a:rPr kumimoji="0" lang="ko-KR" altLang="en-US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원</a:t>
                      </a:r>
                      <a:r>
                        <a:rPr kumimoji="0" lang="en-US" altLang="ko-KR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/3,000</a:t>
                      </a:r>
                      <a:r>
                        <a:rPr kumimoji="0" lang="ko-KR" altLang="en-US" sz="1100" b="0" i="0" u="none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원</a:t>
                      </a:r>
                      <a:endParaRPr lang="en-US" altLang="ko-KR" sz="1100" kern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970279"/>
                  </a:ext>
                </a:extLst>
              </a:tr>
              <a:tr h="19919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서비스 이용료</a:t>
                      </a:r>
                      <a:endParaRPr lang="en-US" altLang="ko-KR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13,000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15,500</a:t>
                      </a:r>
                      <a:endParaRPr lang="ko-KR" altLang="en-US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27" name="직사각형 26"/>
          <p:cNvSpPr/>
          <p:nvPr/>
        </p:nvSpPr>
        <p:spPr>
          <a:xfrm>
            <a:off x="347173" y="3443113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15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 알림판 요금 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347173" y="3796566"/>
          <a:ext cx="4033837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0604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593653">
                  <a:extLst>
                    <a:ext uri="{9D8B030D-6E8A-4147-A177-3AD203B41FA5}">
                      <a16:colId xmlns:a16="http://schemas.microsoft.com/office/drawing/2014/main" val="3575574317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1094790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228497">
                <a:tc rowSpan="2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기간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228497">
                <a:tc vMerge="1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22,000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29,000</a:t>
                      </a:r>
                      <a:endParaRPr lang="ko-KR" altLang="en-US" sz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726621"/>
                  </a:ext>
                </a:extLst>
              </a:tr>
              <a:tr h="215803">
                <a:tc>
                  <a:txBody>
                    <a:bodyPr/>
                    <a:lstStyle/>
                    <a:p>
                      <a:pPr marL="0" marR="0" indent="0" algn="ctr" defTabSz="68644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단말대금</a:t>
                      </a:r>
                      <a:r>
                        <a:rPr lang="en-US" altLang="ko-KR" sz="6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6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보증보험료포함</a:t>
                      </a:r>
                      <a:r>
                        <a:rPr lang="en-US" altLang="ko-KR" sz="6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9,000</a:t>
                      </a:r>
                      <a:endParaRPr lang="ko-KR" altLang="en-US" sz="1100" b="0" kern="1200" spc="-100" baseline="0" dirty="0">
                        <a:solidFill>
                          <a:srgbClr val="C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13,500</a:t>
                      </a:r>
                      <a:endParaRPr lang="ko-KR" altLang="en-US" sz="1100" kern="12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970279"/>
                  </a:ext>
                </a:extLst>
              </a:tr>
              <a:tr h="21580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서비스 이용료</a:t>
                      </a:r>
                      <a:endParaRPr lang="en-US" altLang="ko-KR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100" baseline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월납</a:t>
                      </a:r>
                      <a:endParaRPr lang="ko-KR" altLang="en-US" sz="1000" b="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100" baseline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13,000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15,500</a:t>
                      </a:r>
                      <a:endParaRPr lang="ko-KR" altLang="en-US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29" name="직사각형 28"/>
          <p:cNvSpPr/>
          <p:nvPr/>
        </p:nvSpPr>
        <p:spPr>
          <a:xfrm>
            <a:off x="4739787" y="3437686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단말 일시불 금액</a:t>
            </a:r>
            <a:r>
              <a:rPr lang="en-US" altLang="ko-KR" sz="1050" b="1" kern="0" spc="-30" dirty="0">
                <a:solidFill>
                  <a:prstClr val="white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(VAT</a:t>
            </a:r>
            <a:r>
              <a:rPr lang="ko-KR" altLang="en-US" sz="1050" b="1" kern="0" spc="-30" dirty="0">
                <a:solidFill>
                  <a:prstClr val="white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>
                <a:solidFill>
                  <a:prstClr val="white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751388" y="1727849"/>
            <a:ext cx="4033838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서비스이용료 선납 금액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(VAT</a:t>
            </a:r>
            <a:r>
              <a:rPr lang="ko-KR" altLang="en-US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별도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/>
        </p:nvGraphicFramePr>
        <p:xfrm>
          <a:off x="4751389" y="2388676"/>
          <a:ext cx="3997324" cy="7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3140">
                  <a:extLst>
                    <a:ext uri="{9D8B030D-6E8A-4147-A177-3AD203B41FA5}">
                      <a16:colId xmlns:a16="http://schemas.microsoft.com/office/drawing/2014/main" val="472496553"/>
                    </a:ext>
                  </a:extLst>
                </a:gridCol>
                <a:gridCol w="1272092">
                  <a:extLst>
                    <a:ext uri="{9D8B030D-6E8A-4147-A177-3AD203B41FA5}">
                      <a16:colId xmlns:a16="http://schemas.microsoft.com/office/drawing/2014/main" val="206710109"/>
                    </a:ext>
                  </a:extLst>
                </a:gridCol>
                <a:gridCol w="1272092">
                  <a:extLst>
                    <a:ext uri="{9D8B030D-6E8A-4147-A177-3AD203B41FA5}">
                      <a16:colId xmlns:a16="http://schemas.microsoft.com/office/drawing/2014/main" val="3909703705"/>
                    </a:ext>
                  </a:extLst>
                </a:gridCol>
              </a:tblGrid>
              <a:tr h="312134"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en-US" altLang="ko-KR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18722"/>
                  </a:ext>
                </a:extLst>
              </a:tr>
              <a:tr h="38910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금액</a:t>
                      </a:r>
                      <a:endParaRPr lang="en-US" altLang="ko-KR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421,200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334,800</a:t>
                      </a:r>
                      <a:endParaRPr lang="ko-KR" altLang="en-US" sz="1100" spc="-1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84962"/>
                  </a:ext>
                </a:extLst>
              </a:tr>
            </a:tbl>
          </a:graphicData>
        </a:graphic>
      </p:graphicFrame>
      <p:sp>
        <p:nvSpPr>
          <p:cNvPr id="32" name="직사각형 31"/>
          <p:cNvSpPr/>
          <p:nvPr/>
        </p:nvSpPr>
        <p:spPr>
          <a:xfrm>
            <a:off x="4697311" y="2033104"/>
            <a:ext cx="3997325" cy="863657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22" tIns="46800" rIns="90022" bIns="45011" rtlCol="0" anchor="t"/>
          <a:lstStyle/>
          <a:p>
            <a:pPr marL="176213" indent="-176213" fontAlgn="base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ko-KR" altLang="en-US" sz="12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선납 할인율 </a:t>
            </a:r>
            <a:r>
              <a:rPr lang="en-US" altLang="ko-KR" sz="12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10%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204936" y="2076541"/>
            <a:ext cx="1095983" cy="13665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193334" y="3810844"/>
            <a:ext cx="1095983" cy="1066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6203812" y="2393404"/>
            <a:ext cx="1280307" cy="6965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828834" y="3777578"/>
            <a:ext cx="981898" cy="7389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939218" y="3058883"/>
            <a:ext cx="19941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800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무료 프로모션 적용 시</a:t>
            </a:r>
            <a:r>
              <a:rPr lang="en-US" altLang="ko-KR" sz="800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800" kern="0" spc="-30" dirty="0" err="1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할인금액</a:t>
            </a:r>
            <a:r>
              <a:rPr lang="ko-KR" altLang="en-US" sz="800" kern="0" spc="-30" dirty="0">
                <a:solidFill>
                  <a:prstClr val="black">
                    <a:lumMod val="65000"/>
                    <a:lumOff val="35000"/>
                  </a:prst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자동 차감</a:t>
            </a:r>
            <a:endParaRPr lang="en-US" altLang="ko-KR" sz="800" kern="0" spc="-30" dirty="0">
              <a:solidFill>
                <a:prstClr val="black">
                  <a:lumMod val="65000"/>
                  <a:lumOff val="35000"/>
                </a:prst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7205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 </a:t>
            </a:r>
            <a:r>
              <a:rPr lang="ko-KR" altLang="en-US" dirty="0"/>
              <a:t>경쟁사 가격 비교 </a:t>
            </a:r>
            <a:r>
              <a:rPr lang="en-US" altLang="ko-KR" dirty="0"/>
              <a:t>(vat</a:t>
            </a:r>
            <a:r>
              <a:rPr lang="ko-KR" altLang="en-US" dirty="0"/>
              <a:t>별도</a:t>
            </a:r>
            <a:r>
              <a:rPr lang="en-US" altLang="ko-KR" dirty="0"/>
              <a:t>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136667"/>
              </p:ext>
            </p:extLst>
          </p:nvPr>
        </p:nvGraphicFramePr>
        <p:xfrm>
          <a:off x="431800" y="1349375"/>
          <a:ext cx="8280401" cy="2973861"/>
        </p:xfrm>
        <a:graphic>
          <a:graphicData uri="http://schemas.openxmlformats.org/drawingml/2006/table">
            <a:tbl>
              <a:tblPr/>
              <a:tblGrid>
                <a:gridCol w="576729">
                  <a:extLst>
                    <a:ext uri="{9D8B030D-6E8A-4147-A177-3AD203B41FA5}">
                      <a16:colId xmlns:a16="http://schemas.microsoft.com/office/drawing/2014/main" val="2049833229"/>
                    </a:ext>
                  </a:extLst>
                </a:gridCol>
                <a:gridCol w="1925918">
                  <a:extLst>
                    <a:ext uri="{9D8B030D-6E8A-4147-A177-3AD203B41FA5}">
                      <a16:colId xmlns:a16="http://schemas.microsoft.com/office/drawing/2014/main" val="1026833521"/>
                    </a:ext>
                  </a:extLst>
                </a:gridCol>
                <a:gridCol w="1925918">
                  <a:extLst>
                    <a:ext uri="{9D8B030D-6E8A-4147-A177-3AD203B41FA5}">
                      <a16:colId xmlns:a16="http://schemas.microsoft.com/office/drawing/2014/main" val="3878197561"/>
                    </a:ext>
                  </a:extLst>
                </a:gridCol>
                <a:gridCol w="1925918">
                  <a:extLst>
                    <a:ext uri="{9D8B030D-6E8A-4147-A177-3AD203B41FA5}">
                      <a16:colId xmlns:a16="http://schemas.microsoft.com/office/drawing/2014/main" val="3278049577"/>
                    </a:ext>
                  </a:extLst>
                </a:gridCol>
                <a:gridCol w="1925918">
                  <a:extLst>
                    <a:ext uri="{9D8B030D-6E8A-4147-A177-3AD203B41FA5}">
                      <a16:colId xmlns:a16="http://schemas.microsoft.com/office/drawing/2014/main" val="1427263993"/>
                    </a:ext>
                  </a:extLst>
                </a:gridCol>
              </a:tblGrid>
              <a:tr h="4468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구분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하이오더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O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오더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메뉴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O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 </a:t>
                      </a:r>
                      <a:r>
                        <a:rPr lang="ko-KR" altLang="en-US" sz="16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기타 중소 업체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브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OO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메뉴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040040"/>
                  </a:ext>
                </a:extLst>
              </a:tr>
              <a:tr h="416496"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가격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19,000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b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5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선불형</a:t>
                      </a:r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2K</a:t>
                      </a:r>
                      <a:r>
                        <a:rPr lang="ko-KR" altLang="en-US" sz="105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추가</a:t>
                      </a:r>
                      <a:r>
                        <a:rPr lang="ko-KR" altLang="en-US" sz="1050" b="0" i="0" u="none" strike="noStrike" kern="1200" baseline="300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주</a:t>
                      </a:r>
                      <a:r>
                        <a:rPr lang="en-US" altLang="ko-KR" sz="1050" b="0" i="0" u="none" strike="noStrike" kern="1200" baseline="30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en-US" altLang="ko-KR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18,000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b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5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선불형</a:t>
                      </a:r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2K</a:t>
                      </a:r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추가</a:t>
                      </a:r>
                      <a:r>
                        <a:rPr lang="en-US" altLang="ko-KR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15,000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b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5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선불형</a:t>
                      </a:r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4K</a:t>
                      </a:r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추가</a:t>
                      </a:r>
                      <a:r>
                        <a:rPr lang="en-US" altLang="ko-KR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en-US" altLang="ko-K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13,000</a:t>
                      </a:r>
                      <a:r>
                        <a:rPr lang="ko-KR" alt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원</a:t>
                      </a:r>
                      <a:r>
                        <a:rPr lang="en-US" altLang="ko-K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~</a:t>
                      </a:r>
                      <a:br>
                        <a:rPr lang="en-US" altLang="ko-KR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</a:br>
                      <a:r>
                        <a:rPr lang="en-US" altLang="ko-KR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5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선불형</a:t>
                      </a:r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2K</a:t>
                      </a:r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추가</a:t>
                      </a:r>
                      <a:r>
                        <a:rPr lang="en-US" altLang="ko-KR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0894850"/>
                  </a:ext>
                </a:extLst>
              </a:tr>
              <a:tr h="1002885"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혜택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설치비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공유기 </a:t>
                      </a:r>
                      <a:b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 (KT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인터넷은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AP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무상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AS</a:t>
                      </a:r>
                      <a:r>
                        <a:rPr lang="en-US" altLang="ko-KR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포함</a:t>
                      </a:r>
                      <a:r>
                        <a:rPr lang="en-US" altLang="ko-KR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배터리</a:t>
                      </a:r>
                      <a:r>
                        <a:rPr lang="ko-KR" alt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설치비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공유기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(AP AS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없음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별도 </a:t>
                      </a:r>
                      <a:r>
                        <a:rPr lang="en-US" altLang="ko-KR" sz="10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배터리 약 </a:t>
                      </a:r>
                      <a:r>
                        <a:rPr lang="en-US" altLang="ko-KR" sz="10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lang="en-US" altLang="ko-KR" sz="10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대당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설치비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공유기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(AP AS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없음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메뉴 사진 촬영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313" indent="-87313" algn="l" fontAlgn="ctr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설치비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7471695"/>
                  </a:ext>
                </a:extLst>
              </a:tr>
              <a:tr h="1061216"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특징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6440" rtl="0" eaLnBrk="1" fontAlgn="ctr" latinLnBrk="1" hangingPunct="1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플라스틱 케이스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정전기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X)</a:t>
                      </a:r>
                      <a:endParaRPr lang="ko-KR" alt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산업용 보드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  <a:r>
                        <a:rPr lang="en-US" altLang="ko-KR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전용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</a:t>
                      </a:r>
                      <a:b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 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내구성↑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  <a:p>
                      <a:pPr marL="0" marR="0" indent="0" algn="l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관리자 앱 제공</a:t>
                      </a:r>
                      <a:b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특정시간 메뉴 등 기능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↑)</a:t>
                      </a:r>
                      <a:endParaRPr lang="ko-KR" alt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6440" rtl="0" eaLnBrk="1" fontAlgn="ctr" latinLnBrk="1" hangingPunct="1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철제 케이스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정전기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O)</a:t>
                      </a:r>
                      <a:endParaRPr lang="ko-KR" alt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algn="l" defTabSz="686440" rtl="0" eaLnBrk="1" fontAlgn="ctr" latinLnBrk="1" hangingPunct="1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교육용 저가 태블릿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내구성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↓)</a:t>
                      </a:r>
                    </a:p>
                    <a:p>
                      <a:pPr marL="0" algn="l" defTabSz="686440" rtl="0" eaLnBrk="1" fontAlgn="ctr" latinLnBrk="1" hangingPunct="1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관리자</a:t>
                      </a:r>
                      <a:r>
                        <a:rPr lang="ko-KR" altLang="en-U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1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웹페이지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제공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기능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↓)</a:t>
                      </a:r>
                      <a:endParaRPr lang="ko-KR" alt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6440" rtl="0" eaLnBrk="1" fontAlgn="ctr" latinLnBrk="1" hangingPunct="1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철제 케이스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정전기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O)</a:t>
                      </a:r>
                      <a:endParaRPr lang="ko-KR" alt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algn="l" defTabSz="686440" rtl="0" eaLnBrk="1" fontAlgn="ctr" latinLnBrk="1" hangingPunct="1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교육용 저가 태블릿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내구성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↓)</a:t>
                      </a:r>
                    </a:p>
                    <a:p>
                      <a:pPr marL="0" algn="l" defTabSz="686440" rtl="0" eaLnBrk="1" fontAlgn="ctr" latinLnBrk="1" hangingPunct="1">
                        <a:spcAft>
                          <a:spcPts val="600"/>
                        </a:spcAft>
                      </a:pP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마스터</a:t>
                      </a:r>
                      <a:r>
                        <a:rPr lang="ko-KR" altLang="en-U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태블릿 제공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기능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↓)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-87313" algn="l" defTabSz="686440" rtl="0" eaLnBrk="1" fontAlgn="ctr" latinLnBrk="1" hangingPunct="1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거치대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보조배터리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 AP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미포함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indent="-87313" algn="l" defTabSz="686440" rtl="0" eaLnBrk="1" fontAlgn="ctr" latinLnBrk="1" hangingPunct="1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중도 해지 불가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indent="-87313" algn="l" defTabSz="686440" rtl="0" eaLnBrk="1" fontAlgn="ctr" latinLnBrk="1" hangingPunct="1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전용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POS/VAN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사용 필수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indent="-87313" algn="l" defTabSz="686440" rtl="0" eaLnBrk="1" fontAlgn="ctr" latinLnBrk="1" hangingPunct="1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단말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AS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시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택배 접수 방식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7200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4798454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361640" y="4439184"/>
            <a:ext cx="370165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※ 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1) </a:t>
            </a:r>
            <a:r>
              <a:rPr lang="ko-KR" altLang="en-US" sz="800" dirty="0" err="1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선별형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카드리더기 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2,000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대당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은 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VAN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대리점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800" dirty="0" err="1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에스오더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의 상품으로 별도 청구</a:t>
            </a:r>
          </a:p>
        </p:txBody>
      </p:sp>
    </p:spTree>
    <p:extLst>
      <p:ext uri="{BB962C8B-B14F-4D97-AF65-F5344CB8AC3E}">
        <p14:creationId xmlns:p14="http://schemas.microsoft.com/office/powerpoint/2010/main" val="1205079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/>
              <a:t>혜택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직사각형 8"/>
          <p:cNvSpPr/>
          <p:nvPr/>
        </p:nvSpPr>
        <p:spPr>
          <a:xfrm>
            <a:off x="431800" y="1355430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무상 지원 혜택 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sym typeface="Wingdings" panose="05000000000000000000" pitchFamily="2" charset="2"/>
              </a:rPr>
              <a:t>해지 시 위약금 발생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sym typeface="Wingdings" panose="05000000000000000000" pitchFamily="2" charset="2"/>
              </a:rPr>
              <a:t>, VAT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sym typeface="Wingdings" panose="05000000000000000000" pitchFamily="2" charset="2"/>
              </a:rPr>
              <a:t>별도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sym typeface="Wingdings" panose="05000000000000000000" pitchFamily="2" charset="2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31800" y="1790348"/>
          <a:ext cx="8280399" cy="2729133"/>
        </p:xfrm>
        <a:graphic>
          <a:graphicData uri="http://schemas.openxmlformats.org/drawingml/2006/table">
            <a:tbl>
              <a:tblPr/>
              <a:tblGrid>
                <a:gridCol w="1247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8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8139">
                  <a:extLst>
                    <a:ext uri="{9D8B030D-6E8A-4147-A177-3AD203B41FA5}">
                      <a16:colId xmlns:a16="http://schemas.microsoft.com/office/drawing/2014/main" val="992986995"/>
                    </a:ext>
                  </a:extLst>
                </a:gridCol>
                <a:gridCol w="1758139">
                  <a:extLst>
                    <a:ext uri="{9D8B030D-6E8A-4147-A177-3AD203B41FA5}">
                      <a16:colId xmlns:a16="http://schemas.microsoft.com/office/drawing/2014/main" val="3537387213"/>
                    </a:ext>
                  </a:extLst>
                </a:gridCol>
                <a:gridCol w="17581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024"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1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테이블당 단가</a:t>
                      </a:r>
                      <a:endParaRPr lang="en-US" altLang="ko-KR" sz="1400" b="1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1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매장당 </a:t>
                      </a:r>
                      <a:endParaRPr lang="en-US" altLang="ko-KR" sz="1400" b="1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algn="ctr" defTabSz="686440" rtl="0" eaLnBrk="1" fontAlgn="ctr" latinLnBrk="1" hangingPunct="1"/>
                      <a:r>
                        <a:rPr lang="en-US" altLang="ko-KR" sz="105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(16</a:t>
                      </a:r>
                      <a:r>
                        <a:rPr lang="ko-KR" altLang="en-US" sz="105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 태블릿 기준</a:t>
                      </a:r>
                      <a:r>
                        <a:rPr lang="en-US" altLang="ko-KR" sz="105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05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고객 부담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비고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38"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초기 설치비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출동비</a:t>
                      </a:r>
                      <a:r>
                        <a:rPr lang="ko-KR" altLang="en-US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25</a:t>
                      </a:r>
                      <a:r>
                        <a:rPr lang="ko-KR" altLang="en-US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lang="en-US" altLang="ko-KR" sz="12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+</a:t>
                      </a:r>
                      <a:r>
                        <a:rPr lang="ko-KR" altLang="en-US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설치비 </a:t>
                      </a:r>
                      <a:r>
                        <a:rPr lang="en-US" altLang="ko-KR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대당</a:t>
                      </a:r>
                      <a:r>
                        <a:rPr lang="ko-KR" altLang="en-US" sz="1200" b="0" i="0" u="none" strike="noStrike" kern="1200" spc="-50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lang="en-US" altLang="ko-KR" sz="12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41</a:t>
                      </a:r>
                      <a:r>
                        <a:rPr lang="ko-KR" altLang="en-US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lang="en-US" altLang="ko-KR" sz="12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5"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초기 </a:t>
                      </a:r>
                      <a:r>
                        <a:rPr lang="en-US" altLang="ko-KR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회</a:t>
                      </a:r>
                      <a:endParaRPr lang="en-US" altLang="ko-KR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무료</a:t>
                      </a:r>
                      <a:endParaRPr lang="en-US" altLang="ko-KR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메뉴 세팅</a:t>
                      </a:r>
                      <a:endParaRPr lang="en-US" altLang="ko-KR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사용법 교육 포함</a:t>
                      </a:r>
                      <a:endParaRPr lang="en-US" altLang="ko-KR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038"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태블릿 거치대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16,780</a:t>
                      </a:r>
                      <a:r>
                        <a:rPr lang="ko-KR" altLang="en-US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원</a:t>
                      </a:r>
                      <a:endParaRPr lang="en-US" altLang="ko-KR" sz="12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27</a:t>
                      </a:r>
                      <a:r>
                        <a:rPr lang="ko-KR" altLang="en-US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lang="en-US" altLang="ko-KR" sz="12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en-US" altLang="ko-KR" sz="8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ko-KR" altLang="en-US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038"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보조배터리</a:t>
                      </a:r>
                      <a:endParaRPr lang="en-US" altLang="ko-KR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+ </a:t>
                      </a:r>
                      <a:r>
                        <a:rPr lang="ko-KR" altLang="en-US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충전기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33,900</a:t>
                      </a:r>
                      <a:r>
                        <a:rPr lang="ko-KR" altLang="en-US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원</a:t>
                      </a:r>
                      <a:endParaRPr lang="en-US" altLang="ko-KR" sz="12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54</a:t>
                      </a:r>
                      <a:r>
                        <a:rPr lang="ko-KR" altLang="en-US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lang="en-US" altLang="ko-KR" sz="12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en-US" altLang="ko-KR" sz="8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ko-KR" altLang="en-US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038"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와이파이 </a:t>
                      </a:r>
                      <a:r>
                        <a:rPr lang="en-US" altLang="ko-KR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AP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99,000</a:t>
                      </a:r>
                      <a:r>
                        <a:rPr lang="ko-KR" altLang="en-US" sz="1200" b="0" i="0" u="none" strike="noStrike" kern="1200" spc="-50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원</a:t>
                      </a:r>
                      <a:endParaRPr lang="en-US" altLang="ko-KR" sz="12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lang="en-US" altLang="ko-KR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+</a:t>
                      </a:r>
                      <a:r>
                        <a:rPr lang="el-GR" altLang="ko-KR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α</a:t>
                      </a:r>
                      <a:endParaRPr lang="en-US" altLang="ko-KR" sz="12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en-US" altLang="ko-KR" sz="8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200" b="0" i="0" u="none" strike="noStrike" kern="1200" spc="-50" dirty="0" err="1">
                          <a:solidFill>
                            <a:srgbClr val="0070C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하이오더용</a:t>
                      </a:r>
                      <a:r>
                        <a:rPr lang="ko-KR" altLang="en-US" sz="1200" b="0" i="0" u="none" strike="noStrike" kern="1200" spc="-50" dirty="0">
                          <a:solidFill>
                            <a:srgbClr val="0070C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전용 </a:t>
                      </a:r>
                      <a:r>
                        <a:rPr lang="en-US" altLang="ko-KR" sz="1200" b="0" i="0" u="none" strike="noStrike" kern="1200" spc="-50" dirty="0">
                          <a:solidFill>
                            <a:srgbClr val="0070C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AP </a:t>
                      </a:r>
                      <a:r>
                        <a:rPr lang="ko-KR" altLang="en-US" sz="1200" b="0" i="0" u="none" strike="noStrike" kern="1200" spc="-50" dirty="0">
                          <a:solidFill>
                            <a:srgbClr val="0070C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설치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038"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증폭기</a:t>
                      </a:r>
                      <a:endParaRPr lang="en-US" altLang="ko-KR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kern="1200" spc="-50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96,640</a:t>
                      </a:r>
                      <a:r>
                        <a:rPr lang="ko-KR" altLang="en-US" sz="1200" b="0" i="0" u="none" strike="noStrike" kern="1200" spc="-50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원 </a:t>
                      </a:r>
                      <a:r>
                        <a:rPr lang="en-US" altLang="ko-KR" sz="1200" b="0" i="0" u="none" strike="noStrike" kern="1200" spc="-50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0" i="0" u="none" strike="noStrike" kern="1200" spc="-50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필요시</a:t>
                      </a:r>
                      <a:r>
                        <a:rPr lang="en-US" altLang="ko-KR" sz="1200" b="0" i="0" u="none" strike="noStrike" kern="1200" spc="-50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lang="en-US" altLang="ko-KR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+</a:t>
                      </a:r>
                      <a:r>
                        <a:rPr lang="el-GR" altLang="ko-KR" sz="1200" b="0" i="0" u="none" strike="noStrike" kern="1200" spc="-5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α</a:t>
                      </a:r>
                      <a:r>
                        <a:rPr lang="en-US" altLang="ko-KR" sz="1200" b="0" i="0" u="none" strike="noStrike" kern="1200" spc="-50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1200" b="0" i="0" u="none" strike="noStrike" kern="1200" spc="-50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필요시</a:t>
                      </a:r>
                      <a:r>
                        <a:rPr lang="en-US" altLang="ko-KR" sz="1200" b="0" i="0" u="none" strike="noStrike" kern="1200" spc="-50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  <a:endParaRPr lang="en-US" altLang="ko-KR" sz="1200" b="0" i="0" u="none" strike="noStrike" kern="1200" spc="-5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en-US" altLang="ko-KR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ko-KR" altLang="en-US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0962080"/>
                  </a:ext>
                </a:extLst>
              </a:tr>
              <a:tr h="391038"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kern="1200" spc="-5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합계</a:t>
                      </a:r>
                      <a:endParaRPr lang="en-US" altLang="ko-KR" sz="1600" b="1" i="0" u="none" strike="noStrike" kern="1200" spc="-50" dirty="0">
                        <a:solidFill>
                          <a:schemeClr val="accent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kern="1200" spc="-50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kern="1200" spc="-5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132</a:t>
                      </a:r>
                      <a:r>
                        <a:rPr lang="ko-KR" altLang="en-US" sz="1600" b="1" i="0" u="none" strike="noStrike" kern="1200" spc="-5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lang="en-US" altLang="ko-KR" sz="1600" b="1" i="0" u="none" strike="noStrike" kern="1200" spc="-5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+</a:t>
                      </a:r>
                      <a:r>
                        <a:rPr lang="el-GR" altLang="ko-KR" sz="1600" b="1" i="0" u="none" strike="noStrike" kern="1200" spc="-5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α</a:t>
                      </a:r>
                      <a:r>
                        <a:rPr lang="ko-KR" altLang="en-US" sz="1600" b="1" i="0" u="none" strike="noStrike" kern="1200" spc="-5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endParaRPr lang="en-US" altLang="ko-KR" sz="1600" b="1" i="0" u="none" strike="noStrike" kern="1200" spc="-50" dirty="0">
                        <a:solidFill>
                          <a:schemeClr val="accent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en-US" altLang="ko-KR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endParaRPr lang="ko-KR" altLang="en-US" sz="12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2197195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742364" y="4511599"/>
            <a:ext cx="374813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*</a:t>
            </a:r>
            <a:r>
              <a:rPr kumimoji="0" lang="ko-KR" altLang="en-US" sz="10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설치비 </a:t>
            </a:r>
            <a:r>
              <a:rPr kumimoji="0" lang="en-US" altLang="ko-KR" sz="10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0" cap="none" spc="-10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영업대표</a:t>
            </a:r>
            <a:r>
              <a:rPr kumimoji="0" lang="en-US" altLang="ko-KR" sz="10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/</a:t>
            </a:r>
            <a:r>
              <a:rPr kumimoji="0" lang="ko-KR" altLang="en-US" sz="10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대리점이 </a:t>
            </a:r>
            <a:r>
              <a:rPr kumimoji="0" lang="en-US" altLang="ko-KR" sz="10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</a:t>
            </a:r>
            <a:r>
              <a:rPr kumimoji="0" lang="ko-KR" altLang="en-US" sz="10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설치비</a:t>
            </a:r>
            <a:r>
              <a:rPr kumimoji="0" lang="en-US" altLang="ko-KR" sz="10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0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산출하여 입력 및 </a:t>
            </a:r>
            <a:r>
              <a:rPr kumimoji="0" lang="ko-KR" altLang="en-US" sz="1000" b="0" i="0" u="none" strike="noStrike" kern="0" cap="none" spc="-10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청구시</a:t>
            </a:r>
            <a:r>
              <a:rPr kumimoji="0" lang="ko-KR" altLang="en-US" sz="10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면제 처리</a:t>
            </a:r>
          </a:p>
        </p:txBody>
      </p:sp>
    </p:spTree>
    <p:extLst>
      <p:ext uri="{BB962C8B-B14F-4D97-AF65-F5344CB8AC3E}">
        <p14:creationId xmlns:p14="http://schemas.microsoft.com/office/powerpoint/2010/main" val="3802682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/>
              <a:t>위약금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979076" y="1496616"/>
          <a:ext cx="7184260" cy="2666044"/>
        </p:xfrm>
        <a:graphic>
          <a:graphicData uri="http://schemas.openxmlformats.org/drawingml/2006/table">
            <a:tbl>
              <a:tblPr/>
              <a:tblGrid>
                <a:gridCol w="3592130">
                  <a:extLst>
                    <a:ext uri="{9D8B030D-6E8A-4147-A177-3AD203B41FA5}">
                      <a16:colId xmlns:a16="http://schemas.microsoft.com/office/drawing/2014/main" val="1026833521"/>
                    </a:ext>
                  </a:extLst>
                </a:gridCol>
                <a:gridCol w="3592130">
                  <a:extLst>
                    <a:ext uri="{9D8B030D-6E8A-4147-A177-3AD203B41FA5}">
                      <a16:colId xmlns:a16="http://schemas.microsoft.com/office/drawing/2014/main" val="3878197561"/>
                    </a:ext>
                  </a:extLst>
                </a:gridCol>
              </a:tblGrid>
              <a:tr h="46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하이오더</a:t>
                      </a:r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T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오더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040040"/>
                  </a:ext>
                </a:extLst>
              </a:tr>
              <a:tr h="2204157">
                <a:tc>
                  <a:txBody>
                    <a:bodyPr/>
                    <a:lstStyle/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•(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프로모션</a:t>
                      </a:r>
                      <a:r>
                        <a:rPr lang="ko-KR" alt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할인금액</a:t>
                      </a:r>
                      <a:r>
                        <a:rPr lang="en-US" altLang="ko-KR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)+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 서비스 이용료</a:t>
                      </a:r>
                      <a:r>
                        <a:rPr lang="en-US" altLang="ko-KR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남은개월수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x </a:t>
                      </a:r>
                      <a:r>
                        <a:rPr lang="en-US" altLang="ko-KR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50%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 + (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설치비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: </a:t>
                      </a:r>
                      <a:r>
                        <a:rPr lang="ko-KR" altLang="en-US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기본</a:t>
                      </a:r>
                      <a:r>
                        <a:rPr lang="en-US" altLang="ko-KR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25</a:t>
                      </a:r>
                      <a:r>
                        <a:rPr lang="ko-KR" altLang="ko-KR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lang="en-US" altLang="ko-KR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+ </a:t>
                      </a:r>
                      <a:r>
                        <a:rPr lang="ko-KR" altLang="ko-KR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대당</a:t>
                      </a:r>
                      <a:r>
                        <a:rPr lang="en-US" altLang="ko-KR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1</a:t>
                      </a:r>
                      <a:r>
                        <a:rPr lang="ko-KR" altLang="ko-KR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lang="en-US" altLang="ko-KR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단말 대금 일시불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• (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프로모션할인금액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)+(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월요금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*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남은개월수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x </a:t>
                      </a:r>
                      <a:r>
                        <a:rPr lang="en-US" altLang="ko-KR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100%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b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7471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910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r>
              <a:rPr lang="en-US" altLang="ko-KR" dirty="0"/>
              <a:t>POS/VAN</a:t>
            </a:r>
            <a:r>
              <a:rPr lang="ko-KR" altLang="en-US" dirty="0"/>
              <a:t>의 이해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91830" y="1024647"/>
            <a:ext cx="700657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761206" y="1253247"/>
            <a:ext cx="7620000" cy="3065208"/>
            <a:chOff x="906463" y="902972"/>
            <a:chExt cx="7620000" cy="3065208"/>
          </a:xfrm>
        </p:grpSpPr>
        <p:pic>
          <p:nvPicPr>
            <p:cNvPr id="1026" name="Picture 2" descr="서울 구로구 포스업체 포스기 휴대용 카드단말기 임대 및 구매 POS 풀구성 세트 : 네이버 블로그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0000" b="77188" l="4375" r="95000">
                          <a14:foregroundMark x1="12750" y1="65938" x2="12750" y2="65938"/>
                          <a14:foregroundMark x1="9750" y1="61250" x2="10000" y2="65938"/>
                          <a14:foregroundMark x1="20125" y1="58125" x2="19750" y2="65313"/>
                          <a14:foregroundMark x1="19875" y1="65625" x2="20625" y2="67813"/>
                          <a14:foregroundMark x1="31125" y1="49688" x2="27125" y2="59062"/>
                          <a14:foregroundMark x1="26750" y1="60625" x2="28125" y2="66563"/>
                          <a14:foregroundMark x1="32750" y1="67188" x2="36125" y2="58438"/>
                          <a14:foregroundMark x1="31625" y1="57813" x2="29875" y2="61563"/>
                          <a14:foregroundMark x1="29250" y1="69375" x2="28625" y2="75625"/>
                          <a14:foregroundMark x1="33125" y1="69375" x2="34750" y2="69063"/>
                          <a14:foregroundMark x1="34875" y1="70000" x2="34500" y2="75000"/>
                          <a14:foregroundMark x1="41625" y1="60938" x2="42250" y2="69063"/>
                          <a14:foregroundMark x1="42500" y1="69375" x2="45375" y2="72188"/>
                          <a14:foregroundMark x1="45375" y1="71563" x2="47000" y2="67188"/>
                          <a14:foregroundMark x1="47000" y1="66563" x2="47000" y2="66563"/>
                          <a14:foregroundMark x1="53875" y1="52812" x2="51375" y2="63125"/>
                          <a14:foregroundMark x1="51500" y1="64375" x2="52875" y2="69063"/>
                          <a14:foregroundMark x1="52000" y1="68750" x2="51750" y2="62187"/>
                          <a14:foregroundMark x1="68375" y1="58438" x2="68500" y2="69063"/>
                          <a14:foregroundMark x1="83250" y1="61563" x2="83250" y2="61563"/>
                          <a14:foregroundMark x1="87125" y1="65000" x2="87500" y2="73750"/>
                          <a14:foregroundMark x1="88000" y1="73750" x2="90000" y2="75625"/>
                          <a14:foregroundMark x1="90250" y1="75625" x2="93625" y2="72500"/>
                          <a14:foregroundMark x1="93625" y1="71563" x2="93625" y2="62187"/>
                          <a14:foregroundMark x1="93500" y1="62813" x2="90125" y2="62813"/>
                          <a14:foregroundMark x1="90125" y1="62813" x2="87125" y2="6468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463" y="902972"/>
              <a:ext cx="7620000" cy="304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직사각형 9"/>
            <p:cNvSpPr/>
            <p:nvPr/>
          </p:nvSpPr>
          <p:spPr>
            <a:xfrm>
              <a:off x="1370688" y="3374801"/>
              <a:ext cx="103105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POS</a:t>
              </a:r>
            </a:p>
            <a:p>
              <a:pPr algn="ctr"/>
              <a:r>
                <a:rPr lang="en-US" altLang="ko-KR" sz="160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(</a:t>
              </a:r>
              <a:r>
                <a:rPr lang="ko-KR" altLang="en-US" sz="1600" dirty="0" err="1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오더포스</a:t>
              </a:r>
              <a:r>
                <a:rPr lang="en-US" altLang="ko-KR" sz="160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)</a:t>
              </a:r>
              <a:endParaRPr lang="ko-KR" altLang="en-US" sz="16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2821130" y="3383405"/>
              <a:ext cx="104708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CAT</a:t>
              </a:r>
              <a:r>
                <a:rPr lang="ko-KR" altLang="en-US" sz="160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단말기</a:t>
              </a:r>
              <a:endParaRPr lang="en-US" altLang="ko-KR" sz="16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/>
              <a:r>
                <a:rPr lang="ko-KR" altLang="en-US" sz="1600" dirty="0" err="1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서명패드</a:t>
              </a:r>
              <a:endParaRPr lang="ko-KR" altLang="en-US" sz="16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3959427" y="3383405"/>
              <a:ext cx="71846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프린터</a:t>
              </a: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803128" y="3383405"/>
              <a:ext cx="107433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dirty="0" err="1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금전출납기</a:t>
              </a:r>
              <a:endParaRPr lang="ko-KR" altLang="en-US" sz="16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948140" y="3383405"/>
              <a:ext cx="132279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키보드</a:t>
              </a:r>
              <a:r>
                <a:rPr lang="en-US" altLang="ko-KR" sz="160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/</a:t>
              </a:r>
              <a:r>
                <a:rPr lang="ko-KR" altLang="en-US" sz="160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마우스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273376" y="3383405"/>
              <a:ext cx="107433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dirty="0" err="1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프린터용지</a:t>
              </a:r>
              <a:endParaRPr lang="ko-KR" altLang="en-US" sz="16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779089" y="941664"/>
              <a:ext cx="10791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VAN</a:t>
              </a:r>
              <a:r>
                <a:rPr lang="ko-KR" altLang="en-US" sz="160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대리점</a:t>
              </a:r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2808038" y="1349375"/>
            <a:ext cx="639598" cy="563762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가맹점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4896148" y="1349375"/>
            <a:ext cx="639598" cy="563762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VAN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5940203" y="1349375"/>
            <a:ext cx="639598" cy="563762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카드사</a:t>
            </a:r>
          </a:p>
        </p:txBody>
      </p:sp>
      <p:cxnSp>
        <p:nvCxnSpPr>
          <p:cNvPr id="5" name="직선 화살표 연결선 4"/>
          <p:cNvCxnSpPr>
            <a:stCxn id="17" idx="3"/>
          </p:cNvCxnSpPr>
          <p:nvPr/>
        </p:nvCxnSpPr>
        <p:spPr>
          <a:xfrm>
            <a:off x="3447636" y="1631256"/>
            <a:ext cx="144851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>
            <a:off x="5528919" y="1631256"/>
            <a:ext cx="40445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194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686390"/>
              </p:ext>
            </p:extLst>
          </p:nvPr>
        </p:nvGraphicFramePr>
        <p:xfrm>
          <a:off x="1007050" y="1550792"/>
          <a:ext cx="7416224" cy="3014723"/>
        </p:xfrm>
        <a:graphic>
          <a:graphicData uri="http://schemas.openxmlformats.org/drawingml/2006/table">
            <a:tbl>
              <a:tblPr/>
              <a:tblGrid>
                <a:gridCol w="891929">
                  <a:extLst>
                    <a:ext uri="{9D8B030D-6E8A-4147-A177-3AD203B41FA5}">
                      <a16:colId xmlns:a16="http://schemas.microsoft.com/office/drawing/2014/main" val="427274691"/>
                    </a:ext>
                  </a:extLst>
                </a:gridCol>
                <a:gridCol w="1304859">
                  <a:extLst>
                    <a:ext uri="{9D8B030D-6E8A-4147-A177-3AD203B41FA5}">
                      <a16:colId xmlns:a16="http://schemas.microsoft.com/office/drawing/2014/main" val="3194822973"/>
                    </a:ext>
                  </a:extLst>
                </a:gridCol>
                <a:gridCol w="1304859">
                  <a:extLst>
                    <a:ext uri="{9D8B030D-6E8A-4147-A177-3AD203B41FA5}">
                      <a16:colId xmlns:a16="http://schemas.microsoft.com/office/drawing/2014/main" val="3515161460"/>
                    </a:ext>
                  </a:extLst>
                </a:gridCol>
                <a:gridCol w="1304859">
                  <a:extLst>
                    <a:ext uri="{9D8B030D-6E8A-4147-A177-3AD203B41FA5}">
                      <a16:colId xmlns:a16="http://schemas.microsoft.com/office/drawing/2014/main" val="3377761788"/>
                    </a:ext>
                  </a:extLst>
                </a:gridCol>
                <a:gridCol w="1304859">
                  <a:extLst>
                    <a:ext uri="{9D8B030D-6E8A-4147-A177-3AD203B41FA5}">
                      <a16:colId xmlns:a16="http://schemas.microsoft.com/office/drawing/2014/main" val="4042408133"/>
                    </a:ext>
                  </a:extLst>
                </a:gridCol>
                <a:gridCol w="1304859">
                  <a:extLst>
                    <a:ext uri="{9D8B030D-6E8A-4147-A177-3AD203B41FA5}">
                      <a16:colId xmlns:a16="http://schemas.microsoft.com/office/drawing/2014/main" val="1303993922"/>
                    </a:ext>
                  </a:extLst>
                </a:gridCol>
              </a:tblGrid>
              <a:tr h="6502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이지포스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메타시티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스마일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스마트로</a:t>
                      </a:r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OKPOS</a:t>
                      </a:r>
                      <a:br>
                        <a:rPr lang="en-US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예정</a:t>
                      </a:r>
                      <a:r>
                        <a:rPr lang="en-US" altLang="ko-KR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MatePOS</a:t>
                      </a:r>
                      <a:br>
                        <a:rPr lang="en-US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(3</a:t>
                      </a:r>
                      <a:r>
                        <a:rPr lang="ko-KR" altLang="en-US" sz="14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월예정</a:t>
                      </a:r>
                      <a:r>
                        <a:rPr lang="en-US" altLang="ko-KR" sz="1400" b="1" i="0" u="none" strike="noStrike" dirty="0">
                          <a:solidFill>
                            <a:srgbClr val="80808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828531"/>
                  </a:ext>
                </a:extLst>
              </a:tr>
              <a:tr h="5911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NICE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8380619"/>
                  </a:ext>
                </a:extLst>
              </a:tr>
              <a:tr h="5911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KICC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4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en-US" altLang="ko-KR" sz="14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7958031"/>
                  </a:ext>
                </a:extLst>
              </a:tr>
              <a:tr h="5911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KSNET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endParaRPr lang="ko-KR" altLang="en-US" sz="1400" b="0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8795103"/>
                  </a:ext>
                </a:extLst>
              </a:tr>
              <a:tr h="59112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스마트로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ctr" latinLnBrk="1" hangingPunct="1"/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r>
                        <a:rPr lang="ko-KR" altLang="en-US" sz="14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◯</a:t>
                      </a:r>
                      <a:r>
                        <a:rPr lang="ko-KR" altLang="en-US" sz="14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4513742"/>
                  </a:ext>
                </a:extLst>
              </a:tr>
            </a:tbl>
          </a:graphicData>
        </a:graphic>
      </p:graphicFrame>
      <p:cxnSp>
        <p:nvCxnSpPr>
          <p:cNvPr id="25" name="직선 화살표 연결선 24"/>
          <p:cNvCxnSpPr/>
          <p:nvPr/>
        </p:nvCxnSpPr>
        <p:spPr>
          <a:xfrm>
            <a:off x="1740306" y="1447030"/>
            <a:ext cx="668296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>
            <a:off x="892512" y="2183090"/>
            <a:ext cx="0" cy="238242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4392613" y="1065629"/>
            <a:ext cx="843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altLang="ko-KR" sz="2000" b="1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POS</a:t>
            </a:r>
            <a:r>
              <a:rPr lang="ko-KR" altLang="en-US" sz="2000" b="1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</a:t>
            </a:r>
          </a:p>
        </p:txBody>
      </p:sp>
      <p:sp>
        <p:nvSpPr>
          <p:cNvPr id="45" name="직사각형 44"/>
          <p:cNvSpPr/>
          <p:nvPr/>
        </p:nvSpPr>
        <p:spPr>
          <a:xfrm rot="16200000">
            <a:off x="206225" y="3122793"/>
            <a:ext cx="8579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altLang="ko-KR" sz="2000" b="1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VAN</a:t>
            </a:r>
            <a:r>
              <a:rPr lang="ko-KR" altLang="en-US" sz="2000" b="1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</a:t>
            </a:r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 </a:t>
            </a:r>
            <a:r>
              <a:rPr lang="ko-KR" altLang="en-US" dirty="0" err="1"/>
              <a:t>하이오더</a:t>
            </a:r>
            <a:r>
              <a:rPr lang="ko-KR" altLang="en-US" dirty="0"/>
              <a:t> </a:t>
            </a:r>
            <a:r>
              <a:rPr lang="en-US" altLang="ko-KR" dirty="0"/>
              <a:t>POS-VAN </a:t>
            </a:r>
            <a:r>
              <a:rPr lang="ko-KR" altLang="en-US" dirty="0"/>
              <a:t>연동 내역 </a:t>
            </a:r>
            <a:r>
              <a:rPr lang="en-US" altLang="ko-KR" dirty="0"/>
              <a:t>(POS</a:t>
            </a:r>
            <a:r>
              <a:rPr lang="ko-KR" altLang="en-US" dirty="0"/>
              <a:t>사 추천 순</a:t>
            </a:r>
            <a:r>
              <a:rPr lang="en-US" altLang="ko-KR" dirty="0"/>
              <a:t>, </a:t>
            </a:r>
            <a:r>
              <a:rPr lang="ko-KR" altLang="en-US" dirty="0" err="1"/>
              <a:t>현재기준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6368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 POS/VAN Sales </a:t>
            </a:r>
            <a:r>
              <a:rPr lang="ko-KR" altLang="en-US" dirty="0"/>
              <a:t>방안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2" name="직사각형 31"/>
          <p:cNvSpPr/>
          <p:nvPr/>
        </p:nvSpPr>
        <p:spPr>
          <a:xfrm>
            <a:off x="675446" y="1349375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창업점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644196" y="1349375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성업점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75446" y="1762154"/>
            <a:ext cx="3763962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marR="0" lvl="0" indent="-17780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이지포스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우선 추천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(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현재 기준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, 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하이오더와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연동</a:t>
            </a:r>
            <a:r>
              <a:rPr kumimoji="0" lang="ko-KR" altLang="en-US" sz="10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 가장 원할</a:t>
            </a:r>
            <a:r>
              <a:rPr kumimoji="0" lang="en-US" altLang="ko-KR" sz="10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)</a:t>
            </a:r>
            <a:br>
              <a:rPr kumimoji="0" lang="en-US" altLang="ko-KR" sz="11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</a:br>
            <a:r>
              <a:rPr kumimoji="0" lang="en-US" altLang="ko-KR" sz="1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- KICC </a:t>
            </a:r>
            <a:r>
              <a:rPr lang="en-US" altLang="ko-KR" sz="1600" b="1" noProof="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VAN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 </a:t>
            </a:r>
            <a:b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</a:br>
            <a:r>
              <a:rPr lang="en-US" altLang="ko-KR" sz="1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※ </a:t>
            </a:r>
            <a:r>
              <a:rPr lang="ko-KR" altLang="en-US" sz="1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향후 </a:t>
            </a:r>
            <a:r>
              <a:rPr lang="en-US" altLang="ko-KR" sz="1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OKPOS </a:t>
            </a:r>
            <a:r>
              <a:rPr lang="ko-KR" altLang="en-US" sz="1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등 다른 </a:t>
            </a:r>
            <a:r>
              <a:rPr lang="en-US" altLang="ko-KR" sz="1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POS </a:t>
            </a:r>
            <a:r>
              <a:rPr lang="ko-KR" altLang="en-US" sz="1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  <a:cs typeface="굴림" panose="020B0600000101010101" pitchFamily="50" charset="-127"/>
              </a:rPr>
              <a:t>우선 정책에 대해 검토 예정</a:t>
            </a:r>
            <a:endParaRPr lang="en-US" altLang="ko-KR" sz="110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080099" y="2916175"/>
            <a:ext cx="2954655" cy="7786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en-US" altLang="ko-KR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“</a:t>
            </a: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고객님</a:t>
            </a:r>
            <a:r>
              <a:rPr lang="en-US" altLang="ko-KR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, POS </a:t>
            </a: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신규로 설치하시려면</a:t>
            </a:r>
            <a:r>
              <a:rPr lang="en-US" altLang="ko-KR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,</a:t>
            </a: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</a:t>
            </a:r>
            <a:endParaRPr lang="en-US" altLang="ko-KR" sz="1200" dirty="0">
              <a:solidFill>
                <a:srgbClr val="000000"/>
              </a:solidFill>
              <a:latin typeface="HY궁서B" panose="02030600000101010101" pitchFamily="18" charset="-127"/>
              <a:ea typeface="HY궁서B" panose="02030600000101010101" pitchFamily="18" charset="-127"/>
              <a:cs typeface="굴림" panose="020B0600000101010101" pitchFamily="50" charset="-127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  저희 </a:t>
            </a:r>
            <a:r>
              <a:rPr lang="ko-KR" altLang="en-US" sz="1200" dirty="0" err="1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하이오더와</a:t>
            </a: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궁합이 가장 잘 맞는 </a:t>
            </a:r>
            <a:endParaRPr lang="en-US" altLang="ko-KR" sz="1200" dirty="0">
              <a:solidFill>
                <a:srgbClr val="000000"/>
              </a:solidFill>
              <a:latin typeface="HY궁서B" panose="02030600000101010101" pitchFamily="18" charset="-127"/>
              <a:ea typeface="HY궁서B" panose="02030600000101010101" pitchFamily="18" charset="-127"/>
              <a:cs typeface="굴림" panose="020B0600000101010101" pitchFamily="50" charset="-127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en-US" altLang="ko-KR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  </a:t>
            </a:r>
            <a:r>
              <a:rPr lang="ko-KR" altLang="en-US" sz="1200" dirty="0" err="1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이지포스로</a:t>
            </a: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하세요</a:t>
            </a:r>
            <a:r>
              <a:rPr lang="en-US" altLang="ko-KR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.”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687888" y="1762154"/>
            <a:ext cx="376396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① POS/VAN</a:t>
            </a:r>
            <a:r>
              <a:rPr lang="ko-KR" altLang="en-US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이 </a:t>
            </a:r>
            <a:r>
              <a:rPr lang="ko-KR" altLang="en-US" sz="1500" dirty="0" err="1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하이오더</a:t>
            </a:r>
            <a:r>
              <a:rPr lang="ko-KR" altLang="en-US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연동 조건에 부합하는지 확인</a:t>
            </a:r>
            <a:r>
              <a:rPr lang="en-US" altLang="ko-KR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(</a:t>
            </a:r>
            <a:r>
              <a:rPr lang="ko-KR" altLang="en-US" sz="11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별첨</a:t>
            </a:r>
            <a:r>
              <a:rPr lang="en-US" altLang="ko-KR" sz="11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. </a:t>
            </a:r>
            <a:r>
              <a:rPr lang="ko-KR" altLang="en-US" sz="1100" dirty="0" err="1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하이오더</a:t>
            </a:r>
            <a:r>
              <a:rPr lang="ko-KR" altLang="en-US" sz="11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POS-VAN </a:t>
            </a:r>
            <a:r>
              <a:rPr lang="ko-KR" altLang="en-US" sz="11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연동 내역 참고</a:t>
            </a:r>
            <a:r>
              <a:rPr lang="en-US" altLang="ko-KR" sz="11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)</a:t>
            </a:r>
            <a:endParaRPr lang="en-US" altLang="ko-KR" sz="1500" dirty="0">
              <a:solidFill>
                <a:srgbClr val="000000"/>
              </a:solidFill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958694" y="2570659"/>
            <a:ext cx="3359124" cy="5724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en-US" altLang="ko-KR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“</a:t>
            </a: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고객님</a:t>
            </a:r>
            <a:r>
              <a:rPr lang="en-US" altLang="ko-KR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사용하시는</a:t>
            </a:r>
            <a:r>
              <a:rPr lang="en-US" altLang="ko-KR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POS/VAN</a:t>
            </a: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에 </a:t>
            </a:r>
            <a:endParaRPr lang="en-US" altLang="ko-KR" sz="1200" dirty="0">
              <a:solidFill>
                <a:srgbClr val="000000"/>
              </a:solidFill>
              <a:latin typeface="HY궁서B" panose="02030600000101010101" pitchFamily="18" charset="-127"/>
              <a:ea typeface="HY궁서B" panose="02030600000101010101" pitchFamily="18" charset="-127"/>
              <a:cs typeface="굴림" panose="020B0600000101010101" pitchFamily="50" charset="-127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ko-KR" altLang="en-US" sz="1200" dirty="0" err="1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하이오더</a:t>
            </a: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설치 가능하세요</a:t>
            </a:r>
            <a:r>
              <a:rPr lang="en-US" altLang="ko-KR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.”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4687887" y="3248550"/>
            <a:ext cx="4229133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② POS/VAN</a:t>
            </a:r>
            <a:r>
              <a:rPr lang="ko-KR" altLang="en-US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약정 종료라면</a:t>
            </a:r>
            <a:r>
              <a:rPr lang="en-US" altLang="ko-KR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, </a:t>
            </a:r>
            <a:r>
              <a:rPr lang="ko-KR" altLang="en-US" sz="1500" dirty="0" err="1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이지포스로</a:t>
            </a:r>
            <a:r>
              <a:rPr lang="ko-KR" altLang="en-US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변경 추천</a:t>
            </a:r>
            <a:endParaRPr lang="en-US" altLang="ko-KR" sz="1500" dirty="0">
              <a:solidFill>
                <a:srgbClr val="000000"/>
              </a:solidFill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  <a:p>
            <a:pPr marR="0" lvl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   - </a:t>
            </a:r>
            <a:r>
              <a:rPr lang="ko-KR" altLang="en-US" sz="1500" dirty="0" err="1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창업점</a:t>
            </a:r>
            <a:r>
              <a:rPr lang="ko-KR" altLang="en-US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형태와 동일 </a:t>
            </a:r>
            <a:r>
              <a:rPr lang="en-US" altLang="ko-KR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(</a:t>
            </a:r>
            <a:r>
              <a:rPr lang="ko-KR" altLang="en-US" sz="1500" dirty="0" err="1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이지포스</a:t>
            </a:r>
            <a:r>
              <a:rPr lang="ko-KR" altLang="en-US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우선</a:t>
            </a:r>
            <a:r>
              <a:rPr lang="en-US" altLang="ko-KR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004090" y="3980506"/>
            <a:ext cx="3313728" cy="8125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en-US" altLang="ko-KR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“</a:t>
            </a: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고객님</a:t>
            </a:r>
            <a:r>
              <a:rPr lang="en-US" altLang="ko-KR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, POS </a:t>
            </a: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약정 종료하셨으면</a:t>
            </a:r>
            <a:r>
              <a:rPr lang="en-US" altLang="ko-KR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,</a:t>
            </a:r>
          </a:p>
          <a:p>
            <a:pPr lvl="0" algn="ctr">
              <a:lnSpc>
                <a:spcPct val="130000"/>
              </a:lnSpc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부담없이 </a:t>
            </a:r>
            <a:r>
              <a:rPr lang="ko-KR" altLang="en-US" sz="1200" dirty="0" err="1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이지포스로</a:t>
            </a: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변경하시면</a:t>
            </a:r>
            <a:r>
              <a:rPr lang="en-US" altLang="ko-KR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,</a:t>
            </a:r>
          </a:p>
          <a:p>
            <a:pPr lvl="0" algn="ctr">
              <a:lnSpc>
                <a:spcPct val="130000"/>
              </a:lnSpc>
              <a:defRPr/>
            </a:pPr>
            <a:r>
              <a:rPr lang="ko-KR" altLang="en-US" sz="1200" dirty="0" err="1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하이오더</a:t>
            </a:r>
            <a:r>
              <a:rPr lang="ko-KR" altLang="en-US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 설치 가능하세요</a:t>
            </a:r>
            <a:r>
              <a:rPr lang="en-US" altLang="ko-KR" sz="1200" dirty="0">
                <a:solidFill>
                  <a:srgbClr val="000000"/>
                </a:solidFill>
                <a:latin typeface="HY궁서B" panose="02030600000101010101" pitchFamily="18" charset="-127"/>
                <a:ea typeface="HY궁서B" panose="02030600000101010101" pitchFamily="18" charset="-127"/>
                <a:cs typeface="굴림" panose="020B0600000101010101" pitchFamily="50" charset="-127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959816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/>
              <a:t>제휴 상품</a:t>
            </a:r>
            <a:r>
              <a:rPr lang="en-US" altLang="ko-KR" dirty="0"/>
              <a:t>(POS/VAN)</a:t>
            </a:r>
            <a:r>
              <a:rPr lang="ko-KR" altLang="en-US" dirty="0"/>
              <a:t> 스펙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737643" y="2156813"/>
          <a:ext cx="7784878" cy="2323747"/>
        </p:xfrm>
        <a:graphic>
          <a:graphicData uri="http://schemas.openxmlformats.org/drawingml/2006/table">
            <a:tbl>
              <a:tblPr firstRow="1" firstCol="1" bandRow="1"/>
              <a:tblGrid>
                <a:gridCol w="639808">
                  <a:extLst>
                    <a:ext uri="{9D8B030D-6E8A-4147-A177-3AD203B41FA5}">
                      <a16:colId xmlns:a16="http://schemas.microsoft.com/office/drawing/2014/main" val="3021715738"/>
                    </a:ext>
                  </a:extLst>
                </a:gridCol>
                <a:gridCol w="900515">
                  <a:extLst>
                    <a:ext uri="{9D8B030D-6E8A-4147-A177-3AD203B41FA5}">
                      <a16:colId xmlns:a16="http://schemas.microsoft.com/office/drawing/2014/main" val="368376455"/>
                    </a:ext>
                  </a:extLst>
                </a:gridCol>
                <a:gridCol w="806792">
                  <a:extLst>
                    <a:ext uri="{9D8B030D-6E8A-4147-A177-3AD203B41FA5}">
                      <a16:colId xmlns:a16="http://schemas.microsoft.com/office/drawing/2014/main" val="79323207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794583577"/>
                    </a:ext>
                  </a:extLst>
                </a:gridCol>
                <a:gridCol w="4428113">
                  <a:extLst>
                    <a:ext uri="{9D8B030D-6E8A-4147-A177-3AD203B41FA5}">
                      <a16:colId xmlns:a16="http://schemas.microsoft.com/office/drawing/2014/main" val="1639624149"/>
                    </a:ext>
                  </a:extLst>
                </a:gridCol>
              </a:tblGrid>
              <a:tr h="5518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400" b="0" dirty="0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구분</a:t>
                      </a:r>
                    </a:p>
                  </a:txBody>
                  <a:tcPr marL="35141" marR="3514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VAT</a:t>
                      </a:r>
                      <a:r>
                        <a:rPr lang="ko-KR" sz="1400" b="0" dirty="0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별도</a:t>
                      </a:r>
                    </a:p>
                  </a:txBody>
                  <a:tcPr marL="35141" marR="35141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36</a:t>
                      </a:r>
                      <a:r>
                        <a:rPr lang="ko-KR" sz="1400" b="0" dirty="0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개월</a:t>
                      </a:r>
                      <a:endParaRPr lang="en-US" altLang="ko-KR" sz="1400" b="0" dirty="0"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400" b="0" dirty="0" err="1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약정임대</a:t>
                      </a:r>
                      <a:endParaRPr lang="ko-KR" sz="1400" b="0" dirty="0"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35141" marR="35141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400" b="0" dirty="0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일시불</a:t>
                      </a:r>
                    </a:p>
                  </a:txBody>
                  <a:tcPr marL="35141" marR="35141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400" b="0" dirty="0"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굴림" panose="020B0600000101010101" pitchFamily="50" charset="-127"/>
                        </a:rPr>
                        <a:t>비고</a:t>
                      </a:r>
                    </a:p>
                  </a:txBody>
                  <a:tcPr marL="35141" marR="35141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608553"/>
                  </a:ext>
                </a:extLst>
              </a:tr>
              <a:tr h="689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POS</a:t>
                      </a:r>
                      <a:endParaRPr lang="ko-KR" sz="12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35141" marR="3514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POS</a:t>
                      </a:r>
                      <a:r>
                        <a:rPr lang="ko-KR" sz="1200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세트</a:t>
                      </a:r>
                    </a:p>
                  </a:txBody>
                  <a:tcPr marL="35141" marR="35141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35,000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1,240,000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o-KR" alt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※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POS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세트 구성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 : POS, POS</a:t>
                      </a:r>
                      <a:r>
                        <a:rPr lang="ko-KR" sz="1000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보안리더기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, 3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인치백업단말기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, </a:t>
                      </a:r>
                      <a:r>
                        <a:rPr lang="ko-KR" sz="1000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금전함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, </a:t>
                      </a:r>
                      <a:r>
                        <a:rPr lang="ko-KR" sz="1000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주방프린터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, 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마우스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(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소모품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), 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키보드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(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소모품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)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 / 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소모품은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 AS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대상 제외</a:t>
                      </a:r>
                      <a:b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</a:b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※ 장비는 </a:t>
                      </a:r>
                      <a:r>
                        <a:rPr lang="ko-KR" sz="1000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하나시스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 /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※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 SW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는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 MPOS 1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카피당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 5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만원 일회성 추가 부담</a:t>
                      </a:r>
                      <a:endParaRPr lang="en-US" altLang="ko-KR" sz="100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o-KR" alt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※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년 약정 종료 후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관리비로 월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15,000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527668"/>
                  </a:ext>
                </a:extLst>
              </a:tr>
              <a:tr h="270500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200" dirty="0" err="1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부가장비</a:t>
                      </a:r>
                      <a:endParaRPr lang="ko-KR" sz="12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35141" marR="3514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2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주방프린터</a:t>
                      </a:r>
                      <a:endParaRPr lang="ko-KR" sz="12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3,500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124,000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추가 대당</a:t>
                      </a:r>
                      <a:endParaRPr lang="ko-KR" sz="10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48636802"/>
                  </a:ext>
                </a:extLst>
              </a:tr>
              <a:tr h="2705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2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듀얼모니터</a:t>
                      </a:r>
                      <a:endParaRPr lang="ko-KR" sz="12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10,000</a:t>
                      </a:r>
                      <a:r>
                        <a:rPr lang="ko-KR" sz="120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356,000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추가 대당</a:t>
                      </a:r>
                      <a:endParaRPr lang="ko-KR" sz="10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1306766"/>
                  </a:ext>
                </a:extLst>
              </a:tr>
              <a:tr h="2705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sz="12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오더포스</a:t>
                      </a:r>
                      <a:endParaRPr lang="ko-KR" sz="12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25,000</a:t>
                      </a:r>
                      <a:r>
                        <a:rPr lang="ko-KR" sz="120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890,000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추가 대당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,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년 약정 종료 후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관리비로 월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15,000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  <a:endParaRPr lang="ko-KR" sz="10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187120"/>
                  </a:ext>
                </a:extLst>
              </a:tr>
              <a:tr h="2705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카드리더기</a:t>
                      </a:r>
                      <a:endParaRPr lang="ko-KR" sz="12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2,000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70,000</a:t>
                      </a:r>
                      <a:r>
                        <a:rPr lang="ko-KR" sz="1200" dirty="0">
                          <a:solidFill>
                            <a:schemeClr val="accent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추가 대당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 (</a:t>
                      </a:r>
                      <a:r>
                        <a:rPr lang="ko-KR" sz="10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나이스정보통신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(9</a:t>
                      </a: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만원 요청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) </a:t>
                      </a: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제외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), </a:t>
                      </a:r>
                      <a:r>
                        <a:rPr lang="ko-KR" sz="100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나이스는</a:t>
                      </a: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 월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 3,000</a:t>
                      </a:r>
                      <a:r>
                        <a:rPr lang="ko-KR" sz="10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굴림" panose="020B0600000101010101" pitchFamily="50" charset="-127"/>
                        </a:rPr>
                        <a:t>원</a:t>
                      </a:r>
                      <a:endParaRPr lang="ko-KR" sz="1000" dirty="0"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47632390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737643" y="1116610"/>
            <a:ext cx="8282532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제휴상품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(POS 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및 </a:t>
            </a:r>
            <a:r>
              <a:rPr kumimoji="0" lang="ko-KR" alt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부가장비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)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는 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VAN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대리점으로 연계 안내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후 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VAN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대리점 </a:t>
            </a:r>
            <a:r>
              <a:rPr kumimoji="0" lang="ko-KR" alt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전자계약을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통해 </a:t>
            </a:r>
            <a:r>
              <a:rPr kumimoji="0" lang="ko-KR" alt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별도가입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</a:t>
            </a:r>
            <a:endParaRPr kumimoji="0" lang="en-US" altLang="ko-KR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ko-KR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연동</a:t>
            </a:r>
            <a:r>
              <a:rPr kumimoji="0" lang="ko-KR" alt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가능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POS : 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이지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, </a:t>
            </a:r>
            <a:r>
              <a:rPr lang="ko-KR" altLang="en-US" sz="1500" dirty="0" err="1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메타시티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, 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스마일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/ (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예정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) OKPOS, </a:t>
            </a:r>
            <a:r>
              <a:rPr kumimoji="0" lang="ko-KR" altLang="ko-KR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메이트</a:t>
            </a:r>
            <a:r>
              <a:rPr kumimoji="0" lang="ko-KR" alt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포스</a:t>
            </a:r>
            <a:endParaRPr kumimoji="0" lang="en-US" altLang="ko-KR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500" dirty="0" err="1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연동가능</a:t>
            </a:r>
            <a:r>
              <a:rPr lang="ko-KR" altLang="en-US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15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VAN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 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: KICC, KSNET, NICE, </a:t>
            </a:r>
            <a:r>
              <a:rPr kumimoji="0" lang="ko-KR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굴림" panose="020B0600000101010101" pitchFamily="50" charset="-127"/>
              </a:rPr>
              <a:t>스마트로</a:t>
            </a:r>
            <a:endParaRPr kumimoji="0" lang="en-US" altLang="ko-KR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386783" y="4218950"/>
            <a:ext cx="7135737" cy="2616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42364" y="4511599"/>
            <a:ext cx="3748135" cy="280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lnSpc>
                <a:spcPct val="130000"/>
              </a:lnSpc>
              <a:defRPr/>
            </a:pPr>
            <a:r>
              <a:rPr kumimoji="0" lang="en-US" altLang="ko-KR" sz="10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00" kern="0" spc="-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해지 위약금 </a:t>
            </a:r>
            <a:r>
              <a:rPr lang="en-US" altLang="ko-KR" sz="1000" kern="0" spc="-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 </a:t>
            </a:r>
            <a:r>
              <a:rPr lang="ko-KR" altLang="en-US" sz="1000" kern="0" spc="-100" dirty="0" err="1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잔여개월수</a:t>
            </a:r>
            <a:r>
              <a:rPr lang="ko-KR" altLang="en-US" sz="1000" kern="0" spc="-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* 월 </a:t>
            </a:r>
            <a:r>
              <a:rPr lang="ko-KR" altLang="en-US" sz="1000" kern="0" spc="-100" dirty="0" err="1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렌탈료</a:t>
            </a:r>
            <a:r>
              <a:rPr lang="ko-KR" altLang="en-US" sz="1000" kern="0" spc="-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* </a:t>
            </a:r>
            <a:r>
              <a:rPr lang="en-US" altLang="ko-KR" sz="1000" kern="0" spc="-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120% + </a:t>
            </a:r>
            <a:r>
              <a:rPr lang="ko-KR" altLang="en-US" sz="1000" kern="0" spc="-100" dirty="0" err="1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철거비</a:t>
            </a:r>
            <a:r>
              <a:rPr lang="ko-KR" altLang="en-US" sz="1000" kern="0" spc="-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000" kern="0" spc="-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20</a:t>
            </a:r>
            <a:r>
              <a:rPr lang="ko-KR" altLang="en-US" sz="1000" kern="0" spc="-1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만원</a:t>
            </a:r>
            <a:endParaRPr kumimoji="0" lang="ko-KR" altLang="en-US" sz="1000" b="0" i="0" u="none" strike="noStrike" kern="0" cap="none" spc="-1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521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하이오더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/>
              <a:t>강점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직사각형 7"/>
          <p:cNvSpPr/>
          <p:nvPr/>
        </p:nvSpPr>
        <p:spPr>
          <a:xfrm>
            <a:off x="719138" y="1693904"/>
            <a:ext cx="2419653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믿음이 가능 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KT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직접 개통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997365" y="1236592"/>
            <a:ext cx="716801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“유무선 통신 및 디지털 플랫폼 기업의 다양한 경험으로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KT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만의 차별화된 서비스 제공”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371548" y="1693904"/>
            <a:ext cx="2419653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다양한 고객편의 기능 제공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004501" y="1693904"/>
            <a:ext cx="2419653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KT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의 노하우를 담은 차별화 기술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EEFEC1-9311-0121-C3E9-5AE37B88950D}"/>
              </a:ext>
            </a:extLst>
          </p:cNvPr>
          <p:cNvSpPr txBox="1"/>
          <p:nvPr/>
        </p:nvSpPr>
        <p:spPr>
          <a:xfrm>
            <a:off x="6015167" y="2016544"/>
            <a:ext cx="2663283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사장님 전용 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APP(</a:t>
            </a:r>
            <a:r>
              <a:rPr kumimoji="0" lang="ko-KR" altLang="en-US" sz="14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업계유일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을 활용하여  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마감 공지 등 빠른 응대 </a:t>
            </a:r>
            <a:endParaRPr kumimoji="0" lang="en-US" altLang="ko-KR" sz="1400" b="0" i="0" u="none" strike="noStrike" kern="1200" cap="none" spc="-13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ko-KR" altLang="en-US" sz="500" b="0" i="0" u="none" strike="noStrike" kern="1200" cap="none" spc="-13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까다로운 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통신사 품질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&amp;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보안 검증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을 거친 태블릿 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+ 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3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년 무상 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A/S</a:t>
            </a: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ko-KR" sz="500" b="0" i="0" u="none" strike="noStrike" kern="1200" cap="none" spc="-13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플라스틱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케이스 사용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정전기 오류 예방 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및 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내구성 강화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업계 유일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  <a:endParaRPr kumimoji="0" lang="ko-KR" altLang="en-US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400050" y="2016544"/>
            <a:ext cx="266050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전국 어디서나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‘KT 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직영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설치 및</a:t>
            </a:r>
            <a:endParaRPr kumimoji="0" lang="en-US" altLang="ko-KR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    A/S, 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주말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에도 콜센터 </a:t>
            </a:r>
            <a:r>
              <a:rPr kumimoji="0" lang="ko-KR" altLang="en-US" sz="14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운영</a:t>
            </a:r>
            <a:r>
              <a:rPr kumimoji="0" lang="ko-KR" altLang="en-US" sz="1400" b="0" i="0" u="none" strike="noStrike" kern="1200" cap="none" spc="-13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주</a:t>
            </a:r>
            <a:r>
              <a:rPr kumimoji="0" lang="en-US" altLang="ko-KR" sz="1400" b="0" i="0" u="none" strike="noStrike" kern="1200" cap="none" spc="-13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1)</a:t>
            </a: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ko-KR" sz="5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ko-KR" sz="5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인터넷 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위 기업 노하우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를 살린</a:t>
            </a:r>
            <a:endParaRPr kumimoji="0" lang="en-US" altLang="ko-KR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   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안정적인 네트워크 환경 제공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B4DF86-3FAE-FD2A-63FA-7244FF427450}"/>
              </a:ext>
            </a:extLst>
          </p:cNvPr>
          <p:cNvSpPr txBox="1"/>
          <p:nvPr/>
        </p:nvSpPr>
        <p:spPr>
          <a:xfrm>
            <a:off x="3200286" y="2016544"/>
            <a:ext cx="2663284" cy="1500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다양한 결제 </a:t>
            </a:r>
            <a:r>
              <a:rPr kumimoji="0" lang="ko-KR" altLang="en-US" sz="14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기능제공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타사 </a:t>
            </a:r>
            <a:r>
              <a:rPr kumimoji="0" lang="ko-KR" altLang="en-US" sz="14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미제공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    (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각종 페이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및 카카오 </a:t>
            </a:r>
            <a:r>
              <a:rPr kumimoji="0" lang="ko-KR" altLang="en-US" sz="14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기프티콘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5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10</a:t>
            </a:r>
            <a:r>
              <a:rPr kumimoji="0" lang="ko-KR" altLang="en-US" sz="14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개국어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지원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업계 최다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으로 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외국인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까지 쉽게 주문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719138" y="2639791"/>
            <a:ext cx="199990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※ </a:t>
            </a:r>
            <a:r>
              <a:rPr lang="ko-KR" altLang="en-US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</a:t>
            </a:r>
            <a:r>
              <a:rPr lang="en-US" altLang="ko-KR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1) </a:t>
            </a:r>
            <a:r>
              <a:rPr lang="ko-KR" altLang="en-US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평일 </a:t>
            </a:r>
            <a:r>
              <a:rPr lang="en-US" altLang="ko-KR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09</a:t>
            </a:r>
            <a:r>
              <a:rPr lang="ko-KR" altLang="en-US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시</a:t>
            </a:r>
            <a:r>
              <a:rPr lang="en-US" altLang="ko-KR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~22</a:t>
            </a:r>
            <a:r>
              <a:rPr lang="ko-KR" altLang="en-US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시</a:t>
            </a:r>
            <a:r>
              <a:rPr lang="en-US" altLang="ko-KR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토</a:t>
            </a:r>
            <a:r>
              <a:rPr lang="en-US" altLang="ko-KR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/</a:t>
            </a:r>
            <a:r>
              <a:rPr lang="ko-KR" altLang="en-US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일 </a:t>
            </a:r>
            <a:r>
              <a:rPr lang="en-US" altLang="ko-KR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11</a:t>
            </a:r>
            <a:r>
              <a:rPr lang="ko-KR" altLang="en-US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시</a:t>
            </a:r>
            <a:r>
              <a:rPr lang="en-US" altLang="ko-KR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~19</a:t>
            </a:r>
            <a:r>
              <a:rPr lang="ko-KR" altLang="en-US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시</a:t>
            </a:r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1214506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 </a:t>
            </a:r>
            <a:r>
              <a:rPr lang="ko-KR" altLang="en-US" dirty="0"/>
              <a:t>태블릿 및 보조 배터리 스펙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2" name="직사각형 31"/>
          <p:cNvSpPr/>
          <p:nvPr/>
        </p:nvSpPr>
        <p:spPr>
          <a:xfrm>
            <a:off x="675446" y="1349375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 스펙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(10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인치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ko-KR" altLang="en-US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644196" y="1349375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보조 배터리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675446" y="1927755"/>
            <a:ext cx="3763962" cy="2490425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OS : Android 12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CPU : </a:t>
            </a:r>
            <a:r>
              <a:rPr lang="en-US" altLang="ko-KR" sz="120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Unisoc</a:t>
            </a: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T618 </a:t>
            </a:r>
            <a:r>
              <a:rPr lang="en-US" altLang="ko-KR" sz="120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Octa</a:t>
            </a: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-cores 64bit, UP to 2.0GHz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        ,dual core A75 2.0GHz, six core A55 1.8GHz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GPU : Mail-G52-3EE-2core@850MHz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RAM : 3GB DDR4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STORAGE : 32GB EMMC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Display : 10.1inch IPS screen, 1280 x 800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Wi-Fi : IEEE 802.11a/b/g/n/ac WIFI &amp; 5G ac WIFI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Bluetooth : 5.0 dual mode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atinLnBrk="1"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Data transport : USB Type-C port x 1</a:t>
            </a:r>
            <a:endParaRPr lang="ko-KR" altLang="ko-KR" sz="12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Size : 251.35 x 166.03 x 9.6 mm</a:t>
            </a:r>
            <a:endParaRPr lang="ko-KR" altLang="en-US" sz="900" spc="-7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773316"/>
              </p:ext>
            </p:extLst>
          </p:nvPr>
        </p:nvGraphicFramePr>
        <p:xfrm>
          <a:off x="4644197" y="1927755"/>
          <a:ext cx="3763962" cy="2518284"/>
        </p:xfrm>
        <a:graphic>
          <a:graphicData uri="http://schemas.openxmlformats.org/drawingml/2006/table">
            <a:tbl>
              <a:tblPr/>
              <a:tblGrid>
                <a:gridCol w="775147">
                  <a:extLst>
                    <a:ext uri="{9D8B030D-6E8A-4147-A177-3AD203B41FA5}">
                      <a16:colId xmlns:a16="http://schemas.microsoft.com/office/drawing/2014/main" val="113376053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723760550"/>
                    </a:ext>
                  </a:extLst>
                </a:gridCol>
                <a:gridCol w="1464815">
                  <a:extLst>
                    <a:ext uri="{9D8B030D-6E8A-4147-A177-3AD203B41FA5}">
                      <a16:colId xmlns:a16="http://schemas.microsoft.com/office/drawing/2014/main" val="1725241216"/>
                    </a:ext>
                  </a:extLst>
                </a:gridCol>
              </a:tblGrid>
              <a:tr h="33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구분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블랙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화이트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971499"/>
                  </a:ext>
                </a:extLst>
              </a:tr>
              <a:tr h="4816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모델명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VM-PM20APQX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밸류엠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PD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메탈고속배터리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SPE-PA20DPQ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스피디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PD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고속배터리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330088"/>
                  </a:ext>
                </a:extLst>
              </a:tr>
              <a:tr h="4394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사용시간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10∽12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사용환경 상이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10∽12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사용환경 상이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141272"/>
                  </a:ext>
                </a:extLst>
              </a:tr>
              <a:tr h="44788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충전시간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- PD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고속충전기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: 4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30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분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일반충전기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: 9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- PD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고속충전기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: 4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30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분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-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일반충전기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: 9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4281151"/>
                  </a:ext>
                </a:extLst>
              </a:tr>
              <a:tr h="4732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사용연한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7∽9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개월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사용환경</a:t>
                      </a:r>
                      <a:r>
                        <a:rPr lang="ko-KR" altLang="en-U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상이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7∽9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개월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사용환경</a:t>
                      </a:r>
                      <a:r>
                        <a:rPr lang="ko-KR" altLang="en-U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상이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9737272"/>
                  </a:ext>
                </a:extLst>
              </a:tr>
              <a:tr h="33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인터넷 </a:t>
                      </a:r>
                      <a:br>
                        <a:rPr lang="en-US" altLang="ko-K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최저가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33,900</a:t>
                      </a:r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29,900</a:t>
                      </a:r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573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761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업무 프로세스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dirty="0"/>
              <a:t>AP </a:t>
            </a:r>
            <a:r>
              <a:rPr lang="ko-KR" altLang="en-US" dirty="0"/>
              <a:t>지급 정책 </a:t>
            </a:r>
            <a:r>
              <a:rPr lang="en-US" altLang="ko-KR" dirty="0"/>
              <a:t>(KT</a:t>
            </a:r>
            <a:r>
              <a:rPr lang="ko-KR" altLang="en-US" dirty="0"/>
              <a:t>인터넷 강점</a:t>
            </a:r>
            <a:r>
              <a:rPr lang="en-US" altLang="ko-KR" dirty="0"/>
              <a:t>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2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750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KT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인터넷 고객에는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KT AP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활용</a:t>
            </a:r>
            <a:r>
              <a:rPr kumimoji="0" lang="en-US" altLang="ko-KR" sz="16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(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AS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가능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)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타사는 사제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AP</a:t>
            </a: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활용</a:t>
            </a:r>
            <a:r>
              <a:rPr kumimoji="0" lang="ko-KR" altLang="en-US" sz="1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AS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불가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KT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인터넷 강점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4751388" y="3716756"/>
            <a:ext cx="3567391" cy="519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※ KT</a:t>
            </a:r>
            <a:r>
              <a:rPr kumimoji="0" lang="ko-KR" altLang="en-US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인터넷 고객 </a:t>
            </a:r>
            <a:r>
              <a:rPr kumimoji="0" lang="en-US" altLang="ko-KR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: KOS</a:t>
            </a:r>
            <a:r>
              <a:rPr kumimoji="0" lang="ko-KR" altLang="en-US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에서 </a:t>
            </a:r>
            <a:r>
              <a:rPr kumimoji="0" lang="en-US" altLang="ko-KR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KT AP </a:t>
            </a:r>
            <a:r>
              <a:rPr kumimoji="0" lang="ko-KR" altLang="en-US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신청 후</a:t>
            </a:r>
            <a:r>
              <a:rPr kumimoji="0" lang="en-US" altLang="ko-KR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, </a:t>
            </a:r>
            <a:r>
              <a:rPr kumimoji="0" lang="ko-KR" altLang="en-US" sz="11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비즈나루</a:t>
            </a:r>
            <a:r>
              <a:rPr kumimoji="0" lang="ko-KR" altLang="en-US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 청약</a:t>
            </a:r>
            <a:endParaRPr kumimoji="0" lang="en-US" altLang="ko-KR" sz="11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    </a:t>
            </a:r>
            <a:r>
              <a:rPr kumimoji="0" lang="ko-KR" altLang="en-US" sz="11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타사인터넷</a:t>
            </a:r>
            <a:r>
              <a:rPr kumimoji="0" lang="ko-KR" altLang="en-US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 고객 </a:t>
            </a:r>
            <a:r>
              <a:rPr kumimoji="0" lang="en-US" altLang="ko-KR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: </a:t>
            </a:r>
            <a:r>
              <a:rPr kumimoji="0" lang="ko-KR" altLang="en-US" sz="11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비즈나루</a:t>
            </a:r>
            <a:r>
              <a:rPr kumimoji="0" lang="ko-KR" altLang="en-US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 청약</a:t>
            </a:r>
            <a:endParaRPr kumimoji="0" lang="en-US" altLang="ko-KR" sz="11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4751388" y="4282606"/>
            <a:ext cx="3567391" cy="532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ko-KR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※ </a:t>
            </a:r>
            <a:r>
              <a:rPr lang="ko-KR" altLang="en-US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인터넷 조건 </a:t>
            </a:r>
            <a:r>
              <a:rPr lang="en-US" altLang="ko-KR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: 500MB </a:t>
            </a:r>
            <a:r>
              <a:rPr lang="ko-KR" altLang="en-US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이상</a:t>
            </a:r>
            <a:r>
              <a:rPr lang="en-US" altLang="ko-KR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, MAC 2</a:t>
            </a:r>
            <a:r>
              <a:rPr lang="ko-KR" altLang="en-US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개 이상</a:t>
            </a:r>
            <a:br>
              <a:rPr lang="en-US" altLang="ko-KR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</a:br>
            <a:r>
              <a:rPr lang="en-US" altLang="ko-KR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     - </a:t>
            </a:r>
            <a:r>
              <a:rPr lang="ko-KR" altLang="en-US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서버 인증 및 게임 등 </a:t>
            </a:r>
            <a:r>
              <a:rPr lang="en-US" altLang="ko-KR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Full </a:t>
            </a:r>
            <a:r>
              <a:rPr lang="ko-KR" altLang="en-US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서비스 </a:t>
            </a:r>
            <a:r>
              <a:rPr lang="ko-KR" altLang="en-US" sz="1100" spc="-130" dirty="0" err="1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이용율</a:t>
            </a:r>
            <a:r>
              <a:rPr lang="ko-KR" altLang="en-US" sz="1100" spc="-13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위한 최소 용량</a:t>
            </a:r>
            <a:endParaRPr lang="en-US" altLang="ko-KR" sz="1100" spc="-130" dirty="0">
              <a:solidFill>
                <a:srgbClr val="FF0000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475805"/>
              </p:ext>
            </p:extLst>
          </p:nvPr>
        </p:nvGraphicFramePr>
        <p:xfrm>
          <a:off x="1108953" y="1799948"/>
          <a:ext cx="6907446" cy="1837923"/>
        </p:xfrm>
        <a:graphic>
          <a:graphicData uri="http://schemas.openxmlformats.org/drawingml/2006/table">
            <a:tbl>
              <a:tblPr/>
              <a:tblGrid>
                <a:gridCol w="1493608">
                  <a:extLst>
                    <a:ext uri="{9D8B030D-6E8A-4147-A177-3AD203B41FA5}">
                      <a16:colId xmlns:a16="http://schemas.microsoft.com/office/drawing/2014/main" val="145986264"/>
                    </a:ext>
                  </a:extLst>
                </a:gridCol>
                <a:gridCol w="1493608">
                  <a:extLst>
                    <a:ext uri="{9D8B030D-6E8A-4147-A177-3AD203B41FA5}">
                      <a16:colId xmlns:a16="http://schemas.microsoft.com/office/drawing/2014/main" val="2458065178"/>
                    </a:ext>
                  </a:extLst>
                </a:gridCol>
                <a:gridCol w="1960115">
                  <a:extLst>
                    <a:ext uri="{9D8B030D-6E8A-4147-A177-3AD203B41FA5}">
                      <a16:colId xmlns:a16="http://schemas.microsoft.com/office/drawing/2014/main" val="2293461989"/>
                    </a:ext>
                  </a:extLst>
                </a:gridCol>
                <a:gridCol w="1960115">
                  <a:extLst>
                    <a:ext uri="{9D8B030D-6E8A-4147-A177-3AD203B41FA5}">
                      <a16:colId xmlns:a16="http://schemas.microsoft.com/office/drawing/2014/main" val="1112602344"/>
                    </a:ext>
                  </a:extLst>
                </a:gridCol>
              </a:tblGrid>
              <a:tr h="3624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구분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KT</a:t>
                      </a:r>
                      <a:r>
                        <a:rPr lang="ko-KR" alt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인터넷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타사인터넷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852749"/>
                  </a:ext>
                </a:extLst>
              </a:tr>
              <a:tr h="3624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AP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GWH AX,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버디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사제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AP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4909687"/>
                  </a:ext>
                </a:extLst>
              </a:tr>
              <a:tr h="3624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A/S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543627"/>
                  </a:ext>
                </a:extLst>
              </a:tr>
              <a:tr h="36245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영업대표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KOS</a:t>
                      </a:r>
                    </a:p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(AP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550142"/>
                  </a:ext>
                </a:extLst>
              </a:tr>
              <a:tr h="362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비즈나루</a:t>
                      </a:r>
                      <a:b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</a:b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하이오더청약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7459728"/>
                  </a:ext>
                </a:extLst>
              </a:tr>
            </a:tbl>
          </a:graphicData>
        </a:graphic>
      </p:graphicFrame>
      <p:pic>
        <p:nvPicPr>
          <p:cNvPr id="12" name="Picture 2" descr="https://search.pstatic.net/common/?src=http%3A%2F%2Fblogfiles.naver.net%2FMjAyMDEwMTVfMjc4%2FMDAxNjAyNzQzMTM0MDQ2.fvrl5BUvv1rxFtVq52NxUZ0I0RHt9_ds8bTsdZWdomcg.0E-MDrjqqoIh_sFb6jIvw6t86mKcDgO41ZY6mivgwRwg.JPEG.doleestory%2F1602743128635.jpg&amp;type=sc960_83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6" t="10859" r="26473" b="46909"/>
          <a:stretch/>
        </p:blipFill>
        <p:spPr bwMode="auto">
          <a:xfrm>
            <a:off x="2065604" y="3709262"/>
            <a:ext cx="666739" cy="68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646" y="4014788"/>
            <a:ext cx="414062" cy="38867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982031" y="4418028"/>
            <a:ext cx="83388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&lt;GWH AX&gt;</a:t>
            </a:r>
            <a:endParaRPr lang="ko-KR" altLang="en-US" sz="1100" dirty="0"/>
          </a:p>
        </p:txBody>
      </p:sp>
      <p:sp>
        <p:nvSpPr>
          <p:cNvPr id="15" name="직사각형 14"/>
          <p:cNvSpPr/>
          <p:nvPr/>
        </p:nvSpPr>
        <p:spPr>
          <a:xfrm>
            <a:off x="2983765" y="4418028"/>
            <a:ext cx="5790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&lt;</a:t>
            </a:r>
            <a:r>
              <a:rPr lang="ko-KR" altLang="en-US" sz="11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버디</a:t>
            </a:r>
            <a:r>
              <a:rPr lang="en-US" altLang="ko-KR" sz="110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&gt;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561069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 </a:t>
            </a:r>
            <a:r>
              <a:rPr lang="ko-KR" altLang="en-US" dirty="0" err="1"/>
              <a:t>하이오더</a:t>
            </a:r>
            <a:r>
              <a:rPr lang="ko-KR" altLang="en-US" dirty="0"/>
              <a:t> </a:t>
            </a:r>
            <a:r>
              <a:rPr lang="en-US" altLang="ko-KR" dirty="0"/>
              <a:t>KT</a:t>
            </a:r>
            <a:r>
              <a:rPr lang="ko-KR" altLang="en-US" dirty="0"/>
              <a:t> </a:t>
            </a:r>
            <a:r>
              <a:rPr lang="en-US" altLang="ko-KR" dirty="0"/>
              <a:t>AP </a:t>
            </a:r>
            <a:r>
              <a:rPr lang="ko-KR" altLang="en-US" dirty="0"/>
              <a:t>신청 가이드 </a:t>
            </a:r>
            <a:r>
              <a:rPr lang="en-US" altLang="ko-KR" dirty="0"/>
              <a:t>(</a:t>
            </a:r>
            <a:r>
              <a:rPr lang="ko-KR" altLang="en-US" dirty="0" err="1"/>
              <a:t>영업대표용</a:t>
            </a:r>
            <a:r>
              <a:rPr lang="en-US" altLang="ko-KR" dirty="0"/>
              <a:t>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655383"/>
              </p:ext>
            </p:extLst>
          </p:nvPr>
        </p:nvGraphicFramePr>
        <p:xfrm>
          <a:off x="431800" y="1811616"/>
          <a:ext cx="8280400" cy="2538312"/>
        </p:xfrm>
        <a:graphic>
          <a:graphicData uri="http://schemas.openxmlformats.org/drawingml/2006/table">
            <a:tbl>
              <a:tblPr/>
              <a:tblGrid>
                <a:gridCol w="1974330">
                  <a:extLst>
                    <a:ext uri="{9D8B030D-6E8A-4147-A177-3AD203B41FA5}">
                      <a16:colId xmlns:a16="http://schemas.microsoft.com/office/drawing/2014/main" val="2349466097"/>
                    </a:ext>
                  </a:extLst>
                </a:gridCol>
                <a:gridCol w="1974330">
                  <a:extLst>
                    <a:ext uri="{9D8B030D-6E8A-4147-A177-3AD203B41FA5}">
                      <a16:colId xmlns:a16="http://schemas.microsoft.com/office/drawing/2014/main" val="3492106787"/>
                    </a:ext>
                  </a:extLst>
                </a:gridCol>
                <a:gridCol w="4331740">
                  <a:extLst>
                    <a:ext uri="{9D8B030D-6E8A-4147-A177-3AD203B41FA5}">
                      <a16:colId xmlns:a16="http://schemas.microsoft.com/office/drawing/2014/main" val="2273309246"/>
                    </a:ext>
                  </a:extLst>
                </a:gridCol>
              </a:tblGrid>
              <a:tr h="362616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태블릿수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인터넷회선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하이오더용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AP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배정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244852"/>
                  </a:ext>
                </a:extLst>
              </a:tr>
              <a:tr h="362616"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8~15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회선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GWH AX 1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버디 </a:t>
                      </a:r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765453"/>
                  </a:ext>
                </a:extLst>
              </a:tr>
              <a:tr h="362616"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16~30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회선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GWH AX 1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버디 </a:t>
                      </a:r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4903464"/>
                  </a:ext>
                </a:extLst>
              </a:tr>
              <a:tr h="362616"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31~45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회선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GWH AX 2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버디 </a:t>
                      </a:r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943422"/>
                  </a:ext>
                </a:extLst>
              </a:tr>
              <a:tr h="362616"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46~60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회선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GWH AX 2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버디 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366529"/>
                  </a:ext>
                </a:extLst>
              </a:tr>
              <a:tr h="362616"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61~75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회선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GWH AX 2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버디 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551457"/>
                  </a:ext>
                </a:extLst>
              </a:tr>
              <a:tr h="362616"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76~90</a:t>
                      </a:r>
                      <a:r>
                        <a:rPr lang="ko-KR" alt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회선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fontAlgn="b" latinLnBrk="1" hangingPunct="1"/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GWH AX 2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버디 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113171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7509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(KT</a:t>
            </a:r>
            <a:r>
              <a:rPr lang="ko-KR" altLang="en-US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인터넷 限</a:t>
            </a:r>
            <a:r>
              <a:rPr lang="en-US" altLang="ko-KR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 </a:t>
            </a:r>
            <a:r>
              <a:rPr lang="ko-KR" altLang="en-US" sz="1600" dirty="0" err="1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하이오더</a:t>
            </a:r>
            <a:r>
              <a:rPr lang="ko-KR" altLang="en-US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태블릿 수에 맞춰 영업 대표가 </a:t>
            </a:r>
            <a:r>
              <a:rPr lang="en-US" altLang="ko-KR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KOS</a:t>
            </a:r>
            <a:r>
              <a:rPr lang="ko-KR" altLang="en-US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에서 </a:t>
            </a:r>
            <a:r>
              <a:rPr lang="en-US" altLang="ko-KR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GWH AX </a:t>
            </a:r>
            <a:r>
              <a:rPr lang="ko-KR" altLang="en-US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및 버디 신청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54208" y="4410303"/>
            <a:ext cx="39805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6440" fontAlgn="b" latinLnBrk="1"/>
            <a:r>
              <a:rPr lang="en-US" altLang="ko-KR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※ KT </a:t>
            </a:r>
            <a:r>
              <a:rPr lang="ko-KR" altLang="en-US" sz="1600" dirty="0" err="1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하이오더</a:t>
            </a:r>
            <a:r>
              <a:rPr lang="ko-KR" altLang="en-US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고객 해당 요금 전액 무료 처리</a:t>
            </a:r>
          </a:p>
        </p:txBody>
      </p:sp>
    </p:spTree>
    <p:extLst>
      <p:ext uri="{BB962C8B-B14F-4D97-AF65-F5344CB8AC3E}">
        <p14:creationId xmlns:p14="http://schemas.microsoft.com/office/powerpoint/2010/main" val="31139142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업무 프로세스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sz="1400" dirty="0">
                <a:solidFill>
                  <a:srgbClr val="FF0000"/>
                </a:solidFill>
              </a:rPr>
              <a:t>(KOS) KT AP </a:t>
            </a:r>
            <a:r>
              <a:rPr lang="ko-KR" altLang="en-US" sz="1400" dirty="0">
                <a:solidFill>
                  <a:srgbClr val="FF0000"/>
                </a:solidFill>
              </a:rPr>
              <a:t>청약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400" dirty="0"/>
              <a:t>별첨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하이오더</a:t>
            </a:r>
            <a:r>
              <a:rPr lang="ko-KR" altLang="en-US" sz="1400" dirty="0"/>
              <a:t> </a:t>
            </a:r>
            <a:r>
              <a:rPr lang="en-US" altLang="ko-KR" sz="1400" dirty="0"/>
              <a:t>KT</a:t>
            </a:r>
            <a:r>
              <a:rPr lang="ko-KR" altLang="en-US" sz="1400" dirty="0"/>
              <a:t> </a:t>
            </a:r>
            <a:r>
              <a:rPr lang="en-US" altLang="ko-KR" sz="1400" dirty="0"/>
              <a:t>AP </a:t>
            </a:r>
            <a:r>
              <a:rPr lang="ko-KR" altLang="en-US" sz="1400" dirty="0"/>
              <a:t>신청 가이드 참조</a:t>
            </a:r>
            <a:r>
              <a:rPr lang="en-US" altLang="ko-KR" sz="1400" dirty="0"/>
              <a:t>)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2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04" y="1925559"/>
            <a:ext cx="1766786" cy="1972508"/>
          </a:xfrm>
          <a:prstGeom prst="rect">
            <a:avLst/>
          </a:prstGeom>
        </p:spPr>
      </p:pic>
      <p:grpSp>
        <p:nvGrpSpPr>
          <p:cNvPr id="10" name="그룹 9"/>
          <p:cNvGrpSpPr/>
          <p:nvPr/>
        </p:nvGrpSpPr>
        <p:grpSpPr>
          <a:xfrm>
            <a:off x="2512994" y="2591781"/>
            <a:ext cx="2313454" cy="450220"/>
            <a:chOff x="2367064" y="2203295"/>
            <a:chExt cx="2313454" cy="450220"/>
          </a:xfrm>
        </p:grpSpPr>
        <p:sp>
          <p:nvSpPr>
            <p:cNvPr id="6" name="직사각형 5"/>
            <p:cNvSpPr/>
            <p:nvPr/>
          </p:nvSpPr>
          <p:spPr>
            <a:xfrm>
              <a:off x="2367064" y="2203295"/>
              <a:ext cx="231345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1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① 반드시 </a:t>
              </a:r>
              <a:r>
                <a:rPr lang="en-US" altLang="ko-KR" sz="11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‘</a:t>
              </a:r>
              <a:r>
                <a:rPr lang="en-US" altLang="ko-KR" sz="1100" dirty="0" err="1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GiGA</a:t>
              </a:r>
              <a:r>
                <a:rPr lang="en-US" altLang="ko-KR" sz="11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</a:t>
              </a:r>
              <a:r>
                <a:rPr lang="en-US" altLang="ko-KR" sz="1100" dirty="0" err="1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WiFi</a:t>
              </a:r>
              <a:r>
                <a:rPr lang="en-US" altLang="ko-KR" sz="11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home’</a:t>
              </a:r>
              <a:r>
                <a:rPr lang="ko-KR" altLang="en-US" sz="11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으로 신청</a:t>
              </a: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829203" y="2422683"/>
              <a:ext cx="122020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(</a:t>
              </a:r>
              <a:r>
                <a:rPr lang="ko-KR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와이파이 패키지 아님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)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716798" y="2817738"/>
            <a:ext cx="1554551" cy="149158"/>
          </a:xfrm>
          <a:prstGeom prst="rect">
            <a:avLst/>
          </a:prstGeom>
          <a:solidFill>
            <a:srgbClr val="0D0D0D">
              <a:alpha val="83137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2225953" y="2629128"/>
            <a:ext cx="313049" cy="93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그림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1518" y="3556960"/>
            <a:ext cx="2118299" cy="1109304"/>
          </a:xfrm>
          <a:prstGeom prst="rect">
            <a:avLst/>
          </a:prstGeom>
        </p:spPr>
      </p:pic>
      <p:sp>
        <p:nvSpPr>
          <p:cNvPr id="29" name="직사각형 28"/>
          <p:cNvSpPr/>
          <p:nvPr/>
        </p:nvSpPr>
        <p:spPr>
          <a:xfrm>
            <a:off x="2866737" y="4120938"/>
            <a:ext cx="1503238" cy="8813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noAutofit/>
          </a:bodyPr>
          <a:lstStyle/>
          <a:p>
            <a:r>
              <a:rPr lang="ko-KR" altLang="en-US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하이오더용</a:t>
            </a:r>
            <a:endParaRPr lang="ko-KR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53283" y="4078267"/>
            <a:ext cx="162095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② 가설 참조 </a:t>
            </a:r>
            <a:r>
              <a:rPr lang="en-US" altLang="ko-KR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100" dirty="0" err="1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하이오더용</a:t>
            </a:r>
            <a:r>
              <a:rPr lang="en-US" altLang="ko-KR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’ </a:t>
            </a:r>
          </a:p>
          <a:p>
            <a:r>
              <a:rPr lang="en-US" altLang="ko-KR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   </a:t>
            </a:r>
            <a:r>
              <a:rPr lang="ko-KR" altLang="en-US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표기</a:t>
            </a:r>
          </a:p>
        </p:txBody>
      </p:sp>
      <p:cxnSp>
        <p:nvCxnSpPr>
          <p:cNvPr id="31" name="직선 화살표 연결선 30"/>
          <p:cNvCxnSpPr/>
          <p:nvPr/>
        </p:nvCxnSpPr>
        <p:spPr>
          <a:xfrm flipH="1">
            <a:off x="2064381" y="4209072"/>
            <a:ext cx="4310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/>
          <p:cNvSpPr/>
          <p:nvPr/>
        </p:nvSpPr>
        <p:spPr>
          <a:xfrm>
            <a:off x="723218" y="1346263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1. GWH AX 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신청 </a:t>
            </a:r>
            <a:r>
              <a:rPr lang="en-US" altLang="ko-KR" sz="11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(KOS_</a:t>
            </a:r>
            <a:r>
              <a:rPr lang="ko-KR" altLang="en-US" sz="11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인터넷</a:t>
            </a:r>
            <a:r>
              <a:rPr lang="en-US" altLang="ko-KR" sz="11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1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가이드 참조</a:t>
            </a:r>
            <a:r>
              <a:rPr lang="en-US" altLang="ko-KR" sz="11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691968" y="1346263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2. 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버디 신청 </a:t>
            </a:r>
            <a:r>
              <a:rPr lang="en-US" altLang="ko-KR" sz="11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en-US" altLang="ko-KR" sz="11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KOS_ioT</a:t>
            </a:r>
            <a:r>
              <a:rPr lang="en-US" altLang="ko-KR" sz="11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1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가이드 참조</a:t>
            </a:r>
            <a:r>
              <a:rPr lang="en-US" altLang="ko-KR" sz="11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/>
          <a:srcRect r="29947"/>
          <a:stretch/>
        </p:blipFill>
        <p:spPr>
          <a:xfrm>
            <a:off x="4751388" y="1812001"/>
            <a:ext cx="3671887" cy="2066783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7945212" y="1922521"/>
            <a:ext cx="1021435" cy="6001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ko-KR" altLang="en-US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③ </a:t>
            </a:r>
            <a:r>
              <a:rPr lang="en-US" altLang="ko-KR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en-US" altLang="ko-KR" sz="1100" dirty="0" err="1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GiGA</a:t>
            </a:r>
            <a:r>
              <a:rPr lang="en-US" altLang="ko-KR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en-US" altLang="ko-KR" sz="1100" dirty="0" err="1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WiFi</a:t>
            </a:r>
            <a:r>
              <a:rPr lang="en-US" altLang="ko-KR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  </a:t>
            </a:r>
            <a:br>
              <a:rPr lang="en-US" altLang="ko-KR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</a:br>
            <a:r>
              <a:rPr lang="en-US" altLang="ko-KR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  Buddy(</a:t>
            </a:r>
            <a:r>
              <a:rPr lang="ko-KR" altLang="en-US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버디</a:t>
            </a:r>
            <a:r>
              <a:rPr lang="en-US" altLang="ko-KR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)’</a:t>
            </a:r>
          </a:p>
          <a:p>
            <a:r>
              <a:rPr lang="ko-KR" altLang="en-US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  신청</a:t>
            </a:r>
          </a:p>
        </p:txBody>
      </p:sp>
      <p:cxnSp>
        <p:nvCxnSpPr>
          <p:cNvPr id="45" name="직선 화살표 연결선 44"/>
          <p:cNvCxnSpPr/>
          <p:nvPr/>
        </p:nvCxnSpPr>
        <p:spPr>
          <a:xfrm flipV="1">
            <a:off x="6094676" y="2364377"/>
            <a:ext cx="1932450" cy="481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6904009" y="4015223"/>
            <a:ext cx="162095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④ 가설 참조 </a:t>
            </a:r>
            <a:r>
              <a:rPr lang="en-US" altLang="ko-KR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100" dirty="0" err="1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하이오더용</a:t>
            </a:r>
            <a:r>
              <a:rPr lang="en-US" altLang="ko-KR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’ </a:t>
            </a:r>
          </a:p>
          <a:p>
            <a:r>
              <a:rPr lang="en-US" altLang="ko-KR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   </a:t>
            </a:r>
            <a:r>
              <a:rPr lang="ko-KR" altLang="en-US" sz="11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표기</a:t>
            </a:r>
          </a:p>
        </p:txBody>
      </p:sp>
      <p:cxnSp>
        <p:nvCxnSpPr>
          <p:cNvPr id="49" name="직선 화살표 연결선 48"/>
          <p:cNvCxnSpPr>
            <a:endCxn id="48" idx="1"/>
          </p:cNvCxnSpPr>
          <p:nvPr/>
        </p:nvCxnSpPr>
        <p:spPr>
          <a:xfrm>
            <a:off x="4428187" y="4161174"/>
            <a:ext cx="2475822" cy="69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5369019" y="698609"/>
            <a:ext cx="3198130" cy="415498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★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요청★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KT 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인터넷이라면 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KT AP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로 고객에게 무료 혜택제공해야 하니 반드시 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KOS 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신청 협조 부탁드립니다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!</a:t>
            </a:r>
            <a:endParaRPr lang="ko-KR" altLang="en-US" sz="105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595886" y="4410303"/>
            <a:ext cx="38972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6440" fontAlgn="b" latinLnBrk="1"/>
            <a:r>
              <a:rPr lang="en-US" altLang="ko-KR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※ KT</a:t>
            </a:r>
            <a:r>
              <a:rPr lang="ko-KR" altLang="en-US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1600" dirty="0" err="1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하이오더</a:t>
            </a:r>
            <a:r>
              <a:rPr lang="ko-KR" altLang="en-US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고객 해당 요금 전액 무료 처리</a:t>
            </a:r>
          </a:p>
        </p:txBody>
      </p:sp>
    </p:spTree>
    <p:extLst>
      <p:ext uri="{BB962C8B-B14F-4D97-AF65-F5344CB8AC3E}">
        <p14:creationId xmlns:p14="http://schemas.microsoft.com/office/powerpoint/2010/main" val="2177508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업무 프로세스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</a:rPr>
              <a:t>비즈나루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 err="1">
                <a:solidFill>
                  <a:srgbClr val="FF0000"/>
                </a:solidFill>
              </a:rPr>
              <a:t>하이오더</a:t>
            </a:r>
            <a:r>
              <a:rPr lang="ko-KR" altLang="en-US" sz="1400" dirty="0">
                <a:solidFill>
                  <a:srgbClr val="FF0000"/>
                </a:solidFill>
              </a:rPr>
              <a:t> 청약 시</a:t>
            </a:r>
            <a:r>
              <a:rPr lang="en-US" altLang="ko-KR" sz="1400" dirty="0">
                <a:solidFill>
                  <a:srgbClr val="FF0000"/>
                </a:solidFill>
              </a:rPr>
              <a:t>, KT </a:t>
            </a:r>
            <a:r>
              <a:rPr lang="ko-KR" altLang="en-US" sz="1400" dirty="0">
                <a:solidFill>
                  <a:srgbClr val="FF0000"/>
                </a:solidFill>
              </a:rPr>
              <a:t>인터넷 정보 기재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2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" name="직사각형 10"/>
          <p:cNvSpPr/>
          <p:nvPr/>
        </p:nvSpPr>
        <p:spPr>
          <a:xfrm>
            <a:off x="719138" y="4013398"/>
            <a:ext cx="32233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※ </a:t>
            </a:r>
            <a:r>
              <a:rPr lang="ko-KR" altLang="en-US" sz="1400" dirty="0" err="1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청약된</a:t>
            </a:r>
            <a:r>
              <a:rPr lang="ko-KR" altLang="en-US" sz="14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en-US" altLang="ko-KR" sz="14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AP </a:t>
            </a:r>
            <a:r>
              <a:rPr lang="ko-KR" altLang="en-US" sz="14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내역 정보는 별도 관리 예정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5573384" y="1373881"/>
            <a:ext cx="2656530" cy="2413170"/>
            <a:chOff x="2936449" y="1311697"/>
            <a:chExt cx="2656530" cy="2413170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09" r="26123"/>
            <a:stretch/>
          </p:blipFill>
          <p:spPr>
            <a:xfrm>
              <a:off x="2936449" y="1311697"/>
              <a:ext cx="2656530" cy="2267576"/>
            </a:xfrm>
            <a:prstGeom prst="rect">
              <a:avLst/>
            </a:prstGeom>
          </p:spPr>
        </p:pic>
        <p:sp>
          <p:nvSpPr>
            <p:cNvPr id="12" name="직사각형 11"/>
            <p:cNvSpPr/>
            <p:nvPr/>
          </p:nvSpPr>
          <p:spPr>
            <a:xfrm>
              <a:off x="2975894" y="3103277"/>
              <a:ext cx="618508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altLang="ko-KR" sz="700" spc="-1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KT</a:t>
              </a:r>
              <a:r>
                <a:rPr lang="ko-KR" altLang="en-US" sz="700" spc="-1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인터넷 가입자 여부</a:t>
              </a: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613857" y="3094281"/>
              <a:ext cx="283428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ko-KR" altLang="en-US" sz="70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선택</a:t>
              </a:r>
              <a:endParaRPr lang="ko-KR" altLang="en-US" sz="70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2936449" y="3262061"/>
              <a:ext cx="2656530" cy="4628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lIns="0" tIns="0" rIns="0" bIns="0">
              <a:noAutofit/>
            </a:bodyPr>
            <a:lstStyle/>
            <a:p>
              <a:r>
                <a:rPr lang="ko-KR" altLang="en-US" sz="700" dirty="0" err="1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ㅇ</a:t>
              </a:r>
              <a:r>
                <a:rPr lang="ko-KR" altLang="en-US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인터넷 회선 번호</a:t>
              </a:r>
              <a:r>
                <a:rPr lang="en-US" altLang="ko-KR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(</a:t>
              </a:r>
              <a:r>
                <a:rPr lang="ko-KR" altLang="en-US" sz="700" dirty="0" err="1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청구번호</a:t>
              </a:r>
              <a:r>
                <a:rPr lang="en-US" altLang="ko-KR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)</a:t>
              </a:r>
              <a:r>
                <a:rPr lang="ko-KR" altLang="en-US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: 20017412458</a:t>
              </a:r>
            </a:p>
            <a:p>
              <a:r>
                <a:rPr lang="ko-KR" altLang="en-US" sz="700" dirty="0" err="1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ㅇ</a:t>
              </a:r>
              <a:r>
                <a:rPr lang="ko-KR" altLang="en-US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신청 </a:t>
              </a:r>
              <a:r>
                <a:rPr lang="en-US" altLang="ko-KR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AP </a:t>
              </a:r>
              <a:r>
                <a:rPr lang="ko-KR" altLang="en-US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대수</a:t>
              </a:r>
              <a:r>
                <a:rPr lang="en-US" altLang="ko-KR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/</a:t>
              </a:r>
              <a:r>
                <a:rPr lang="ko-KR" altLang="en-US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내역  </a:t>
              </a:r>
              <a:r>
                <a:rPr lang="en-US" altLang="ko-KR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: GWH AX 1</a:t>
              </a:r>
              <a:r>
                <a:rPr lang="ko-KR" altLang="en-US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대</a:t>
              </a:r>
              <a:r>
                <a:rPr lang="en-US" altLang="ko-KR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  <a:r>
                <a:rPr lang="ko-KR" altLang="en-US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버디 </a:t>
              </a:r>
              <a:r>
                <a:rPr lang="en-US" altLang="ko-KR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2</a:t>
              </a:r>
              <a:r>
                <a:rPr lang="ko-KR" altLang="en-US" sz="70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대</a:t>
              </a: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5369019" y="698609"/>
            <a:ext cx="3198130" cy="415498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★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요청★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KT 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인터넷이라면 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KT AP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로 고객에게 무료 혜택제공해야 하니 반드시 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KOS 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신청 협조 부탁드립니다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!</a:t>
            </a:r>
            <a:endParaRPr lang="ko-KR" altLang="en-US" sz="105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519879"/>
              </p:ext>
            </p:extLst>
          </p:nvPr>
        </p:nvGraphicFramePr>
        <p:xfrm>
          <a:off x="431800" y="1890603"/>
          <a:ext cx="4321783" cy="1546502"/>
        </p:xfrm>
        <a:graphic>
          <a:graphicData uri="http://schemas.openxmlformats.org/drawingml/2006/table">
            <a:tbl>
              <a:tblPr/>
              <a:tblGrid>
                <a:gridCol w="942330">
                  <a:extLst>
                    <a:ext uri="{9D8B030D-6E8A-4147-A177-3AD203B41FA5}">
                      <a16:colId xmlns:a16="http://schemas.microsoft.com/office/drawing/2014/main" val="3912310730"/>
                    </a:ext>
                  </a:extLst>
                </a:gridCol>
                <a:gridCol w="3379453">
                  <a:extLst>
                    <a:ext uri="{9D8B030D-6E8A-4147-A177-3AD203B41FA5}">
                      <a16:colId xmlns:a16="http://schemas.microsoft.com/office/drawing/2014/main" val="2466891913"/>
                    </a:ext>
                  </a:extLst>
                </a:gridCol>
              </a:tblGrid>
              <a:tr h="7732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신규 청약 시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ㅇ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KT AP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신청한 경우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, ‘KT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인터넷 가입자 여부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’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에 </a:t>
                      </a:r>
                      <a:b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</a:b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  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체크하고 해당 인터넷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회선번호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및 신청한 </a:t>
                      </a:r>
                      <a:b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</a:b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   AP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대수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내역을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비즈나루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청약 시 메모 필수 기재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8181305"/>
                  </a:ext>
                </a:extLst>
              </a:tr>
              <a:tr h="7732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해지 청약 시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ㅇ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비즈나루에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기재된 상기 메모 기반으로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KOS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에서 </a:t>
                      </a:r>
                      <a:b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</a:b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  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KT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인터넷 회선에 신청한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AP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일괄 해지 처리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383085"/>
                  </a:ext>
                </a:extLst>
              </a:tr>
            </a:tbl>
          </a:graphicData>
        </a:graphic>
      </p:graphicFrame>
      <p:cxnSp>
        <p:nvCxnSpPr>
          <p:cNvPr id="8" name="직선 화살표 연결선 7"/>
          <p:cNvCxnSpPr>
            <a:endCxn id="36" idx="1"/>
          </p:cNvCxnSpPr>
          <p:nvPr/>
        </p:nvCxnSpPr>
        <p:spPr>
          <a:xfrm>
            <a:off x="4751388" y="2322513"/>
            <a:ext cx="821996" cy="1233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>
            <a:stCxn id="36" idx="1"/>
          </p:cNvCxnSpPr>
          <p:nvPr/>
        </p:nvCxnSpPr>
        <p:spPr>
          <a:xfrm flipH="1" flipV="1">
            <a:off x="4753583" y="3156465"/>
            <a:ext cx="819801" cy="3991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49665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</a:t>
            </a:r>
            <a:r>
              <a:rPr lang="ko-KR" altLang="en-US" dirty="0"/>
              <a:t> 결제안심인터넷 활용 방안</a:t>
            </a:r>
          </a:p>
        </p:txBody>
      </p:sp>
      <p:pic>
        <p:nvPicPr>
          <p:cNvPr id="1026" name="Picture 2" descr="cid:image005.png@01D903D4.16D46A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077" y="1705194"/>
            <a:ext cx="2231122" cy="2387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id:image006.png@01D903D4.16D46A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564" y="1937852"/>
            <a:ext cx="2729318" cy="1986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2875406" y="419821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chemeClr val="accent1"/>
                </a:solidFill>
                <a:latin typeface="함초롬돋움"/>
              </a:rPr>
              <a:t>◯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656223" y="4198212"/>
            <a:ext cx="335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X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750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LTE</a:t>
            </a: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라우터의 </a:t>
            </a:r>
            <a:r>
              <a:rPr lang="ko-KR" altLang="en-US" sz="1600" dirty="0" err="1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스펙적</a:t>
            </a: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한계</a:t>
            </a:r>
            <a:r>
              <a:rPr lang="en-US" altLang="ko-KR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(100Mbps)</a:t>
            </a: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로 기존과 동일하게 </a:t>
            </a:r>
            <a:r>
              <a:rPr lang="en-US" altLang="ko-KR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VAN/POS</a:t>
            </a: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보호용 백업 용도로만 </a:t>
            </a:r>
            <a:r>
              <a:rPr lang="ko-KR" altLang="en-US" sz="1600" dirty="0" err="1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소구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492916" y="2487293"/>
            <a:ext cx="6623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100Mbps</a:t>
            </a:r>
            <a:endParaRPr lang="ko-KR" altLang="en-US" sz="900" dirty="0"/>
          </a:p>
        </p:txBody>
      </p:sp>
      <p:sp>
        <p:nvSpPr>
          <p:cNvPr id="10" name="직사각형 9"/>
          <p:cNvSpPr/>
          <p:nvPr/>
        </p:nvSpPr>
        <p:spPr>
          <a:xfrm>
            <a:off x="5240703" y="3225223"/>
            <a:ext cx="6623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500Mbps</a:t>
            </a:r>
            <a:endParaRPr lang="ko-KR" altLang="en-US" sz="900" dirty="0"/>
          </a:p>
        </p:txBody>
      </p:sp>
      <p:sp>
        <p:nvSpPr>
          <p:cNvPr id="11" name="직사각형 10"/>
          <p:cNvSpPr/>
          <p:nvPr/>
        </p:nvSpPr>
        <p:spPr>
          <a:xfrm>
            <a:off x="1926077" y="3340639"/>
            <a:ext cx="6623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500Mbps</a:t>
            </a:r>
            <a:endParaRPr lang="ko-KR" altLang="en-US" sz="900" dirty="0"/>
          </a:p>
        </p:txBody>
      </p:sp>
      <p:sp>
        <p:nvSpPr>
          <p:cNvPr id="13" name="직사각형 12"/>
          <p:cNvSpPr/>
          <p:nvPr/>
        </p:nvSpPr>
        <p:spPr>
          <a:xfrm>
            <a:off x="7616151" y="3473331"/>
            <a:ext cx="6623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100Mbps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3876879" y="3693549"/>
            <a:ext cx="6623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500Mbps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4506202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 </a:t>
            </a:r>
            <a:r>
              <a:rPr lang="ko-KR" altLang="en-US" dirty="0" err="1"/>
              <a:t>하이오더</a:t>
            </a:r>
            <a:r>
              <a:rPr lang="ko-KR" altLang="en-US" dirty="0"/>
              <a:t> </a:t>
            </a:r>
            <a:r>
              <a:rPr lang="en-US" altLang="ko-KR" dirty="0"/>
              <a:t>KT/</a:t>
            </a:r>
            <a:r>
              <a:rPr lang="ko-KR" altLang="en-US" dirty="0"/>
              <a:t>타사 </a:t>
            </a:r>
            <a:r>
              <a:rPr lang="en-US" altLang="ko-KR" dirty="0"/>
              <a:t>AP </a:t>
            </a:r>
            <a:r>
              <a:rPr lang="ko-KR" altLang="en-US" dirty="0"/>
              <a:t>신청 가이드 </a:t>
            </a:r>
            <a:r>
              <a:rPr lang="en-US" altLang="ko-KR" dirty="0"/>
              <a:t>(KTS</a:t>
            </a:r>
            <a:r>
              <a:rPr lang="ko-KR" altLang="en-US" dirty="0" err="1"/>
              <a:t>설치기사용</a:t>
            </a:r>
            <a:r>
              <a:rPr lang="en-US" altLang="ko-KR" dirty="0"/>
              <a:t>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750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(KTS</a:t>
            </a:r>
            <a:r>
              <a:rPr lang="ko-KR" altLang="en-US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가</a:t>
            </a:r>
            <a:r>
              <a:rPr lang="en-US" altLang="ko-KR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 KT</a:t>
            </a:r>
            <a:r>
              <a:rPr lang="ko-KR" altLang="en-US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인터넷 고객은 정확히 청약했는지 확인</a:t>
            </a:r>
            <a:r>
              <a:rPr lang="en-US" altLang="ko-KR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</a:rPr>
              <a:t>타사인터넷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</a:rPr>
              <a:t> 고객은 직접 물량 반출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554208" y="4410303"/>
            <a:ext cx="39805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6440" fontAlgn="b" latinLnBrk="1"/>
            <a:r>
              <a:rPr lang="en-US" altLang="ko-KR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※ KT </a:t>
            </a:r>
            <a:r>
              <a:rPr lang="ko-KR" altLang="en-US" sz="1600" dirty="0" err="1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하이오더</a:t>
            </a:r>
            <a:r>
              <a:rPr lang="ko-KR" altLang="en-US" sz="1600" dirty="0">
                <a:solidFill>
                  <a:srgbClr val="FF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고객 해당 요금 전액 무료 처리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677240"/>
              </p:ext>
            </p:extLst>
          </p:nvPr>
        </p:nvGraphicFramePr>
        <p:xfrm>
          <a:off x="839534" y="1686153"/>
          <a:ext cx="7518400" cy="2724150"/>
        </p:xfrm>
        <a:graphic>
          <a:graphicData uri="http://schemas.openxmlformats.org/drawingml/2006/table">
            <a:tbl>
              <a:tblPr/>
              <a:tblGrid>
                <a:gridCol w="1003300">
                  <a:extLst>
                    <a:ext uri="{9D8B030D-6E8A-4147-A177-3AD203B41FA5}">
                      <a16:colId xmlns:a16="http://schemas.microsoft.com/office/drawing/2014/main" val="672471240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714342191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1555934899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944486101"/>
                    </a:ext>
                  </a:extLst>
                </a:gridCol>
                <a:gridCol w="2946400">
                  <a:extLst>
                    <a:ext uri="{9D8B030D-6E8A-4147-A177-3AD203B41FA5}">
                      <a16:colId xmlns:a16="http://schemas.microsoft.com/office/drawing/2014/main" val="1087936837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구분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태블릿수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인터넷회선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AP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배정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비고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848336"/>
                  </a:ext>
                </a:extLst>
              </a:tr>
              <a:tr h="20955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 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인터넷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8~15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GWH AX 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버디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추가 설치 필요 시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KTS =&gt; KT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사업팀으로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요청하여 </a:t>
                      </a:r>
                      <a:b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추가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KOS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오더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fontAlgn="ctr"/>
                      <a:b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※ 91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초과 초대형 매장의 경우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KT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소상공인사업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P-TF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와 별도 협의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2811523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16~30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GWH AX 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버디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890682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31~45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GWH AX 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버디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688006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46~60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GWH AX 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버디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920005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61~75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GWH AX 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버디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826293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76~90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GWH AX 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버디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4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178663"/>
                  </a:ext>
                </a:extLst>
              </a:tr>
              <a:tr h="20955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타사 인터넷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8~15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IPTIME8004T 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추가 설치 필요 시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KTS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재량으로 설치 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b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WiFi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Designer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증빙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l" fontAlgn="ctr"/>
                      <a:b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※ 91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초과 초대형 매장의 경우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KT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소상공인사업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P-TF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와 별도 협의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8653718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16~30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TPLINK X50 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M4 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159686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31~45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TPLINK X50 1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M4 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241300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46~60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TPLINK X50 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M4 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768584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61~75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TPLINK X50 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M4 3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0797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76~90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회선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TPLINK X50 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M4 4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631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61416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r>
              <a:rPr lang="ko-KR" altLang="en-US" dirty="0" err="1"/>
              <a:t>하이오더</a:t>
            </a:r>
            <a:r>
              <a:rPr lang="en-US" altLang="ko-KR" dirty="0"/>
              <a:t>-</a:t>
            </a:r>
            <a:r>
              <a:rPr lang="ko-KR" altLang="en-US" dirty="0"/>
              <a:t>로봇 연동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750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출시 전까지</a:t>
            </a:r>
            <a:r>
              <a:rPr lang="en-US" altLang="ko-KR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모든 로봇과 연동에 차질이</a:t>
            </a:r>
            <a:r>
              <a:rPr lang="en-US" altLang="ko-KR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없도록 준비 중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1027008" y="2040409"/>
          <a:ext cx="7088396" cy="1986842"/>
        </p:xfrm>
        <a:graphic>
          <a:graphicData uri="http://schemas.openxmlformats.org/drawingml/2006/table">
            <a:tbl>
              <a:tblPr/>
              <a:tblGrid>
                <a:gridCol w="1009315">
                  <a:extLst>
                    <a:ext uri="{9D8B030D-6E8A-4147-A177-3AD203B41FA5}">
                      <a16:colId xmlns:a16="http://schemas.microsoft.com/office/drawing/2014/main" val="2049833229"/>
                    </a:ext>
                  </a:extLst>
                </a:gridCol>
                <a:gridCol w="1831591">
                  <a:extLst>
                    <a:ext uri="{9D8B030D-6E8A-4147-A177-3AD203B41FA5}">
                      <a16:colId xmlns:a16="http://schemas.microsoft.com/office/drawing/2014/main" val="1026833521"/>
                    </a:ext>
                  </a:extLst>
                </a:gridCol>
                <a:gridCol w="2123745">
                  <a:extLst>
                    <a:ext uri="{9D8B030D-6E8A-4147-A177-3AD203B41FA5}">
                      <a16:colId xmlns:a16="http://schemas.microsoft.com/office/drawing/2014/main" val="3878197561"/>
                    </a:ext>
                  </a:extLst>
                </a:gridCol>
                <a:gridCol w="2123745">
                  <a:extLst>
                    <a:ext uri="{9D8B030D-6E8A-4147-A177-3AD203B41FA5}">
                      <a16:colId xmlns:a16="http://schemas.microsoft.com/office/drawing/2014/main" val="3553271928"/>
                    </a:ext>
                  </a:extLst>
                </a:gridCol>
              </a:tblGrid>
              <a:tr h="41514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구분</a:t>
                      </a:r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베어로보틱스</a:t>
                      </a:r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현대</a:t>
                      </a: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Bold" panose="020B0600000101010101" pitchFamily="50" charset="-127"/>
                          <a:ea typeface="KT서체 Bold" panose="020B0600000101010101" pitchFamily="50" charset="-127"/>
                        </a:rPr>
                        <a:t>LG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KT서체 Bold" panose="020B0600000101010101" pitchFamily="50" charset="-127"/>
                        <a:ea typeface="KT서체 Bold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040040"/>
                  </a:ext>
                </a:extLst>
              </a:tr>
              <a:tr h="157170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연동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/>
                          <a:ea typeface="KT서체 Light" panose="020B0600000101010101" pitchFamily="50" charset="-127"/>
                        </a:rPr>
                        <a:t>◯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/>
                          <a:ea typeface="KT서체 Light" panose="020B0600000101010101" pitchFamily="50" charset="-127"/>
                        </a:rPr>
                        <a:t>◯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/>
                          <a:ea typeface="KT서체 Light" panose="020B0600000101010101" pitchFamily="50" charset="-127"/>
                        </a:rPr>
                        <a:t>◯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준비중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108000" marR="10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0894850"/>
                  </a:ext>
                </a:extLst>
              </a:tr>
            </a:tbl>
          </a:graphicData>
        </a:graphic>
      </p:graphicFrame>
      <p:pic>
        <p:nvPicPr>
          <p:cNvPr id="14" name="그림 1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3" t="7594" r="34296" b="6803"/>
          <a:stretch/>
        </p:blipFill>
        <p:spPr>
          <a:xfrm>
            <a:off x="701816" y="2923282"/>
            <a:ext cx="347009" cy="62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748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업무 프로세스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dirty="0" err="1"/>
              <a:t>하이오더</a:t>
            </a:r>
            <a:r>
              <a:rPr lang="ko-KR" altLang="en-US" dirty="0"/>
              <a:t> 서비스 프로세스</a:t>
            </a:r>
            <a:endParaRPr lang="en-US" altLang="ko-K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2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1" name="그룹 10"/>
          <p:cNvGrpSpPr/>
          <p:nvPr/>
        </p:nvGrpSpPr>
        <p:grpSpPr>
          <a:xfrm>
            <a:off x="832846" y="1314289"/>
            <a:ext cx="7531510" cy="3062461"/>
            <a:chOff x="722001" y="1497944"/>
            <a:chExt cx="8098148" cy="3693516"/>
          </a:xfrm>
        </p:grpSpPr>
        <p:sp>
          <p:nvSpPr>
            <p:cNvPr id="12" name="AutoShape 5"/>
            <p:cNvSpPr>
              <a:spLocks noChangeArrowheads="1"/>
            </p:cNvSpPr>
            <p:nvPr/>
          </p:nvSpPr>
          <p:spPr bwMode="auto">
            <a:xfrm>
              <a:off x="4375098" y="1860021"/>
              <a:ext cx="1641025" cy="756294"/>
            </a:xfrm>
            <a:prstGeom prst="chevron">
              <a:avLst>
                <a:gd name="adj" fmla="val 35951"/>
              </a:avLst>
            </a:prstGeom>
            <a:solidFill>
              <a:schemeClr val="bg1">
                <a:lumMod val="75000"/>
              </a:schemeClr>
            </a:solidFill>
            <a:ln w="19050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none" lIns="97200" tIns="97200" rIns="98082" bIns="972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 typeface="Marlett" pitchFamily="2" charset="2"/>
                <a:buChar char="i"/>
                <a:tabLst/>
                <a:defRPr/>
              </a:pPr>
              <a:endParaRPr kumimoji="0" lang="ko-KR" altLang="ko-KR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itchFamily="34" charset="0"/>
              </a:endParaRPr>
            </a:p>
          </p:txBody>
        </p:sp>
        <p:sp>
          <p:nvSpPr>
            <p:cNvPr id="13" name="AutoShape 3"/>
            <p:cNvSpPr>
              <a:spLocks noChangeArrowheads="1"/>
            </p:cNvSpPr>
            <p:nvPr/>
          </p:nvSpPr>
          <p:spPr bwMode="auto">
            <a:xfrm>
              <a:off x="3067845" y="1861611"/>
              <a:ext cx="1639807" cy="756294"/>
            </a:xfrm>
            <a:prstGeom prst="chevron">
              <a:avLst>
                <a:gd name="adj" fmla="val 35924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none" lIns="97200" tIns="97200" rIns="98082" bIns="972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 typeface="Marlett" pitchFamily="2" charset="2"/>
                <a:buChar char="i"/>
                <a:tabLst/>
                <a:defRPr/>
              </a:pPr>
              <a:endParaRPr kumimoji="0" lang="ko-KR" altLang="ko-KR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itchFamily="34" charset="0"/>
              </a:endParaRPr>
            </a:p>
          </p:txBody>
        </p:sp>
        <p:sp>
          <p:nvSpPr>
            <p:cNvPr id="14" name="AutoShape 4"/>
            <p:cNvSpPr>
              <a:spLocks noChangeArrowheads="1"/>
            </p:cNvSpPr>
            <p:nvPr/>
          </p:nvSpPr>
          <p:spPr bwMode="auto">
            <a:xfrm>
              <a:off x="1760593" y="1860024"/>
              <a:ext cx="1639806" cy="756294"/>
            </a:xfrm>
            <a:prstGeom prst="chevron">
              <a:avLst>
                <a:gd name="adj" fmla="val 35924"/>
              </a:avLst>
            </a:prstGeom>
            <a:solidFill>
              <a:schemeClr val="bg1">
                <a:lumMod val="95000"/>
              </a:schemeClr>
            </a:solidFill>
            <a:ln w="19050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none" lIns="97200" tIns="97200" rIns="98082" bIns="972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 typeface="Marlett" pitchFamily="2" charset="2"/>
                <a:buChar char="i"/>
                <a:tabLst/>
                <a:defRPr/>
              </a:pPr>
              <a:endParaRPr kumimoji="0" lang="ko-KR" altLang="ko-KR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itchFamily="34" charset="0"/>
              </a:endParaRPr>
            </a:p>
          </p:txBody>
        </p:sp>
        <p:sp>
          <p:nvSpPr>
            <p:cNvPr id="15" name="AutoShape 2"/>
            <p:cNvSpPr>
              <a:spLocks noChangeArrowheads="1"/>
            </p:cNvSpPr>
            <p:nvPr/>
          </p:nvSpPr>
          <p:spPr bwMode="auto">
            <a:xfrm>
              <a:off x="722001" y="1861611"/>
              <a:ext cx="1371146" cy="756294"/>
            </a:xfrm>
            <a:prstGeom prst="homePlate">
              <a:avLst>
                <a:gd name="adj" fmla="val 35951"/>
              </a:avLst>
            </a:prstGeom>
            <a:solidFill>
              <a:sysClr val="window" lastClr="FFFFFF">
                <a:lumMod val="95000"/>
              </a:sysClr>
            </a:solidFill>
            <a:ln w="19050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none" lIns="97200" tIns="97200" rIns="98082" bIns="972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 typeface="Marlett" pitchFamily="2" charset="2"/>
                <a:buChar char="i"/>
                <a:tabLst/>
                <a:defRPr/>
              </a:pPr>
              <a:endParaRPr kumimoji="0" lang="ko-KR" altLang="ko-KR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26330" y="2729368"/>
              <a:ext cx="299562" cy="204158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-6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TEXT</a:t>
              </a:r>
              <a:endParaRPr kumimoji="0" lang="ko-KR" altLang="en-US" sz="1100" b="0" i="0" u="none" strike="noStrike" kern="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894351" y="2127085"/>
              <a:ext cx="864978" cy="272642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영업</a:t>
              </a:r>
              <a:br>
                <a:rPr kumimoji="0" lang="en-US" altLang="ko-KR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</a:br>
              <a:r>
                <a:rPr kumimoji="0" lang="en-US" altLang="ko-KR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패스</a:t>
              </a:r>
              <a:r>
                <a:rPr kumimoji="0" lang="en-US" altLang="ko-KR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)</a:t>
              </a: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157770" y="2127480"/>
              <a:ext cx="864978" cy="272642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영업</a:t>
              </a:r>
              <a:br>
                <a:rPr kumimoji="0" lang="en-US" altLang="ko-KR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</a:br>
              <a:r>
                <a:rPr kumimoji="0" lang="en-US" altLang="ko-KR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슈팅</a:t>
              </a:r>
              <a:r>
                <a:rPr kumimoji="0" lang="en-US" altLang="ko-KR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)</a:t>
              </a: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531478" y="2120241"/>
              <a:ext cx="864978" cy="272642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청약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4786852" y="2120241"/>
              <a:ext cx="864978" cy="272642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설치 준비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1" name="AutoShape 5"/>
            <p:cNvSpPr>
              <a:spLocks noChangeArrowheads="1"/>
            </p:cNvSpPr>
            <p:nvPr/>
          </p:nvSpPr>
          <p:spPr bwMode="auto">
            <a:xfrm>
              <a:off x="5683569" y="1861611"/>
              <a:ext cx="1641025" cy="756294"/>
            </a:xfrm>
            <a:prstGeom prst="chevron">
              <a:avLst>
                <a:gd name="adj" fmla="val 35951"/>
              </a:avLst>
            </a:prstGeom>
            <a:solidFill>
              <a:schemeClr val="bg1">
                <a:lumMod val="65000"/>
              </a:schemeClr>
            </a:solidFill>
            <a:ln w="19050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none" lIns="97200" tIns="97200" rIns="98082" bIns="972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 typeface="Marlett" pitchFamily="2" charset="2"/>
                <a:buChar char="i"/>
                <a:tabLst/>
                <a:defRPr/>
              </a:pPr>
              <a:endParaRPr kumimoji="0" lang="ko-KR" altLang="ko-KR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itchFamily="34" charset="0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6047862" y="2120241"/>
              <a:ext cx="864978" cy="272642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설치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3" name="AutoShape 5"/>
            <p:cNvSpPr>
              <a:spLocks noChangeArrowheads="1"/>
            </p:cNvSpPr>
            <p:nvPr/>
          </p:nvSpPr>
          <p:spPr bwMode="auto">
            <a:xfrm>
              <a:off x="6992040" y="1861611"/>
              <a:ext cx="1641025" cy="756294"/>
            </a:xfrm>
            <a:prstGeom prst="chevron">
              <a:avLst>
                <a:gd name="adj" fmla="val 35951"/>
              </a:avLst>
            </a:prstGeom>
            <a:solidFill>
              <a:schemeClr val="bg1">
                <a:lumMod val="50000"/>
              </a:schemeClr>
            </a:solidFill>
            <a:ln w="19050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none" lIns="97200" tIns="97200" rIns="98082" bIns="972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 typeface="Marlett" pitchFamily="2" charset="2"/>
                <a:buChar char="i"/>
                <a:tabLst/>
                <a:defRPr/>
              </a:pPr>
              <a:endParaRPr kumimoji="0" lang="ko-KR" altLang="ko-KR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itchFamily="34" charset="0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7388533" y="2112245"/>
              <a:ext cx="864978" cy="272642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사용 문의 응대 및 단말 </a:t>
              </a:r>
              <a:r>
                <a:rPr kumimoji="0" lang="en-US" altLang="ko-KR" sz="1100" b="1" i="0" u="none" strike="noStrike" kern="0" cap="none" spc="-3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AS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4700744" y="3075526"/>
              <a:ext cx="1172760" cy="8922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계정 생성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POS </a:t>
              </a: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연동 세팅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700744" y="2755039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제휴사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4700744" y="3901390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KTS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4700744" y="4227375"/>
              <a:ext cx="1172760" cy="6421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태블릿과 부자재 조립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9" name="오각형 28"/>
            <p:cNvSpPr/>
            <p:nvPr/>
          </p:nvSpPr>
          <p:spPr>
            <a:xfrm>
              <a:off x="722001" y="1497944"/>
              <a:ext cx="3839828" cy="319744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영업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0" name="톱니 모양의 오른쪽 화살표 29"/>
            <p:cNvSpPr/>
            <p:nvPr/>
          </p:nvSpPr>
          <p:spPr>
            <a:xfrm>
              <a:off x="4478420" y="1507634"/>
              <a:ext cx="2627766" cy="319744"/>
            </a:xfrm>
            <a:prstGeom prst="notchedRightArrow">
              <a:avLst>
                <a:gd name="adj1" fmla="val 100000"/>
                <a:gd name="adj2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설치</a:t>
              </a:r>
              <a:r>
                <a:rPr kumimoji="0" lang="en-US" altLang="ko-KR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/</a:t>
              </a:r>
              <a:r>
                <a:rPr kumimoji="0" lang="ko-KR" altLang="en-US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개통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1" name="톱니 모양의 오른쪽 화살표 30"/>
            <p:cNvSpPr/>
            <p:nvPr/>
          </p:nvSpPr>
          <p:spPr>
            <a:xfrm>
              <a:off x="7024424" y="1507137"/>
              <a:ext cx="1229087" cy="319744"/>
            </a:xfrm>
            <a:prstGeom prst="notchedRightArrow">
              <a:avLst>
                <a:gd name="adj1" fmla="val 100000"/>
                <a:gd name="adj2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      CS</a:t>
              </a:r>
            </a:p>
          </p:txBody>
        </p:sp>
        <p:sp>
          <p:nvSpPr>
            <p:cNvPr id="32" name="오각형 31"/>
            <p:cNvSpPr/>
            <p:nvPr/>
          </p:nvSpPr>
          <p:spPr>
            <a:xfrm>
              <a:off x="8020586" y="1507634"/>
              <a:ext cx="610004" cy="319744"/>
            </a:xfrm>
            <a:prstGeom prst="homePlate">
              <a:avLst>
                <a:gd name="adj" fmla="val 82451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6025095" y="3082209"/>
              <a:ext cx="1172760" cy="6421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POS </a:t>
              </a: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택배 발송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POS </a:t>
              </a: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연동 지원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025095" y="2761723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제휴사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6025095" y="3908074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KTS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6025097" y="4234059"/>
              <a:ext cx="1172760" cy="8713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방문 설치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POS </a:t>
              </a: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연동 설치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사용법 교육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732057" y="2755039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KT </a:t>
              </a:r>
              <a:r>
                <a:rPr kumimoji="0" lang="ko-KR" altLang="en-US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임직원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055535" y="2755039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KT</a:t>
              </a:r>
              <a:r>
                <a:rPr kumimoji="0" lang="ko-KR" altLang="en-US" sz="900" b="1" i="0" u="none" strike="noStrike" kern="0" cap="none" spc="-3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영업대표</a:t>
              </a:r>
              <a:r>
                <a:rPr kumimoji="0" lang="en-US" altLang="ko-KR" sz="9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/</a:t>
              </a:r>
              <a:r>
                <a:rPr kumimoji="0" lang="ko-KR" altLang="en-US" sz="9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대리점</a:t>
              </a:r>
              <a:endParaRPr kumimoji="0" lang="en-US" altLang="ko-KR" sz="9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732057" y="3901390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고객센터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738661" y="3075526"/>
              <a:ext cx="1166155" cy="6421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고객 상담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영업 기회 전달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738661" y="4220682"/>
              <a:ext cx="1166155" cy="6421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문의 고객 상담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영업 기회 전달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2053788" y="3075526"/>
              <a:ext cx="1351996" cy="8713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상품 견적 제공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VAN</a:t>
              </a: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대리점  </a:t>
              </a:r>
              <a:r>
                <a:rPr kumimoji="0" lang="ko-KR" altLang="en-US" sz="1050" b="0" i="0" u="none" strike="noStrike" kern="1200" cap="none" spc="-13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컨택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indent="-180975">
                <a:lnSpc>
                  <a:spcPct val="130000"/>
                </a:lnSpc>
                <a:buFont typeface="Wingdings" panose="05000000000000000000" pitchFamily="2" charset="2"/>
                <a:buChar char="§"/>
                <a:defRPr/>
              </a:pPr>
              <a:r>
                <a:rPr lang="ko-KR" altLang="en-US" sz="1050" spc="-13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도입 가능 여부  확인</a:t>
              </a:r>
              <a:endParaRPr lang="en-US" altLang="ko-KR" sz="105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2055535" y="3900938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제휴사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2055534" y="4217730"/>
              <a:ext cx="1322605" cy="3500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영업 상담 </a:t>
              </a:r>
              <a:r>
                <a:rPr kumimoji="0" lang="ko-KR" altLang="en-US" sz="1050" b="0" i="0" u="none" strike="noStrike" kern="1200" cap="none" spc="-13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서포트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3378140" y="2755039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ts val="500"/>
                </a:spcAft>
                <a:defRPr/>
              </a:pPr>
              <a:r>
                <a:rPr kumimoji="0" lang="en-US" altLang="ko-KR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KT</a:t>
              </a:r>
              <a:r>
                <a:rPr lang="ko-KR" altLang="en-US" sz="900" b="1" kern="0" spc="-30" dirty="0" err="1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영업대표</a:t>
              </a:r>
              <a:endParaRPr lang="en-US" altLang="ko-KR" sz="900" b="1" kern="0" spc="-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3378139" y="3075526"/>
              <a:ext cx="1172760" cy="8713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청약 및 준비 사항 전달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메뉴 사진 전달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148062" y="2729368"/>
              <a:ext cx="299562" cy="204158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-6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TEXT</a:t>
              </a:r>
              <a:endParaRPr kumimoji="0" lang="ko-KR" altLang="en-US" sz="1100" b="0" i="0" u="none" strike="noStrike" kern="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7346827" y="3082209"/>
              <a:ext cx="1323306" cy="6421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가입 문의</a:t>
              </a:r>
              <a:r>
                <a:rPr kumimoji="0" lang="en-US" altLang="ko-KR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응대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VOC, </a:t>
              </a: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호 전환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7346827" y="2761723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기업고객센터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346827" y="3642048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제휴사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3377095" y="3900938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-3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제휴사</a:t>
              </a:r>
              <a:endParaRPr kumimoji="0" lang="en-US" altLang="ko-KR" sz="11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3377094" y="4217730"/>
              <a:ext cx="1172057" cy="6421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하이 오더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      </a:t>
              </a: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메뉴 등록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7346826" y="3961793"/>
              <a:ext cx="1473323" cy="6421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사용 문의 응대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A/S</a:t>
              </a: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접수</a:t>
              </a:r>
              <a:r>
                <a:rPr kumimoji="0" lang="en-US" altLang="ko-KR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,. </a:t>
              </a:r>
              <a:r>
                <a:rPr kumimoji="0" lang="ko-KR" altLang="en-US" sz="1050" b="0" i="0" u="none" strike="noStrike" kern="1200" cap="none" spc="-1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오더 전달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7346827" y="4521630"/>
              <a:ext cx="1172759" cy="319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lIns="90022" tIns="46800" rIns="90022" bIns="45011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-3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KTS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2328B2F-664C-FFCE-3BCF-9C9CADD9407E}"/>
                </a:ext>
              </a:extLst>
            </p:cNvPr>
            <p:cNvSpPr txBox="1"/>
            <p:nvPr/>
          </p:nvSpPr>
          <p:spPr>
            <a:xfrm>
              <a:off x="7346827" y="4841374"/>
              <a:ext cx="1323306" cy="3500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975" marR="0" lvl="0" indent="-180975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ko-KR" altLang="en-US" sz="1050" spc="-13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태블릿  </a:t>
              </a:r>
              <a:r>
                <a:rPr lang="en-US" altLang="ko-KR" sz="1050" spc="-13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AS </a:t>
              </a:r>
              <a:r>
                <a:rPr lang="ko-KR" altLang="en-US" sz="1050" spc="-130" dirty="0">
                  <a:solidFill>
                    <a:srgbClr val="000000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처리</a:t>
              </a:r>
              <a:endParaRPr kumimoji="0" lang="en-US" altLang="ko-KR" sz="105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65756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업무 프로세스 </a:t>
            </a:r>
            <a:r>
              <a:rPr lang="en-US" altLang="ko-KR" dirty="0"/>
              <a:t>(</a:t>
            </a:r>
            <a:r>
              <a:rPr lang="ko-KR" altLang="en-US" dirty="0"/>
              <a:t>간편</a:t>
            </a:r>
            <a:r>
              <a:rPr lang="en-US" altLang="ko-KR" dirty="0"/>
              <a:t>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2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4" name="모서리가 둥근 직사각형 93"/>
          <p:cNvSpPr/>
          <p:nvPr/>
        </p:nvSpPr>
        <p:spPr>
          <a:xfrm>
            <a:off x="938731" y="1010676"/>
            <a:ext cx="1983979" cy="377112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판매자</a:t>
            </a:r>
          </a:p>
        </p:txBody>
      </p:sp>
      <p:sp>
        <p:nvSpPr>
          <p:cNvPr id="95" name="자유형 94"/>
          <p:cNvSpPr/>
          <p:nvPr/>
        </p:nvSpPr>
        <p:spPr>
          <a:xfrm>
            <a:off x="2931620" y="1767198"/>
            <a:ext cx="703361" cy="54945"/>
          </a:xfrm>
          <a:custGeom>
            <a:avLst/>
            <a:gdLst>
              <a:gd name="connsiteX0" fmla="*/ 0 w 936599"/>
              <a:gd name="connsiteY0" fmla="*/ 45720 h 91440"/>
              <a:gd name="connsiteX1" fmla="*/ 936599 w 936599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36599" h="91440">
                <a:moveTo>
                  <a:pt x="0" y="45720"/>
                </a:moveTo>
                <a:lnTo>
                  <a:pt x="936599" y="45720"/>
                </a:lnTo>
              </a:path>
            </a:pathLst>
          </a:custGeom>
          <a:noFill/>
          <a:ln w="3492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4245" tIns="37074" rIns="414245" bIns="37075" numCol="1" spcCol="1270" anchor="ctr" anchorCtr="0">
            <a:noAutofit/>
          </a:bodyPr>
          <a:lstStyle/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96" name="자유형 95"/>
          <p:cNvSpPr/>
          <p:nvPr/>
        </p:nvSpPr>
        <p:spPr>
          <a:xfrm>
            <a:off x="982841" y="1498333"/>
            <a:ext cx="1950130" cy="592674"/>
          </a:xfrm>
          <a:custGeom>
            <a:avLst/>
            <a:gdLst>
              <a:gd name="connsiteX0" fmla="*/ 0 w 2596803"/>
              <a:gd name="connsiteY0" fmla="*/ 0 h 986341"/>
              <a:gd name="connsiteX1" fmla="*/ 2596803 w 2596803"/>
              <a:gd name="connsiteY1" fmla="*/ 0 h 986341"/>
              <a:gd name="connsiteX2" fmla="*/ 2596803 w 2596803"/>
              <a:gd name="connsiteY2" fmla="*/ 986341 h 986341"/>
              <a:gd name="connsiteX3" fmla="*/ 0 w 2596803"/>
              <a:gd name="connsiteY3" fmla="*/ 986341 h 986341"/>
              <a:gd name="connsiteX4" fmla="*/ 0 w 2596803"/>
              <a:gd name="connsiteY4" fmla="*/ 0 h 98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803" h="986341">
                <a:moveTo>
                  <a:pt x="0" y="0"/>
                </a:moveTo>
                <a:lnTo>
                  <a:pt x="2596803" y="0"/>
                </a:lnTo>
                <a:lnTo>
                  <a:pt x="2596803" y="986341"/>
                </a:lnTo>
                <a:lnTo>
                  <a:pt x="0" y="986341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187" tIns="72000" rIns="103187" bIns="103187" numCol="1" spcCol="1270" anchor="t" anchorCtr="0">
            <a:noAutofit/>
          </a:bodyPr>
          <a:lstStyle/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영업기회 발굴 </a:t>
            </a:r>
            <a:r>
              <a:rPr lang="en-US" altLang="ko-KR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테이블</a:t>
            </a:r>
            <a:r>
              <a:rPr lang="en-US" altLang="ko-KR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8</a:t>
            </a:r>
            <a:r>
              <a:rPr lang="ko-KR" altLang="en-US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대 이상</a:t>
            </a:r>
            <a:r>
              <a:rPr lang="en-US" altLang="ko-KR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ko-KR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97" name="자유형 96"/>
          <p:cNvSpPr/>
          <p:nvPr/>
        </p:nvSpPr>
        <p:spPr>
          <a:xfrm>
            <a:off x="1957906" y="2089925"/>
            <a:ext cx="2676471" cy="562785"/>
          </a:xfrm>
          <a:custGeom>
            <a:avLst/>
            <a:gdLst>
              <a:gd name="connsiteX0" fmla="*/ 3564002 w 3564002"/>
              <a:gd name="connsiteY0" fmla="*/ 0 h 936599"/>
              <a:gd name="connsiteX1" fmla="*/ 3564002 w 3564002"/>
              <a:gd name="connsiteY1" fmla="*/ 485399 h 936599"/>
              <a:gd name="connsiteX2" fmla="*/ 0 w 3564002"/>
              <a:gd name="connsiteY2" fmla="*/ 485399 h 936599"/>
              <a:gd name="connsiteX3" fmla="*/ 0 w 3564002"/>
              <a:gd name="connsiteY3" fmla="*/ 936599 h 936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4002" h="936599">
                <a:moveTo>
                  <a:pt x="3564002" y="0"/>
                </a:moveTo>
                <a:lnTo>
                  <a:pt x="3564002" y="485399"/>
                </a:lnTo>
                <a:lnTo>
                  <a:pt x="0" y="485399"/>
                </a:lnTo>
                <a:lnTo>
                  <a:pt x="0" y="936599"/>
                </a:lnTo>
              </a:path>
            </a:pathLst>
          </a:custGeom>
          <a:noFill/>
          <a:ln w="3492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3718" tIns="420270" rIns="1543719" bIns="420270" numCol="1" spcCol="1270" anchor="ctr" anchorCtr="0">
            <a:noAutofit/>
          </a:bodyPr>
          <a:lstStyle/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98" name="자유형 97"/>
          <p:cNvSpPr/>
          <p:nvPr/>
        </p:nvSpPr>
        <p:spPr>
          <a:xfrm>
            <a:off x="3659313" y="1498333"/>
            <a:ext cx="1950130" cy="592674"/>
          </a:xfrm>
          <a:custGeom>
            <a:avLst/>
            <a:gdLst>
              <a:gd name="connsiteX0" fmla="*/ 0 w 2596803"/>
              <a:gd name="connsiteY0" fmla="*/ 0 h 986341"/>
              <a:gd name="connsiteX1" fmla="*/ 2596803 w 2596803"/>
              <a:gd name="connsiteY1" fmla="*/ 0 h 986341"/>
              <a:gd name="connsiteX2" fmla="*/ 2596803 w 2596803"/>
              <a:gd name="connsiteY2" fmla="*/ 986341 h 986341"/>
              <a:gd name="connsiteX3" fmla="*/ 0 w 2596803"/>
              <a:gd name="connsiteY3" fmla="*/ 986341 h 986341"/>
              <a:gd name="connsiteX4" fmla="*/ 0 w 2596803"/>
              <a:gd name="connsiteY4" fmla="*/ 0 h 98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803" h="986341">
                <a:moveTo>
                  <a:pt x="0" y="0"/>
                </a:moveTo>
                <a:lnTo>
                  <a:pt x="2596803" y="0"/>
                </a:lnTo>
                <a:lnTo>
                  <a:pt x="2596803" y="986341"/>
                </a:lnTo>
                <a:lnTo>
                  <a:pt x="0" y="986341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187" tIns="72000" rIns="103187" bIns="103187" numCol="1" spcCol="1270" anchor="t" anchorCtr="0">
            <a:noAutofit/>
          </a:bodyPr>
          <a:lstStyle/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방문상담 및 </a:t>
            </a:r>
            <a:b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</a:b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도입 체크리스트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별첨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)’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작성</a:t>
            </a:r>
          </a:p>
        </p:txBody>
      </p:sp>
      <p:sp>
        <p:nvSpPr>
          <p:cNvPr id="99" name="자유형 98"/>
          <p:cNvSpPr/>
          <p:nvPr/>
        </p:nvSpPr>
        <p:spPr>
          <a:xfrm>
            <a:off x="2931620" y="2941043"/>
            <a:ext cx="703361" cy="54945"/>
          </a:xfrm>
          <a:custGeom>
            <a:avLst/>
            <a:gdLst>
              <a:gd name="connsiteX0" fmla="*/ 0 w 936599"/>
              <a:gd name="connsiteY0" fmla="*/ 45720 h 91440"/>
              <a:gd name="connsiteX1" fmla="*/ 936599 w 936599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36599" h="91440">
                <a:moveTo>
                  <a:pt x="0" y="45720"/>
                </a:moveTo>
                <a:lnTo>
                  <a:pt x="936599" y="45720"/>
                </a:lnTo>
              </a:path>
            </a:pathLst>
          </a:custGeom>
          <a:noFill/>
          <a:ln w="3492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4245" tIns="37074" rIns="414245" bIns="37075" numCol="1" spcCol="1270" anchor="ctr" anchorCtr="0">
            <a:noAutofit/>
          </a:bodyPr>
          <a:lstStyle/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0" name="자유형 99"/>
          <p:cNvSpPr/>
          <p:nvPr/>
        </p:nvSpPr>
        <p:spPr>
          <a:xfrm>
            <a:off x="982841" y="2672178"/>
            <a:ext cx="1950130" cy="592674"/>
          </a:xfrm>
          <a:custGeom>
            <a:avLst/>
            <a:gdLst>
              <a:gd name="connsiteX0" fmla="*/ 0 w 2596803"/>
              <a:gd name="connsiteY0" fmla="*/ 0 h 986341"/>
              <a:gd name="connsiteX1" fmla="*/ 2596803 w 2596803"/>
              <a:gd name="connsiteY1" fmla="*/ 0 h 986341"/>
              <a:gd name="connsiteX2" fmla="*/ 2596803 w 2596803"/>
              <a:gd name="connsiteY2" fmla="*/ 986341 h 986341"/>
              <a:gd name="connsiteX3" fmla="*/ 0 w 2596803"/>
              <a:gd name="connsiteY3" fmla="*/ 986341 h 986341"/>
              <a:gd name="connsiteX4" fmla="*/ 0 w 2596803"/>
              <a:gd name="connsiteY4" fmla="*/ 0 h 98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803" h="986341">
                <a:moveTo>
                  <a:pt x="0" y="0"/>
                </a:moveTo>
                <a:lnTo>
                  <a:pt x="2596803" y="0"/>
                </a:lnTo>
                <a:lnTo>
                  <a:pt x="2596803" y="986341"/>
                </a:lnTo>
                <a:lnTo>
                  <a:pt x="0" y="986341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187" tIns="103187" rIns="103187" bIns="103187" numCol="1" spcCol="1270" anchor="ctr" anchorCtr="0">
            <a:noAutofit/>
          </a:bodyPr>
          <a:lstStyle/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서류수취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및 </a:t>
            </a:r>
            <a:r>
              <a:rPr lang="ko-KR" alt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전산청약</a:t>
            </a:r>
            <a:b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</a:b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설치 체크리스트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별첨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)’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작성</a:t>
            </a: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2" name="자유형 101"/>
          <p:cNvSpPr/>
          <p:nvPr/>
        </p:nvSpPr>
        <p:spPr>
          <a:xfrm>
            <a:off x="3659313" y="2672178"/>
            <a:ext cx="1950130" cy="592674"/>
          </a:xfrm>
          <a:custGeom>
            <a:avLst/>
            <a:gdLst>
              <a:gd name="connsiteX0" fmla="*/ 0 w 2596803"/>
              <a:gd name="connsiteY0" fmla="*/ 0 h 986341"/>
              <a:gd name="connsiteX1" fmla="*/ 2596803 w 2596803"/>
              <a:gd name="connsiteY1" fmla="*/ 0 h 986341"/>
              <a:gd name="connsiteX2" fmla="*/ 2596803 w 2596803"/>
              <a:gd name="connsiteY2" fmla="*/ 986341 h 986341"/>
              <a:gd name="connsiteX3" fmla="*/ 0 w 2596803"/>
              <a:gd name="connsiteY3" fmla="*/ 986341 h 986341"/>
              <a:gd name="connsiteX4" fmla="*/ 0 w 2596803"/>
              <a:gd name="connsiteY4" fmla="*/ 0 h 98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803" h="986341">
                <a:moveTo>
                  <a:pt x="0" y="0"/>
                </a:moveTo>
                <a:lnTo>
                  <a:pt x="2596803" y="0"/>
                </a:lnTo>
                <a:lnTo>
                  <a:pt x="2596803" y="986341"/>
                </a:lnTo>
                <a:lnTo>
                  <a:pt x="0" y="986341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187" tIns="103187" rIns="103187" bIns="103187" numCol="1" spcCol="1270" anchor="ctr" anchorCtr="0">
            <a:noAutofit/>
          </a:bodyPr>
          <a:lstStyle/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부가정보 전달</a:t>
            </a: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 defTabSz="64491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(to </a:t>
            </a:r>
            <a:r>
              <a:rPr lang="ko-KR" alt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전담센터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ko-KR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668592" y="1010676"/>
            <a:ext cx="1983979" cy="377112"/>
          </a:xfrm>
          <a:prstGeom prst="roundRect">
            <a:avLst/>
          </a:prstGeom>
          <a:gradFill flip="none" rotWithShape="1">
            <a:gsLst>
              <a:gs pos="100000">
                <a:srgbClr val="E70C1B"/>
              </a:gs>
              <a:gs pos="0">
                <a:srgbClr val="FC666E"/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>
                <a:latin typeface="KT서체 Light" panose="020B0600000101010101" pitchFamily="50" charset="-127"/>
                <a:ea typeface="KT서체 Light" panose="020B0600000101010101" pitchFamily="50" charset="-127"/>
              </a:rPr>
              <a:t>고객</a:t>
            </a:r>
          </a:p>
        </p:txBody>
      </p:sp>
      <p:sp>
        <p:nvSpPr>
          <p:cNvPr id="105" name="모서리가 둥근 직사각형 104"/>
          <p:cNvSpPr/>
          <p:nvPr/>
        </p:nvSpPr>
        <p:spPr>
          <a:xfrm>
            <a:off x="6394702" y="1010676"/>
            <a:ext cx="1983979" cy="377112"/>
          </a:xfrm>
          <a:prstGeom prst="roundRect">
            <a:avLst/>
          </a:prstGeom>
          <a:gradFill flip="none" rotWithShape="1">
            <a:gsLst>
              <a:gs pos="100000">
                <a:srgbClr val="002060"/>
              </a:gs>
              <a:gs pos="0">
                <a:schemeClr val="accent1">
                  <a:lumMod val="7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</a:t>
            </a:r>
            <a:r>
              <a:rPr lang="ko-KR" altLang="en-US" sz="11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10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전담센터</a:t>
            </a:r>
            <a:endParaRPr lang="ko-KR" altLang="en-US" sz="11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2615222" y="2134385"/>
            <a:ext cx="1413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도입결정</a:t>
            </a:r>
            <a:endParaRPr lang="ko-KR" altLang="en-US" sz="11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589483" y="1525629"/>
            <a:ext cx="1413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영업</a:t>
            </a:r>
          </a:p>
        </p:txBody>
      </p:sp>
      <p:sp>
        <p:nvSpPr>
          <p:cNvPr id="108" name="직사각형 107"/>
          <p:cNvSpPr/>
          <p:nvPr/>
        </p:nvSpPr>
        <p:spPr>
          <a:xfrm>
            <a:off x="6394702" y="1498043"/>
            <a:ext cx="1983979" cy="592392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＊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VAN/POS</a:t>
            </a: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관련 </a:t>
            </a:r>
            <a:endParaRPr lang="en-US" altLang="ko-KR" sz="120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/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컨설팅 지원</a:t>
            </a:r>
          </a:p>
        </p:txBody>
      </p:sp>
      <p:cxnSp>
        <p:nvCxnSpPr>
          <p:cNvPr id="109" name="꺾인 연결선 108"/>
          <p:cNvCxnSpPr>
            <a:stCxn id="108" idx="2"/>
          </p:cNvCxnSpPr>
          <p:nvPr/>
        </p:nvCxnSpPr>
        <p:spPr>
          <a:xfrm rot="5400000">
            <a:off x="5942721" y="808295"/>
            <a:ext cx="161831" cy="2726110"/>
          </a:xfrm>
          <a:prstGeom prst="bentConnector2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직사각형 109"/>
          <p:cNvSpPr/>
          <p:nvPr/>
        </p:nvSpPr>
        <p:spPr>
          <a:xfrm>
            <a:off x="6428213" y="2672319"/>
            <a:ext cx="1983979" cy="592392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＊</a:t>
            </a:r>
            <a:r>
              <a:rPr lang="ko-KR" alt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메뉴정보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및 카드리더기 </a:t>
            </a: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/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TID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정보 수합</a:t>
            </a:r>
          </a:p>
        </p:txBody>
      </p:sp>
      <p:cxnSp>
        <p:nvCxnSpPr>
          <p:cNvPr id="111" name="직선 화살표 연결선 110"/>
          <p:cNvCxnSpPr/>
          <p:nvPr/>
        </p:nvCxnSpPr>
        <p:spPr>
          <a:xfrm>
            <a:off x="5682154" y="2968515"/>
            <a:ext cx="708563" cy="0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2589483" y="2704103"/>
            <a:ext cx="1413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KT서체 Light" panose="020B0600000101010101" pitchFamily="50" charset="-127"/>
                <a:ea typeface="KT서체 Light" panose="020B0600000101010101" pitchFamily="50" charset="-127"/>
              </a:rPr>
              <a:t>고객안내</a:t>
            </a:r>
          </a:p>
        </p:txBody>
      </p:sp>
      <p:sp>
        <p:nvSpPr>
          <p:cNvPr id="113" name="직사각형 112"/>
          <p:cNvSpPr/>
          <p:nvPr/>
        </p:nvSpPr>
        <p:spPr>
          <a:xfrm>
            <a:off x="6428213" y="3846597"/>
            <a:ext cx="1983979" cy="592392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＊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KTS </a:t>
            </a: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설치진행</a:t>
            </a:r>
          </a:p>
        </p:txBody>
      </p:sp>
      <p:cxnSp>
        <p:nvCxnSpPr>
          <p:cNvPr id="114" name="직선 화살표 연결선 113"/>
          <p:cNvCxnSpPr>
            <a:stCxn id="110" idx="2"/>
            <a:endCxn id="113" idx="0"/>
          </p:cNvCxnSpPr>
          <p:nvPr/>
        </p:nvCxnSpPr>
        <p:spPr>
          <a:xfrm>
            <a:off x="7420201" y="3264712"/>
            <a:ext cx="0" cy="581885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5329775" y="2713268"/>
            <a:ext cx="1413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원격응대</a:t>
            </a:r>
            <a:endParaRPr lang="ko-KR" altLang="en-US" sz="11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306841" y="2016791"/>
            <a:ext cx="1413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KT서체 Light" panose="020B0600000101010101" pitchFamily="50" charset="-127"/>
                <a:ea typeface="KT서체 Light" panose="020B0600000101010101" pitchFamily="50" charset="-127"/>
              </a:rPr>
              <a:t>원격응대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6188245" y="3382032"/>
            <a:ext cx="14133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KT서체 Light" panose="020B0600000101010101" pitchFamily="50" charset="-127"/>
                <a:ea typeface="KT서체 Light" panose="020B0600000101010101" pitchFamily="50" charset="-127"/>
              </a:rPr>
              <a:t>사용자 셋팅 및</a:t>
            </a:r>
            <a:endParaRPr lang="en-US" altLang="ko-KR" sz="110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/>
            <a:r>
              <a:rPr lang="ko-KR" altLang="en-US" sz="1100">
                <a:latin typeface="KT서체 Light" panose="020B0600000101010101" pitchFamily="50" charset="-127"/>
                <a:ea typeface="KT서체 Light" panose="020B0600000101010101" pitchFamily="50" charset="-127"/>
              </a:rPr>
              <a:t>설치부서 전달</a:t>
            </a:r>
            <a:endParaRPr lang="en-US" altLang="ko-KR" sz="110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3680213" y="3846597"/>
            <a:ext cx="1983979" cy="592392"/>
          </a:xfrm>
          <a:prstGeom prst="rect">
            <a:avLst/>
          </a:prstGeom>
          <a:noFill/>
          <a:ln w="190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★설치완료</a:t>
            </a:r>
          </a:p>
        </p:txBody>
      </p:sp>
      <p:cxnSp>
        <p:nvCxnSpPr>
          <p:cNvPr id="119" name="직선 화살표 연결선 118"/>
          <p:cNvCxnSpPr>
            <a:stCxn id="113" idx="1"/>
          </p:cNvCxnSpPr>
          <p:nvPr/>
        </p:nvCxnSpPr>
        <p:spPr>
          <a:xfrm flipH="1">
            <a:off x="5682153" y="4142793"/>
            <a:ext cx="746059" cy="0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5348408" y="3887546"/>
            <a:ext cx="1413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매장설치</a:t>
            </a:r>
            <a:endParaRPr lang="ko-KR" altLang="en-US" sz="110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8A25DF1B-FE44-4F26-98C9-9C0852DDB286}"/>
              </a:ext>
            </a:extLst>
          </p:cNvPr>
          <p:cNvGrpSpPr/>
          <p:nvPr/>
        </p:nvGrpSpPr>
        <p:grpSpPr>
          <a:xfrm flipH="1">
            <a:off x="777095" y="1444084"/>
            <a:ext cx="387161" cy="330642"/>
            <a:chOff x="-1193113" y="3022477"/>
            <a:chExt cx="581823" cy="621005"/>
          </a:xfrm>
        </p:grpSpPr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368D68CE-7856-4E2D-9B1B-C10238B6149F}"/>
                </a:ext>
              </a:extLst>
            </p:cNvPr>
            <p:cNvGrpSpPr/>
            <p:nvPr/>
          </p:nvGrpSpPr>
          <p:grpSpPr>
            <a:xfrm>
              <a:off x="-1193113" y="3027212"/>
              <a:ext cx="581823" cy="616270"/>
              <a:chOff x="8405188" y="2398928"/>
              <a:chExt cx="389562" cy="412626"/>
            </a:xfrm>
          </p:grpSpPr>
          <p:sp>
            <p:nvSpPr>
              <p:cNvPr id="124" name="Freeform 16">
                <a:extLst>
                  <a:ext uri="{FF2B5EF4-FFF2-40B4-BE49-F238E27FC236}">
                    <a16:creationId xmlns:a16="http://schemas.microsoft.com/office/drawing/2014/main" id="{EDCBF9BB-212F-4283-AB72-117EF5B84A21}"/>
                  </a:ext>
                </a:extLst>
              </p:cNvPr>
              <p:cNvSpPr>
                <a:spLocks/>
              </p:cNvSpPr>
              <p:nvPr/>
            </p:nvSpPr>
            <p:spPr bwMode="auto">
              <a:xfrm rot="302071">
                <a:off x="8410474" y="2711885"/>
                <a:ext cx="119271" cy="99669"/>
              </a:xfrm>
              <a:custGeom>
                <a:avLst/>
                <a:gdLst>
                  <a:gd name="T0" fmla="*/ 132 w 304"/>
                  <a:gd name="T1" fmla="*/ 0 h 254"/>
                  <a:gd name="T2" fmla="*/ 20 w 304"/>
                  <a:gd name="T3" fmla="*/ 236 h 254"/>
                  <a:gd name="T4" fmla="*/ 34 w 304"/>
                  <a:gd name="T5" fmla="*/ 252 h 254"/>
                  <a:gd name="T6" fmla="*/ 304 w 304"/>
                  <a:gd name="T7" fmla="*/ 34 h 254"/>
                  <a:gd name="T8" fmla="*/ 132 w 304"/>
                  <a:gd name="T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254">
                    <a:moveTo>
                      <a:pt x="132" y="0"/>
                    </a:moveTo>
                    <a:cubicBezTo>
                      <a:pt x="132" y="0"/>
                      <a:pt x="134" y="143"/>
                      <a:pt x="20" y="236"/>
                    </a:cubicBezTo>
                    <a:cubicBezTo>
                      <a:pt x="0" y="252"/>
                      <a:pt x="26" y="254"/>
                      <a:pt x="34" y="252"/>
                    </a:cubicBezTo>
                    <a:cubicBezTo>
                      <a:pt x="42" y="250"/>
                      <a:pt x="236" y="238"/>
                      <a:pt x="304" y="34"/>
                    </a:cubicBezTo>
                    <a:lnTo>
                      <a:pt x="132" y="0"/>
                    </a:lnTo>
                    <a:close/>
                  </a:path>
                </a:pathLst>
              </a:cu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  <p:sp>
            <p:nvSpPr>
              <p:cNvPr id="125" name="타원 124">
                <a:extLst>
                  <a:ext uri="{FF2B5EF4-FFF2-40B4-BE49-F238E27FC236}">
                    <a16:creationId xmlns:a16="http://schemas.microsoft.com/office/drawing/2014/main" id="{EA4ED9FF-EC75-43EF-8CF6-E036EAE232A9}"/>
                  </a:ext>
                </a:extLst>
              </p:cNvPr>
              <p:cNvSpPr/>
              <p:nvPr/>
            </p:nvSpPr>
            <p:spPr>
              <a:xfrm>
                <a:off x="8405188" y="2398928"/>
                <a:ext cx="389562" cy="389561"/>
              </a:xfrm>
              <a:prstGeom prst="ellipse">
                <a:avLst/>
              </a:pr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</p:grp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EF29A7A4-445D-42A8-99FB-926C93745F67}"/>
                </a:ext>
              </a:extLst>
            </p:cNvPr>
            <p:cNvSpPr txBox="1"/>
            <p:nvPr/>
          </p:nvSpPr>
          <p:spPr>
            <a:xfrm>
              <a:off x="-1115638" y="3022477"/>
              <a:ext cx="414170" cy="586272"/>
            </a:xfrm>
            <a:prstGeom prst="rect">
              <a:avLst/>
            </a:prstGeom>
            <a:noFill/>
          </p:spPr>
          <p:txBody>
            <a:bodyPr wrap="none" lIns="32645" tIns="32645" rIns="32645" bIns="32645" rtlCol="0" anchor="ctr" anchorCtr="0">
              <a:spAutoFit/>
            </a:bodyPr>
            <a:lstStyle/>
            <a:p>
              <a:pPr algn="ctr"/>
              <a:r>
                <a:rPr lang="en-US" altLang="ko-KR" sz="1600" spc="-45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01</a:t>
              </a:r>
              <a:endParaRPr lang="ko-KR" altLang="en-US" sz="1600" spc="-45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8A25DF1B-FE44-4F26-98C9-9C0852DDB286}"/>
              </a:ext>
            </a:extLst>
          </p:cNvPr>
          <p:cNvGrpSpPr/>
          <p:nvPr/>
        </p:nvGrpSpPr>
        <p:grpSpPr>
          <a:xfrm flipH="1">
            <a:off x="3422111" y="1367884"/>
            <a:ext cx="387161" cy="330642"/>
            <a:chOff x="-1193113" y="3022477"/>
            <a:chExt cx="581823" cy="621005"/>
          </a:xfrm>
        </p:grpSpPr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368D68CE-7856-4E2D-9B1B-C10238B6149F}"/>
                </a:ext>
              </a:extLst>
            </p:cNvPr>
            <p:cNvGrpSpPr/>
            <p:nvPr/>
          </p:nvGrpSpPr>
          <p:grpSpPr>
            <a:xfrm>
              <a:off x="-1193113" y="3027212"/>
              <a:ext cx="581823" cy="616270"/>
              <a:chOff x="8405188" y="2398928"/>
              <a:chExt cx="389562" cy="412626"/>
            </a:xfrm>
          </p:grpSpPr>
          <p:sp>
            <p:nvSpPr>
              <p:cNvPr id="129" name="Freeform 16">
                <a:extLst>
                  <a:ext uri="{FF2B5EF4-FFF2-40B4-BE49-F238E27FC236}">
                    <a16:creationId xmlns:a16="http://schemas.microsoft.com/office/drawing/2014/main" id="{EDCBF9BB-212F-4283-AB72-117EF5B84A21}"/>
                  </a:ext>
                </a:extLst>
              </p:cNvPr>
              <p:cNvSpPr>
                <a:spLocks/>
              </p:cNvSpPr>
              <p:nvPr/>
            </p:nvSpPr>
            <p:spPr bwMode="auto">
              <a:xfrm rot="302071">
                <a:off x="8410474" y="2711885"/>
                <a:ext cx="119271" cy="99669"/>
              </a:xfrm>
              <a:custGeom>
                <a:avLst/>
                <a:gdLst>
                  <a:gd name="T0" fmla="*/ 132 w 304"/>
                  <a:gd name="T1" fmla="*/ 0 h 254"/>
                  <a:gd name="T2" fmla="*/ 20 w 304"/>
                  <a:gd name="T3" fmla="*/ 236 h 254"/>
                  <a:gd name="T4" fmla="*/ 34 w 304"/>
                  <a:gd name="T5" fmla="*/ 252 h 254"/>
                  <a:gd name="T6" fmla="*/ 304 w 304"/>
                  <a:gd name="T7" fmla="*/ 34 h 254"/>
                  <a:gd name="T8" fmla="*/ 132 w 304"/>
                  <a:gd name="T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254">
                    <a:moveTo>
                      <a:pt x="132" y="0"/>
                    </a:moveTo>
                    <a:cubicBezTo>
                      <a:pt x="132" y="0"/>
                      <a:pt x="134" y="143"/>
                      <a:pt x="20" y="236"/>
                    </a:cubicBezTo>
                    <a:cubicBezTo>
                      <a:pt x="0" y="252"/>
                      <a:pt x="26" y="254"/>
                      <a:pt x="34" y="252"/>
                    </a:cubicBezTo>
                    <a:cubicBezTo>
                      <a:pt x="42" y="250"/>
                      <a:pt x="236" y="238"/>
                      <a:pt x="304" y="34"/>
                    </a:cubicBezTo>
                    <a:lnTo>
                      <a:pt x="132" y="0"/>
                    </a:lnTo>
                    <a:close/>
                  </a:path>
                </a:pathLst>
              </a:cu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  <p:sp>
            <p:nvSpPr>
              <p:cNvPr id="130" name="타원 129">
                <a:extLst>
                  <a:ext uri="{FF2B5EF4-FFF2-40B4-BE49-F238E27FC236}">
                    <a16:creationId xmlns:a16="http://schemas.microsoft.com/office/drawing/2014/main" id="{EA4ED9FF-EC75-43EF-8CF6-E036EAE232A9}"/>
                  </a:ext>
                </a:extLst>
              </p:cNvPr>
              <p:cNvSpPr/>
              <p:nvPr/>
            </p:nvSpPr>
            <p:spPr>
              <a:xfrm>
                <a:off x="8405188" y="2398928"/>
                <a:ext cx="389562" cy="389561"/>
              </a:xfrm>
              <a:prstGeom prst="ellipse">
                <a:avLst/>
              </a:pr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</p:grp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EF29A7A4-445D-42A8-99FB-926C93745F67}"/>
                </a:ext>
              </a:extLst>
            </p:cNvPr>
            <p:cNvSpPr txBox="1"/>
            <p:nvPr/>
          </p:nvSpPr>
          <p:spPr>
            <a:xfrm>
              <a:off x="-1115638" y="3022477"/>
              <a:ext cx="414170" cy="586272"/>
            </a:xfrm>
            <a:prstGeom prst="rect">
              <a:avLst/>
            </a:prstGeom>
            <a:noFill/>
          </p:spPr>
          <p:txBody>
            <a:bodyPr wrap="none" lIns="32645" tIns="32645" rIns="32645" bIns="32645" rtlCol="0" anchor="ctr" anchorCtr="0">
              <a:spAutoFit/>
            </a:bodyPr>
            <a:lstStyle/>
            <a:p>
              <a:pPr algn="ctr"/>
              <a:r>
                <a:rPr lang="en-US" altLang="ko-KR" sz="1600" spc="-45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02</a:t>
              </a:r>
              <a:endParaRPr lang="ko-KR" altLang="en-US" sz="1600" spc="-45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8A25DF1B-FE44-4F26-98C9-9C0852DDB286}"/>
              </a:ext>
            </a:extLst>
          </p:cNvPr>
          <p:cNvGrpSpPr/>
          <p:nvPr/>
        </p:nvGrpSpPr>
        <p:grpSpPr>
          <a:xfrm flipH="1">
            <a:off x="779008" y="2538383"/>
            <a:ext cx="387161" cy="330642"/>
            <a:chOff x="-1193113" y="3022477"/>
            <a:chExt cx="581823" cy="621005"/>
          </a:xfrm>
        </p:grpSpPr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368D68CE-7856-4E2D-9B1B-C10238B6149F}"/>
                </a:ext>
              </a:extLst>
            </p:cNvPr>
            <p:cNvGrpSpPr/>
            <p:nvPr/>
          </p:nvGrpSpPr>
          <p:grpSpPr>
            <a:xfrm>
              <a:off x="-1193113" y="3027212"/>
              <a:ext cx="581823" cy="616270"/>
              <a:chOff x="8405188" y="2398928"/>
              <a:chExt cx="389562" cy="412626"/>
            </a:xfrm>
          </p:grpSpPr>
          <p:sp>
            <p:nvSpPr>
              <p:cNvPr id="134" name="Freeform 16">
                <a:extLst>
                  <a:ext uri="{FF2B5EF4-FFF2-40B4-BE49-F238E27FC236}">
                    <a16:creationId xmlns:a16="http://schemas.microsoft.com/office/drawing/2014/main" id="{EDCBF9BB-212F-4283-AB72-117EF5B84A21}"/>
                  </a:ext>
                </a:extLst>
              </p:cNvPr>
              <p:cNvSpPr>
                <a:spLocks/>
              </p:cNvSpPr>
              <p:nvPr/>
            </p:nvSpPr>
            <p:spPr bwMode="auto">
              <a:xfrm rot="302071">
                <a:off x="8410474" y="2711885"/>
                <a:ext cx="119271" cy="99669"/>
              </a:xfrm>
              <a:custGeom>
                <a:avLst/>
                <a:gdLst>
                  <a:gd name="T0" fmla="*/ 132 w 304"/>
                  <a:gd name="T1" fmla="*/ 0 h 254"/>
                  <a:gd name="T2" fmla="*/ 20 w 304"/>
                  <a:gd name="T3" fmla="*/ 236 h 254"/>
                  <a:gd name="T4" fmla="*/ 34 w 304"/>
                  <a:gd name="T5" fmla="*/ 252 h 254"/>
                  <a:gd name="T6" fmla="*/ 304 w 304"/>
                  <a:gd name="T7" fmla="*/ 34 h 254"/>
                  <a:gd name="T8" fmla="*/ 132 w 304"/>
                  <a:gd name="T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254">
                    <a:moveTo>
                      <a:pt x="132" y="0"/>
                    </a:moveTo>
                    <a:cubicBezTo>
                      <a:pt x="132" y="0"/>
                      <a:pt x="134" y="143"/>
                      <a:pt x="20" y="236"/>
                    </a:cubicBezTo>
                    <a:cubicBezTo>
                      <a:pt x="0" y="252"/>
                      <a:pt x="26" y="254"/>
                      <a:pt x="34" y="252"/>
                    </a:cubicBezTo>
                    <a:cubicBezTo>
                      <a:pt x="42" y="250"/>
                      <a:pt x="236" y="238"/>
                      <a:pt x="304" y="34"/>
                    </a:cubicBezTo>
                    <a:lnTo>
                      <a:pt x="132" y="0"/>
                    </a:lnTo>
                    <a:close/>
                  </a:path>
                </a:pathLst>
              </a:cu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  <p:sp>
            <p:nvSpPr>
              <p:cNvPr id="135" name="타원 134">
                <a:extLst>
                  <a:ext uri="{FF2B5EF4-FFF2-40B4-BE49-F238E27FC236}">
                    <a16:creationId xmlns:a16="http://schemas.microsoft.com/office/drawing/2014/main" id="{EA4ED9FF-EC75-43EF-8CF6-E036EAE232A9}"/>
                  </a:ext>
                </a:extLst>
              </p:cNvPr>
              <p:cNvSpPr/>
              <p:nvPr/>
            </p:nvSpPr>
            <p:spPr>
              <a:xfrm>
                <a:off x="8405188" y="2398928"/>
                <a:ext cx="389562" cy="389561"/>
              </a:xfrm>
              <a:prstGeom prst="ellipse">
                <a:avLst/>
              </a:pr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</p:grp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EF29A7A4-445D-42A8-99FB-926C93745F67}"/>
                </a:ext>
              </a:extLst>
            </p:cNvPr>
            <p:cNvSpPr txBox="1"/>
            <p:nvPr/>
          </p:nvSpPr>
          <p:spPr>
            <a:xfrm>
              <a:off x="-1115638" y="3022477"/>
              <a:ext cx="414170" cy="586272"/>
            </a:xfrm>
            <a:prstGeom prst="rect">
              <a:avLst/>
            </a:prstGeom>
            <a:noFill/>
          </p:spPr>
          <p:txBody>
            <a:bodyPr wrap="none" lIns="32645" tIns="32645" rIns="32645" bIns="32645" rtlCol="0" anchor="ctr" anchorCtr="0">
              <a:spAutoFit/>
            </a:bodyPr>
            <a:lstStyle/>
            <a:p>
              <a:pPr algn="ctr"/>
              <a:r>
                <a:rPr lang="en-US" altLang="ko-KR" sz="1600" spc="-45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03</a:t>
              </a:r>
              <a:endParaRPr lang="ko-KR" altLang="en-US" sz="1600" spc="-45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8A25DF1B-FE44-4F26-98C9-9C0852DDB286}"/>
              </a:ext>
            </a:extLst>
          </p:cNvPr>
          <p:cNvGrpSpPr/>
          <p:nvPr/>
        </p:nvGrpSpPr>
        <p:grpSpPr>
          <a:xfrm flipH="1">
            <a:off x="3486632" y="2556876"/>
            <a:ext cx="387161" cy="330642"/>
            <a:chOff x="-1193113" y="3022477"/>
            <a:chExt cx="581823" cy="621005"/>
          </a:xfrm>
        </p:grpSpPr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368D68CE-7856-4E2D-9B1B-C10238B6149F}"/>
                </a:ext>
              </a:extLst>
            </p:cNvPr>
            <p:cNvGrpSpPr/>
            <p:nvPr/>
          </p:nvGrpSpPr>
          <p:grpSpPr>
            <a:xfrm>
              <a:off x="-1193113" y="3027212"/>
              <a:ext cx="581823" cy="616270"/>
              <a:chOff x="8405188" y="2398928"/>
              <a:chExt cx="389562" cy="412626"/>
            </a:xfrm>
          </p:grpSpPr>
          <p:sp>
            <p:nvSpPr>
              <p:cNvPr id="139" name="Freeform 16">
                <a:extLst>
                  <a:ext uri="{FF2B5EF4-FFF2-40B4-BE49-F238E27FC236}">
                    <a16:creationId xmlns:a16="http://schemas.microsoft.com/office/drawing/2014/main" id="{EDCBF9BB-212F-4283-AB72-117EF5B84A21}"/>
                  </a:ext>
                </a:extLst>
              </p:cNvPr>
              <p:cNvSpPr>
                <a:spLocks/>
              </p:cNvSpPr>
              <p:nvPr/>
            </p:nvSpPr>
            <p:spPr bwMode="auto">
              <a:xfrm rot="302071">
                <a:off x="8410474" y="2711885"/>
                <a:ext cx="119271" cy="99669"/>
              </a:xfrm>
              <a:custGeom>
                <a:avLst/>
                <a:gdLst>
                  <a:gd name="T0" fmla="*/ 132 w 304"/>
                  <a:gd name="T1" fmla="*/ 0 h 254"/>
                  <a:gd name="T2" fmla="*/ 20 w 304"/>
                  <a:gd name="T3" fmla="*/ 236 h 254"/>
                  <a:gd name="T4" fmla="*/ 34 w 304"/>
                  <a:gd name="T5" fmla="*/ 252 h 254"/>
                  <a:gd name="T6" fmla="*/ 304 w 304"/>
                  <a:gd name="T7" fmla="*/ 34 h 254"/>
                  <a:gd name="T8" fmla="*/ 132 w 304"/>
                  <a:gd name="T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254">
                    <a:moveTo>
                      <a:pt x="132" y="0"/>
                    </a:moveTo>
                    <a:cubicBezTo>
                      <a:pt x="132" y="0"/>
                      <a:pt x="134" y="143"/>
                      <a:pt x="20" y="236"/>
                    </a:cubicBezTo>
                    <a:cubicBezTo>
                      <a:pt x="0" y="252"/>
                      <a:pt x="26" y="254"/>
                      <a:pt x="34" y="252"/>
                    </a:cubicBezTo>
                    <a:cubicBezTo>
                      <a:pt x="42" y="250"/>
                      <a:pt x="236" y="238"/>
                      <a:pt x="304" y="34"/>
                    </a:cubicBezTo>
                    <a:lnTo>
                      <a:pt x="132" y="0"/>
                    </a:lnTo>
                    <a:close/>
                  </a:path>
                </a:pathLst>
              </a:cu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  <p:sp>
            <p:nvSpPr>
              <p:cNvPr id="140" name="타원 139">
                <a:extLst>
                  <a:ext uri="{FF2B5EF4-FFF2-40B4-BE49-F238E27FC236}">
                    <a16:creationId xmlns:a16="http://schemas.microsoft.com/office/drawing/2014/main" id="{EA4ED9FF-EC75-43EF-8CF6-E036EAE232A9}"/>
                  </a:ext>
                </a:extLst>
              </p:cNvPr>
              <p:cNvSpPr/>
              <p:nvPr/>
            </p:nvSpPr>
            <p:spPr>
              <a:xfrm>
                <a:off x="8405188" y="2398928"/>
                <a:ext cx="389562" cy="389561"/>
              </a:xfrm>
              <a:prstGeom prst="ellipse">
                <a:avLst/>
              </a:prstGeom>
              <a:gradFill flip="none" rotWithShape="1">
                <a:gsLst>
                  <a:gs pos="58000">
                    <a:srgbClr val="E70012"/>
                  </a:gs>
                  <a:gs pos="0">
                    <a:srgbClr val="F06E51"/>
                  </a:gs>
                </a:gsLst>
                <a:lin ang="600000" scaled="0"/>
                <a:tileRect/>
              </a:gradFill>
              <a:ln w="12700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KT서체 Light" panose="020B0600000101010101" pitchFamily="50" charset="-127"/>
                  <a:ea typeface="KT서체 Light" panose="020B0600000101010101" pitchFamily="50" charset="-127"/>
                </a:endParaRPr>
              </a:p>
            </p:txBody>
          </p:sp>
        </p:grp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EF29A7A4-445D-42A8-99FB-926C93745F67}"/>
                </a:ext>
              </a:extLst>
            </p:cNvPr>
            <p:cNvSpPr txBox="1"/>
            <p:nvPr/>
          </p:nvSpPr>
          <p:spPr>
            <a:xfrm>
              <a:off x="-1115638" y="3022477"/>
              <a:ext cx="414170" cy="586272"/>
            </a:xfrm>
            <a:prstGeom prst="rect">
              <a:avLst/>
            </a:prstGeom>
            <a:noFill/>
          </p:spPr>
          <p:txBody>
            <a:bodyPr wrap="none" lIns="32645" tIns="32645" rIns="32645" bIns="32645" rtlCol="0" anchor="ctr" anchorCtr="0">
              <a:spAutoFit/>
            </a:bodyPr>
            <a:lstStyle/>
            <a:p>
              <a:pPr algn="ctr"/>
              <a:r>
                <a:rPr lang="en-US" altLang="ko-KR" sz="1600" spc="-45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T서체 Light" panose="020B0600000101010101" pitchFamily="50" charset="-127"/>
                  <a:ea typeface="KT서체 Light" panose="020B0600000101010101" pitchFamily="50" charset="-127"/>
                </a:rPr>
                <a:t>04</a:t>
              </a:r>
              <a:endParaRPr lang="ko-KR" altLang="en-US" sz="1600" spc="-45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1447348" y="1776426"/>
            <a:ext cx="9476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점주와 </a:t>
            </a:r>
            <a:r>
              <a:rPr lang="ko-KR" altLang="en-US" sz="800" dirty="0" err="1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카톡방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생성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3809272" y="1871756"/>
            <a:ext cx="248818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S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오더 </a:t>
            </a:r>
            <a:r>
              <a:rPr lang="ko-KR" altLang="en-US" sz="800" dirty="0" err="1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카톡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호출 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(</a:t>
            </a:r>
            <a:r>
              <a:rPr lang="ko-KR" altLang="en-US" sz="800" dirty="0" err="1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채널명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800" dirty="0" err="1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하이오더전담센터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가칭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)‘ </a:t>
            </a:r>
            <a:r>
              <a:rPr lang="ko-KR" altLang="en-US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검색</a:t>
            </a:r>
            <a:r>
              <a:rPr lang="en-US" altLang="ko-KR" sz="800" dirty="0">
                <a:solidFill>
                  <a:srgbClr val="FF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ko-KR" altLang="en-US" sz="800" dirty="0">
              <a:solidFill>
                <a:srgbClr val="FF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08691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r>
              <a:rPr lang="ko-KR" altLang="en-US" dirty="0" err="1"/>
              <a:t>하이오더</a:t>
            </a:r>
            <a:r>
              <a:rPr lang="ko-KR" altLang="en-US" dirty="0"/>
              <a:t> 영업용 </a:t>
            </a:r>
            <a:r>
              <a:rPr lang="ko-KR" altLang="en-US" dirty="0" err="1"/>
              <a:t>카톡방</a:t>
            </a:r>
            <a:r>
              <a:rPr lang="ko-KR" altLang="en-US" dirty="0"/>
              <a:t> 운영 방안 </a:t>
            </a:r>
            <a:r>
              <a:rPr lang="en-US" altLang="ko-KR" dirty="0"/>
              <a:t>(1/2)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719138" y="1195486"/>
            <a:ext cx="3599943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① 고객과 </a:t>
            </a: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카톡방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생성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989062" y="1199506"/>
            <a:ext cx="3542614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② 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하이오더전담센터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’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채널 추가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1709537" y="1532644"/>
            <a:ext cx="1530818" cy="3007560"/>
            <a:chOff x="1277233" y="1503263"/>
            <a:chExt cx="1530818" cy="3007560"/>
          </a:xfrm>
        </p:grpSpPr>
        <p:pic>
          <p:nvPicPr>
            <p:cNvPr id="3074" name="Picture 2" descr="현실적인 스마트폰 목업 | 프리미엄 벡터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76" t="10400" r="30500" b="10965"/>
            <a:stretch/>
          </p:blipFill>
          <p:spPr bwMode="auto">
            <a:xfrm>
              <a:off x="1277233" y="1503263"/>
              <a:ext cx="1530818" cy="3007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65877" y="1872690"/>
              <a:ext cx="288008" cy="288008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08939" y="2839437"/>
              <a:ext cx="317985" cy="317985"/>
            </a:xfrm>
            <a:prstGeom prst="rect">
              <a:avLst/>
            </a:prstGeom>
          </p:spPr>
        </p:pic>
        <p:sp>
          <p:nvSpPr>
            <p:cNvPr id="12" name="모서리가 둥근 사각형 설명선 11"/>
            <p:cNvSpPr/>
            <p:nvPr/>
          </p:nvSpPr>
          <p:spPr>
            <a:xfrm>
              <a:off x="1806116" y="1827081"/>
              <a:ext cx="820808" cy="951426"/>
            </a:xfrm>
            <a:prstGeom prst="wedgeRoundRectCallout">
              <a:avLst>
                <a:gd name="adj1" fmla="val -63216"/>
                <a:gd name="adj2" fmla="val 7102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753885" y="2040886"/>
              <a:ext cx="975588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err="1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하이오더에</a:t>
              </a: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관심보여주신 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고객님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감사합니다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 </a:t>
              </a: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저는 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전담컨설턴트 </a:t>
              </a:r>
              <a:r>
                <a:rPr lang="ko-KR" altLang="en-US" sz="600" b="1" kern="0" spc="-30" dirty="0" err="1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김하이입니다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</p:txBody>
        </p:sp>
        <p:sp>
          <p:nvSpPr>
            <p:cNvPr id="19" name="모서리가 둥근 사각형 설명선 18"/>
            <p:cNvSpPr/>
            <p:nvPr/>
          </p:nvSpPr>
          <p:spPr>
            <a:xfrm>
              <a:off x="1518560" y="3168952"/>
              <a:ext cx="820808" cy="951426"/>
            </a:xfrm>
            <a:prstGeom prst="wedgeRoundRectCallout">
              <a:avLst>
                <a:gd name="adj1" fmla="val 61488"/>
                <a:gd name="adj2" fmla="val -38083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496153" y="3396520"/>
              <a:ext cx="865622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err="1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하이오더</a:t>
              </a: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설치 원합니다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옆집 사장님이 아주 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만족해 하시더군요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5742840" y="1532644"/>
            <a:ext cx="1530818" cy="3007560"/>
            <a:chOff x="3836218" y="1506506"/>
            <a:chExt cx="1530818" cy="3007560"/>
          </a:xfrm>
        </p:grpSpPr>
        <p:pic>
          <p:nvPicPr>
            <p:cNvPr id="15" name="Picture 2" descr="현실적인 스마트폰 목업 | 프리미엄 벡터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76" t="10400" r="30500" b="10965"/>
            <a:stretch/>
          </p:blipFill>
          <p:spPr bwMode="auto">
            <a:xfrm>
              <a:off x="3836218" y="1506506"/>
              <a:ext cx="1530818" cy="3007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9581" y="1630502"/>
              <a:ext cx="1304091" cy="2811844"/>
            </a:xfrm>
            <a:prstGeom prst="rect">
              <a:avLst/>
            </a:prstGeom>
          </p:spPr>
        </p:pic>
        <p:sp>
          <p:nvSpPr>
            <p:cNvPr id="23" name="직사각형 22"/>
            <p:cNvSpPr/>
            <p:nvPr/>
          </p:nvSpPr>
          <p:spPr>
            <a:xfrm>
              <a:off x="4211519" y="2160698"/>
              <a:ext cx="504944" cy="7763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lIns="0" tIns="0" rIns="0" bIns="0">
              <a:noAutofit/>
            </a:bodyPr>
            <a:lstStyle/>
            <a:p>
              <a:r>
                <a:rPr lang="ko-KR" altLang="en-US" sz="500" b="1" kern="0" spc="-30" dirty="0" err="1">
                  <a:solidFill>
                    <a:schemeClr val="bg1"/>
                  </a:solidFill>
                  <a:latin typeface="+mn-ea"/>
                </a:rPr>
                <a:t>하이오더전담센터</a:t>
              </a:r>
              <a:endParaRPr lang="ko-KR" altLang="en-US" sz="500" dirty="0">
                <a:latin typeface="+mn-ea"/>
              </a:endParaRPr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11717" y="2146203"/>
              <a:ext cx="187895" cy="198632"/>
            </a:xfrm>
            <a:prstGeom prst="rect">
              <a:avLst/>
            </a:prstGeom>
          </p:spPr>
        </p:pic>
      </p:grpSp>
      <p:sp>
        <p:nvSpPr>
          <p:cNvPr id="28" name="직사각형 27"/>
          <p:cNvSpPr/>
          <p:nvPr/>
        </p:nvSpPr>
        <p:spPr>
          <a:xfrm>
            <a:off x="4358873" y="2322513"/>
            <a:ext cx="1327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① </a:t>
            </a:r>
            <a:r>
              <a:rPr lang="ko-KR" altLang="en-US" sz="1000" b="1" kern="0" spc="-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카톡</a:t>
            </a:r>
            <a:r>
              <a:rPr lang="ko-KR" altLang="en-US" sz="10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00" b="1" kern="0" spc="-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검색창에서</a:t>
            </a:r>
            <a:endParaRPr lang="en-US" altLang="ko-KR" sz="1000" b="1" kern="0" spc="-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en-US" altLang="ko-KR" sz="10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000" b="1" kern="0" spc="-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하이오더전담센터</a:t>
            </a:r>
            <a:r>
              <a:rPr lang="en-US" altLang="ko-KR" sz="10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‘ </a:t>
            </a:r>
            <a:r>
              <a:rPr lang="ko-KR" altLang="en-US" sz="10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검색</a:t>
            </a:r>
          </a:p>
        </p:txBody>
      </p:sp>
      <p:cxnSp>
        <p:nvCxnSpPr>
          <p:cNvPr id="30" name="직선 화살표 연결선 29"/>
          <p:cNvCxnSpPr>
            <a:endCxn id="28" idx="0"/>
          </p:cNvCxnSpPr>
          <p:nvPr/>
        </p:nvCxnSpPr>
        <p:spPr>
          <a:xfrm flipH="1">
            <a:off x="5022516" y="1990928"/>
            <a:ext cx="982261" cy="3315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7452269" y="3286797"/>
            <a:ext cx="12205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② </a:t>
            </a:r>
            <a:r>
              <a:rPr lang="en-US" altLang="ko-KR" sz="10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000" b="1" kern="0" spc="-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하이오더전담센터</a:t>
            </a:r>
            <a:r>
              <a:rPr lang="en-US" altLang="ko-KR" sz="10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’</a:t>
            </a:r>
          </a:p>
          <a:p>
            <a:r>
              <a:rPr lang="en-US" altLang="ko-KR" sz="10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    </a:t>
            </a:r>
            <a:r>
              <a:rPr lang="ko-KR" altLang="en-US" sz="10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채널 추가</a:t>
            </a: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6952034" y="2332175"/>
            <a:ext cx="1041948" cy="10011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/>
          <p:cNvSpPr/>
          <p:nvPr/>
        </p:nvSpPr>
        <p:spPr>
          <a:xfrm>
            <a:off x="5992237" y="1718553"/>
            <a:ext cx="693907" cy="272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6760369" y="2124267"/>
            <a:ext cx="191665" cy="272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ko-KR" altLang="en-US" sz="1100" spc="-7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155343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r>
              <a:rPr lang="ko-KR" altLang="en-US" dirty="0" err="1"/>
              <a:t>하이오더</a:t>
            </a:r>
            <a:r>
              <a:rPr lang="ko-KR" altLang="en-US" dirty="0"/>
              <a:t> 영업용 </a:t>
            </a:r>
            <a:r>
              <a:rPr lang="ko-KR" altLang="en-US" dirty="0" err="1"/>
              <a:t>카톡방</a:t>
            </a:r>
            <a:r>
              <a:rPr lang="ko-KR" altLang="en-US" dirty="0"/>
              <a:t> 운영 방안 </a:t>
            </a:r>
            <a:r>
              <a:rPr lang="en-US" altLang="ko-KR" dirty="0"/>
              <a:t>(2/2)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719138" y="1195486"/>
            <a:ext cx="3599943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③ 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하이오더전담센터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’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에서 담당자 배정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989062" y="1199506"/>
            <a:ext cx="3542614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④ 담당자 친구 추가 후</a:t>
            </a:r>
            <a:r>
              <a:rPr lang="en-US" altLang="ko-KR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고객 심층 상담</a:t>
            </a:r>
            <a:endParaRPr lang="en-US" altLang="ko-KR" sz="12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1709537" y="1532644"/>
            <a:ext cx="1530818" cy="3007560"/>
            <a:chOff x="1277233" y="1503263"/>
            <a:chExt cx="1530818" cy="3007560"/>
          </a:xfrm>
        </p:grpSpPr>
        <p:pic>
          <p:nvPicPr>
            <p:cNvPr id="3074" name="Picture 2" descr="현실적인 스마트폰 목업 | 프리미엄 벡터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76" t="10400" r="30500" b="10965"/>
            <a:stretch/>
          </p:blipFill>
          <p:spPr bwMode="auto">
            <a:xfrm>
              <a:off x="1277233" y="1503263"/>
              <a:ext cx="1530818" cy="3007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모서리가 둥근 사각형 설명선 11"/>
            <p:cNvSpPr/>
            <p:nvPr/>
          </p:nvSpPr>
          <p:spPr>
            <a:xfrm>
              <a:off x="1815853" y="1801788"/>
              <a:ext cx="820808" cy="712199"/>
            </a:xfrm>
            <a:prstGeom prst="wedgeRoundRectCallout">
              <a:avLst>
                <a:gd name="adj1" fmla="val -63216"/>
                <a:gd name="adj2" fmla="val 7102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831277" y="1941161"/>
              <a:ext cx="789960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err="1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하이오더전담센터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채널을 </a:t>
              </a:r>
              <a:r>
                <a:rPr lang="ko-KR" altLang="en-US" sz="600" b="1" kern="0" spc="-30" dirty="0" err="1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추가해주셔서</a:t>
              </a: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감사합니다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</p:txBody>
        </p:sp>
        <p:sp>
          <p:nvSpPr>
            <p:cNvPr id="19" name="모서리가 둥근 사각형 설명선 18"/>
            <p:cNvSpPr/>
            <p:nvPr/>
          </p:nvSpPr>
          <p:spPr>
            <a:xfrm>
              <a:off x="1492556" y="2653360"/>
              <a:ext cx="820808" cy="661331"/>
            </a:xfrm>
            <a:prstGeom prst="wedgeRoundRectCallout">
              <a:avLst>
                <a:gd name="adj1" fmla="val 62278"/>
                <a:gd name="adj2" fmla="val -33312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453834" y="2668360"/>
              <a:ext cx="85343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서울시 종로구 익선동에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00</a:t>
              </a: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만두 </a:t>
              </a:r>
              <a:r>
                <a:rPr lang="ko-KR" altLang="en-US" sz="600" b="1" kern="0" spc="-30" dirty="0" err="1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창업점</a:t>
              </a: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err="1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하이오더</a:t>
              </a: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ko-KR" altLang="en-US" sz="600" b="1" kern="0" spc="-30" dirty="0" err="1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설치건입니다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err="1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담담자</a:t>
              </a: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배정 바랍니다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</p:txBody>
        </p:sp>
        <p:sp>
          <p:nvSpPr>
            <p:cNvPr id="34" name="모서리가 둥근 사각형 설명선 33"/>
            <p:cNvSpPr/>
            <p:nvPr/>
          </p:nvSpPr>
          <p:spPr>
            <a:xfrm>
              <a:off x="1815853" y="3488784"/>
              <a:ext cx="820808" cy="712199"/>
            </a:xfrm>
            <a:prstGeom prst="wedgeRoundRectCallout">
              <a:avLst>
                <a:gd name="adj1" fmla="val -63216"/>
                <a:gd name="adj2" fmla="val 7102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878440" y="3538941"/>
              <a:ext cx="72648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해당 지역 담당자는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CS1</a:t>
              </a: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팀입니다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010-5555-5555</a:t>
              </a: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err="1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카톡</a:t>
              </a: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ID : order</a:t>
              </a:r>
            </a:p>
          </p:txBody>
        </p: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8826" y="2198721"/>
            <a:ext cx="307363" cy="324927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4079" y="2682741"/>
            <a:ext cx="288008" cy="288008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087" y="3617210"/>
            <a:ext cx="307363" cy="324927"/>
          </a:xfrm>
          <a:prstGeom prst="rect">
            <a:avLst/>
          </a:prstGeom>
        </p:spPr>
      </p:pic>
      <p:grpSp>
        <p:nvGrpSpPr>
          <p:cNvPr id="37" name="그룹 36"/>
          <p:cNvGrpSpPr/>
          <p:nvPr/>
        </p:nvGrpSpPr>
        <p:grpSpPr>
          <a:xfrm>
            <a:off x="6103197" y="1532644"/>
            <a:ext cx="1530818" cy="3007560"/>
            <a:chOff x="1277233" y="1503263"/>
            <a:chExt cx="1530818" cy="3007560"/>
          </a:xfrm>
        </p:grpSpPr>
        <p:pic>
          <p:nvPicPr>
            <p:cNvPr id="39" name="Picture 2" descr="현실적인 스마트폰 목업 | 프리미엄 벡터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76" t="10400" r="30500" b="10965"/>
            <a:stretch/>
          </p:blipFill>
          <p:spPr bwMode="auto">
            <a:xfrm>
              <a:off x="1277233" y="1503263"/>
              <a:ext cx="1530818" cy="3007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65877" y="1872690"/>
              <a:ext cx="288008" cy="288008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9368" y="2554731"/>
              <a:ext cx="317985" cy="317985"/>
            </a:xfrm>
            <a:prstGeom prst="rect">
              <a:avLst/>
            </a:prstGeom>
          </p:spPr>
        </p:pic>
        <p:sp>
          <p:nvSpPr>
            <p:cNvPr id="42" name="모서리가 둥근 사각형 설명선 41"/>
            <p:cNvSpPr/>
            <p:nvPr/>
          </p:nvSpPr>
          <p:spPr>
            <a:xfrm>
              <a:off x="1806116" y="1827081"/>
              <a:ext cx="820808" cy="637117"/>
            </a:xfrm>
            <a:prstGeom prst="wedgeRoundRectCallout">
              <a:avLst>
                <a:gd name="adj1" fmla="val -63216"/>
                <a:gd name="adj2" fmla="val 7102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1817852" y="1921660"/>
              <a:ext cx="797334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고객님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, </a:t>
              </a: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 err="1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하이오더</a:t>
              </a: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CS</a:t>
              </a: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담당자를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초대했습니다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</p:txBody>
        </p:sp>
        <p:sp>
          <p:nvSpPr>
            <p:cNvPr id="44" name="모서리가 둥근 사각형 설명선 43"/>
            <p:cNvSpPr/>
            <p:nvPr/>
          </p:nvSpPr>
          <p:spPr>
            <a:xfrm>
              <a:off x="1501490" y="2668360"/>
              <a:ext cx="820808" cy="499416"/>
            </a:xfrm>
            <a:prstGeom prst="wedgeRoundRectCallout">
              <a:avLst>
                <a:gd name="adj1" fmla="val 61488"/>
                <a:gd name="adj2" fmla="val -38083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654773" y="2709333"/>
              <a:ext cx="514243" cy="3577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안녕하세요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반갑습니다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</p:txBody>
        </p:sp>
        <p:sp>
          <p:nvSpPr>
            <p:cNvPr id="48" name="모서리가 둥근 사각형 설명선 47"/>
            <p:cNvSpPr/>
            <p:nvPr/>
          </p:nvSpPr>
          <p:spPr>
            <a:xfrm>
              <a:off x="1836545" y="3287067"/>
              <a:ext cx="820808" cy="637117"/>
            </a:xfrm>
            <a:prstGeom prst="wedgeRoundRectCallout">
              <a:avLst>
                <a:gd name="adj1" fmla="val -63216"/>
                <a:gd name="adj2" fmla="val 7102"/>
                <a:gd name="adj3" fmla="val 16667"/>
              </a:avLst>
            </a:prstGeom>
            <a:solidFill>
              <a:schemeClr val="bg1">
                <a:lumMod val="75000"/>
                <a:alpha val="4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7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1806116" y="3354275"/>
              <a:ext cx="814325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안녕하세요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고객님 </a:t>
              </a:r>
              <a:r>
                <a:rPr lang="ko-KR" altLang="en-US" sz="600" b="1" kern="0" spc="-30" dirty="0" err="1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하이오더</a:t>
              </a: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 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CS </a:t>
              </a: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팀</a:t>
              </a:r>
              <a:endParaRPr lang="en-US" altLang="ko-KR" sz="6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endParaRPr>
            </a:p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입니다</a:t>
              </a:r>
              <a:r>
                <a:rPr lang="en-US" altLang="ko-KR" sz="600" b="1" kern="0" spc="-30" dirty="0">
                  <a:latin typeface="KT서체 Light" panose="020B0600000101010101" pitchFamily="50" charset="-127"/>
                  <a:ea typeface="KT서체 Light" panose="020B0600000101010101" pitchFamily="50" charset="-127"/>
                </a:rPr>
                <a:t>.</a:t>
              </a:r>
            </a:p>
          </p:txBody>
        </p:sp>
      </p:grpSp>
      <p:pic>
        <p:nvPicPr>
          <p:cNvPr id="47" name="그림 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2840" y="3269715"/>
            <a:ext cx="313842" cy="29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784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 </a:t>
            </a:r>
            <a:r>
              <a:rPr lang="ko-KR" altLang="en-US" dirty="0"/>
              <a:t>업무 프로세스 상세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영업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청약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프로세스 상세</a:t>
            </a:r>
            <a:endParaRPr lang="en-US" altLang="ko-KR" dirty="0"/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1" name="그룹 10"/>
          <p:cNvGrpSpPr/>
          <p:nvPr/>
        </p:nvGrpSpPr>
        <p:grpSpPr>
          <a:xfrm>
            <a:off x="1316792" y="961750"/>
            <a:ext cx="7022441" cy="3609815"/>
            <a:chOff x="254599" y="425454"/>
            <a:chExt cx="8091745" cy="4405816"/>
          </a:xfrm>
        </p:grpSpPr>
        <p:sp>
          <p:nvSpPr>
            <p:cNvPr id="12" name="타원 11"/>
            <p:cNvSpPr/>
            <p:nvPr/>
          </p:nvSpPr>
          <p:spPr>
            <a:xfrm>
              <a:off x="2655185" y="854621"/>
              <a:ext cx="910580" cy="31884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S</a:t>
              </a:r>
              <a:r>
                <a:rPr kumimoji="0" lang="ko-KR" alt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오더</a:t>
              </a:r>
            </a:p>
          </p:txBody>
        </p:sp>
        <p:sp>
          <p:nvSpPr>
            <p:cNvPr id="13" name="타원 12"/>
            <p:cNvSpPr/>
            <p:nvPr/>
          </p:nvSpPr>
          <p:spPr>
            <a:xfrm>
              <a:off x="3297179" y="452741"/>
              <a:ext cx="910580" cy="31884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KT</a:t>
              </a:r>
            </a:p>
          </p:txBody>
        </p:sp>
        <p:sp>
          <p:nvSpPr>
            <p:cNvPr id="14" name="타원 13"/>
            <p:cNvSpPr/>
            <p:nvPr/>
          </p:nvSpPr>
          <p:spPr>
            <a:xfrm>
              <a:off x="4860030" y="425454"/>
              <a:ext cx="910580" cy="31884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점주</a:t>
              </a:r>
            </a:p>
          </p:txBody>
        </p:sp>
        <p:grpSp>
          <p:nvGrpSpPr>
            <p:cNvPr id="15" name="그룹 14"/>
            <p:cNvGrpSpPr/>
            <p:nvPr/>
          </p:nvGrpSpPr>
          <p:grpSpPr>
            <a:xfrm>
              <a:off x="3672076" y="771588"/>
              <a:ext cx="134657" cy="4059682"/>
              <a:chOff x="6106940" y="998297"/>
              <a:chExt cx="179543" cy="5412909"/>
            </a:xfrm>
          </p:grpSpPr>
          <p:cxnSp>
            <p:nvCxnSpPr>
              <p:cNvPr id="90" name="직선 연결선 89"/>
              <p:cNvCxnSpPr/>
              <p:nvPr/>
            </p:nvCxnSpPr>
            <p:spPr>
              <a:xfrm>
                <a:off x="6196712" y="998297"/>
                <a:ext cx="0" cy="52409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타원 90"/>
              <p:cNvSpPr/>
              <p:nvPr/>
            </p:nvSpPr>
            <p:spPr>
              <a:xfrm>
                <a:off x="6106940" y="6239275"/>
                <a:ext cx="179543" cy="171931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GICO TTF Light" panose="020B0600000101010101" pitchFamily="50" charset="-127"/>
                    <a:ea typeface="DIGICO TTF Light" panose="020B0600000101010101" pitchFamily="50" charset="-127"/>
                    <a:cs typeface="+mn-cs"/>
                  </a:rPr>
                  <a:t>1</a:t>
                </a:r>
                <a:endParaRPr kumimoji="0" lang="ko-KR" alt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endParaRPr>
              </a:p>
            </p:txBody>
          </p:sp>
        </p:grpSp>
        <p:grpSp>
          <p:nvGrpSpPr>
            <p:cNvPr id="16" name="그룹 15"/>
            <p:cNvGrpSpPr/>
            <p:nvPr/>
          </p:nvGrpSpPr>
          <p:grpSpPr>
            <a:xfrm>
              <a:off x="5247991" y="771588"/>
              <a:ext cx="134657" cy="4059682"/>
              <a:chOff x="6106940" y="998297"/>
              <a:chExt cx="179543" cy="5412909"/>
            </a:xfrm>
          </p:grpSpPr>
          <p:cxnSp>
            <p:nvCxnSpPr>
              <p:cNvPr id="88" name="직선 연결선 87"/>
              <p:cNvCxnSpPr/>
              <p:nvPr/>
            </p:nvCxnSpPr>
            <p:spPr>
              <a:xfrm>
                <a:off x="6196712" y="998297"/>
                <a:ext cx="0" cy="52409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타원 88"/>
              <p:cNvSpPr/>
              <p:nvPr/>
            </p:nvSpPr>
            <p:spPr>
              <a:xfrm>
                <a:off x="6106940" y="6239275"/>
                <a:ext cx="179543" cy="171931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GICO TTF Light" panose="020B0600000101010101" pitchFamily="50" charset="-127"/>
                    <a:ea typeface="DIGICO TTF Light" panose="020B0600000101010101" pitchFamily="50" charset="-127"/>
                    <a:cs typeface="+mn-cs"/>
                  </a:rPr>
                  <a:t>1</a:t>
                </a:r>
                <a:endParaRPr kumimoji="0" lang="ko-KR" alt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endParaRPr>
              </a:p>
            </p:txBody>
          </p:sp>
        </p:grpSp>
        <p:cxnSp>
          <p:nvCxnSpPr>
            <p:cNvPr id="18" name="직선 화살표 연결선 17"/>
            <p:cNvCxnSpPr/>
            <p:nvPr/>
          </p:nvCxnSpPr>
          <p:spPr>
            <a:xfrm>
              <a:off x="3739405" y="1293254"/>
              <a:ext cx="157591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3577981" y="825498"/>
              <a:ext cx="4302837" cy="450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[1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차상담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]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영업기회 발굴 및 매장 방문상담 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테이블수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최소 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8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대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</a:p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점주와 상담 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카톡방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생성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정보 파악 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상호명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대표자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연락처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선불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/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후불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수량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</a:p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600" noProof="0" dirty="0">
                  <a:solidFill>
                    <a:prstClr val="black"/>
                  </a:solidFill>
                  <a:latin typeface="DIGICO TTF Light" panose="020B0600000101010101" pitchFamily="50" charset="-127"/>
                  <a:ea typeface="DIGICO TTF Light" panose="020B0600000101010101" pitchFamily="50" charset="-127"/>
                </a:rPr>
                <a:t>도입 체크리스트 작성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테이블두께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POS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정보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인터넷용량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윈도우버전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 </a:t>
              </a:r>
            </a:p>
          </p:txBody>
        </p:sp>
        <p:cxnSp>
          <p:nvCxnSpPr>
            <p:cNvPr id="20" name="직선 화살표 연결선 19"/>
            <p:cNvCxnSpPr/>
            <p:nvPr/>
          </p:nvCxnSpPr>
          <p:spPr>
            <a:xfrm>
              <a:off x="3739404" y="1727506"/>
              <a:ext cx="1576828" cy="0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3745500" y="1515957"/>
              <a:ext cx="1575448" cy="240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가입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의사 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(2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차상담으로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</a:p>
          </p:txBody>
        </p:sp>
        <p:cxnSp>
          <p:nvCxnSpPr>
            <p:cNvPr id="23" name="직선 화살표 연결선 22"/>
            <p:cNvCxnSpPr>
              <a:endCxn id="32" idx="1"/>
            </p:cNvCxnSpPr>
            <p:nvPr/>
          </p:nvCxnSpPr>
          <p:spPr>
            <a:xfrm>
              <a:off x="5309694" y="1293254"/>
              <a:ext cx="861976" cy="1768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>
              <a:off x="3745498" y="2526010"/>
              <a:ext cx="156982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화살표 연결선 26"/>
            <p:cNvCxnSpPr/>
            <p:nvPr/>
          </p:nvCxnSpPr>
          <p:spPr>
            <a:xfrm>
              <a:off x="5297901" y="2526010"/>
              <a:ext cx="58668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>
              <a:stCxn id="12" idx="4"/>
              <a:endCxn id="29" idx="0"/>
            </p:cNvCxnSpPr>
            <p:nvPr/>
          </p:nvCxnSpPr>
          <p:spPr>
            <a:xfrm flipH="1">
              <a:off x="3110209" y="1173468"/>
              <a:ext cx="266" cy="35288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타원 28"/>
            <p:cNvSpPr/>
            <p:nvPr/>
          </p:nvSpPr>
          <p:spPr>
            <a:xfrm>
              <a:off x="3042881" y="4702321"/>
              <a:ext cx="134657" cy="12894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1</a:t>
              </a:r>
              <a:endParaRPr kumimoji="0" lang="ko-KR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30" name="직선 연결선 29"/>
            <p:cNvCxnSpPr>
              <a:endCxn id="31" idx="0"/>
            </p:cNvCxnSpPr>
            <p:nvPr/>
          </p:nvCxnSpPr>
          <p:spPr>
            <a:xfrm>
              <a:off x="736887" y="4177305"/>
              <a:ext cx="0" cy="5250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타원 30"/>
            <p:cNvSpPr/>
            <p:nvPr/>
          </p:nvSpPr>
          <p:spPr>
            <a:xfrm>
              <a:off x="669558" y="4702322"/>
              <a:ext cx="134657" cy="12894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1</a:t>
              </a:r>
              <a:endParaRPr kumimoji="0" lang="ko-KR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32" name="순서도: 판단 31"/>
            <p:cNvSpPr/>
            <p:nvPr/>
          </p:nvSpPr>
          <p:spPr>
            <a:xfrm>
              <a:off x="6171670" y="1146320"/>
              <a:ext cx="772014" cy="32923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기존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POS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연동</a:t>
              </a:r>
              <a:b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</a:b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(VAN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사협조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1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차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35" name="꺾인 연결선 34"/>
            <p:cNvCxnSpPr>
              <a:stCxn id="32" idx="2"/>
            </p:cNvCxnSpPr>
            <p:nvPr/>
          </p:nvCxnSpPr>
          <p:spPr>
            <a:xfrm rot="5400000">
              <a:off x="5811061" y="981914"/>
              <a:ext cx="252978" cy="1240255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직사각형 35"/>
            <p:cNvSpPr/>
            <p:nvPr/>
          </p:nvSpPr>
          <p:spPr>
            <a:xfrm>
              <a:off x="6146746" y="1508142"/>
              <a:ext cx="410932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YES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37" name="꺾인 연결선 36"/>
            <p:cNvCxnSpPr>
              <a:stCxn id="32" idx="3"/>
            </p:cNvCxnSpPr>
            <p:nvPr/>
          </p:nvCxnSpPr>
          <p:spPr>
            <a:xfrm flipH="1">
              <a:off x="1963736" y="1310937"/>
              <a:ext cx="4979948" cy="677729"/>
            </a:xfrm>
            <a:prstGeom prst="bentConnector3">
              <a:avLst>
                <a:gd name="adj1" fmla="val -459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직사각형 37"/>
            <p:cNvSpPr/>
            <p:nvPr/>
          </p:nvSpPr>
          <p:spPr>
            <a:xfrm>
              <a:off x="6903972" y="1085456"/>
              <a:ext cx="383843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NO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39" name="순서도: 판단 38"/>
            <p:cNvSpPr/>
            <p:nvPr/>
          </p:nvSpPr>
          <p:spPr>
            <a:xfrm>
              <a:off x="1737439" y="1808040"/>
              <a:ext cx="772014" cy="329232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기존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POS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연동</a:t>
              </a:r>
              <a:b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</a:b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(VAN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사협조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2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차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40" name="직선 화살표 연결선 39"/>
            <p:cNvCxnSpPr>
              <a:endCxn id="39" idx="3"/>
            </p:cNvCxnSpPr>
            <p:nvPr/>
          </p:nvCxnSpPr>
          <p:spPr>
            <a:xfrm flipH="1">
              <a:off x="2509453" y="1972656"/>
              <a:ext cx="59800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꺾인 연결선 40"/>
            <p:cNvCxnSpPr>
              <a:stCxn id="39" idx="1"/>
              <a:endCxn id="74" idx="3"/>
            </p:cNvCxnSpPr>
            <p:nvPr/>
          </p:nvCxnSpPr>
          <p:spPr>
            <a:xfrm rot="10800000">
              <a:off x="1570635" y="1538374"/>
              <a:ext cx="166805" cy="434283"/>
            </a:xfrm>
            <a:prstGeom prst="bentConnector3">
              <a:avLst>
                <a:gd name="adj1" fmla="val 3487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직사각형 41"/>
            <p:cNvSpPr/>
            <p:nvPr/>
          </p:nvSpPr>
          <p:spPr>
            <a:xfrm>
              <a:off x="1611765" y="1673664"/>
              <a:ext cx="383843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NO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43" name="꺾인 연결선 42"/>
            <p:cNvCxnSpPr>
              <a:stCxn id="39" idx="2"/>
            </p:cNvCxnSpPr>
            <p:nvPr/>
          </p:nvCxnSpPr>
          <p:spPr>
            <a:xfrm rot="16200000" flipH="1">
              <a:off x="2536573" y="1724144"/>
              <a:ext cx="160774" cy="987029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/>
            <p:cNvSpPr/>
            <p:nvPr/>
          </p:nvSpPr>
          <p:spPr>
            <a:xfrm>
              <a:off x="2098489" y="2094117"/>
              <a:ext cx="410932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YES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2547224" y="1779516"/>
              <a:ext cx="2926114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VAN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사 협조 의뢰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(KT→S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오더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),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기존 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VAN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대리점 연락처 포함 전달</a:t>
              </a:r>
            </a:p>
          </p:txBody>
        </p:sp>
        <p:cxnSp>
          <p:nvCxnSpPr>
            <p:cNvPr id="46" name="직선 화살표 연결선 45"/>
            <p:cNvCxnSpPr/>
            <p:nvPr/>
          </p:nvCxnSpPr>
          <p:spPr>
            <a:xfrm>
              <a:off x="3117232" y="2298046"/>
              <a:ext cx="62826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직사각형 47"/>
            <p:cNvSpPr/>
            <p:nvPr/>
          </p:nvSpPr>
          <p:spPr>
            <a:xfrm>
              <a:off x="2567081" y="2078175"/>
              <a:ext cx="2582281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VAN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사 협조 완료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(S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오더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→KT),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카드리더기 번호 발급 완료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756787" y="2322041"/>
              <a:ext cx="2139592" cy="225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견적서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하이오더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POS/VAN)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전달 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영업대표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/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대리점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50" name="모서리가 둥근 직사각형 49"/>
            <p:cNvSpPr/>
            <p:nvPr/>
          </p:nvSpPr>
          <p:spPr>
            <a:xfrm>
              <a:off x="7436988" y="2400042"/>
              <a:ext cx="909356" cy="23785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설치불가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종료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51" name="순서도: 판단 50"/>
            <p:cNvSpPr/>
            <p:nvPr/>
          </p:nvSpPr>
          <p:spPr>
            <a:xfrm>
              <a:off x="5889962" y="2369294"/>
              <a:ext cx="772014" cy="313432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도입</a:t>
              </a:r>
              <a:endParaRPr kumimoji="0" lang="en-US" altLang="ko-KR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결정</a:t>
              </a:r>
            </a:p>
          </p:txBody>
        </p:sp>
        <p:cxnSp>
          <p:nvCxnSpPr>
            <p:cNvPr id="52" name="꺾인 연결선 51"/>
            <p:cNvCxnSpPr/>
            <p:nvPr/>
          </p:nvCxnSpPr>
          <p:spPr>
            <a:xfrm rot="5400000">
              <a:off x="4543807" y="1216194"/>
              <a:ext cx="271936" cy="3192389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/>
            <p:cNvSpPr/>
            <p:nvPr/>
          </p:nvSpPr>
          <p:spPr>
            <a:xfrm>
              <a:off x="3685115" y="2642287"/>
              <a:ext cx="2486555" cy="3380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가입신청서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비즈나루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청약 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(KT) (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설치일 확정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D+10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일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이후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체크리스트 전달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영업대표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/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대리점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→S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오더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), 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사진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/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도면 등 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첨부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6499572" y="2259648"/>
              <a:ext cx="383843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NO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934574" y="2691953"/>
              <a:ext cx="410932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YES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3732651" y="3040134"/>
              <a:ext cx="1617469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POS/VAN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전화 계약 체결 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(S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오더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57" name="타원 56"/>
            <p:cNvSpPr/>
            <p:nvPr/>
          </p:nvSpPr>
          <p:spPr>
            <a:xfrm>
              <a:off x="812769" y="2819242"/>
              <a:ext cx="910580" cy="31884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SGI</a:t>
              </a:r>
              <a:endParaRPr kumimoji="0" lang="ko-KR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58" name="직선 연결선 57"/>
            <p:cNvCxnSpPr>
              <a:stCxn id="57" idx="4"/>
            </p:cNvCxnSpPr>
            <p:nvPr/>
          </p:nvCxnSpPr>
          <p:spPr>
            <a:xfrm>
              <a:off x="1268059" y="3138089"/>
              <a:ext cx="0" cy="16931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1603704" y="2924854"/>
              <a:ext cx="1347588" cy="36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할부 보증 보험 조회</a:t>
              </a:r>
              <a:endParaRPr kumimoji="0" lang="en-US" altLang="ko-KR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(KT→SGI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요청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60" name="순서도: 판단 59"/>
            <p:cNvSpPr/>
            <p:nvPr/>
          </p:nvSpPr>
          <p:spPr>
            <a:xfrm>
              <a:off x="295003" y="3085003"/>
              <a:ext cx="772014" cy="329232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신용</a:t>
              </a:r>
              <a:endParaRPr kumimoji="0" lang="en-US" altLang="ko-KR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조회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61" name="직선 화살표 연결선 60"/>
            <p:cNvCxnSpPr/>
            <p:nvPr/>
          </p:nvCxnSpPr>
          <p:spPr>
            <a:xfrm flipH="1" flipV="1">
              <a:off x="1067017" y="3237007"/>
              <a:ext cx="200779" cy="77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모서리가 둥근 직사각형 61"/>
            <p:cNvSpPr/>
            <p:nvPr/>
          </p:nvSpPr>
          <p:spPr>
            <a:xfrm>
              <a:off x="350255" y="2519585"/>
              <a:ext cx="644878" cy="23785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할부불가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일시불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63" name="꺾인 연결선 62"/>
            <p:cNvCxnSpPr>
              <a:stCxn id="60" idx="1"/>
              <a:endCxn id="62" idx="2"/>
            </p:cNvCxnSpPr>
            <p:nvPr/>
          </p:nvCxnSpPr>
          <p:spPr>
            <a:xfrm rot="10800000" flipH="1">
              <a:off x="295002" y="2757437"/>
              <a:ext cx="377691" cy="492182"/>
            </a:xfrm>
            <a:prstGeom prst="bentConnector4">
              <a:avLst>
                <a:gd name="adj1" fmla="val -418"/>
                <a:gd name="adj2" fmla="val 66723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직사각형 63"/>
            <p:cNvSpPr/>
            <p:nvPr/>
          </p:nvSpPr>
          <p:spPr>
            <a:xfrm>
              <a:off x="254599" y="2938001"/>
              <a:ext cx="383843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NO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65" name="꺾인 연결선 64"/>
            <p:cNvCxnSpPr>
              <a:stCxn id="60" idx="2"/>
            </p:cNvCxnSpPr>
            <p:nvPr/>
          </p:nvCxnSpPr>
          <p:spPr>
            <a:xfrm rot="16200000" flipH="1">
              <a:off x="1814695" y="2280550"/>
              <a:ext cx="176185" cy="2443554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직사각형 65"/>
            <p:cNvSpPr/>
            <p:nvPr/>
          </p:nvSpPr>
          <p:spPr>
            <a:xfrm>
              <a:off x="709402" y="3374600"/>
              <a:ext cx="410932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YES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647794" y="3372403"/>
              <a:ext cx="1412365" cy="240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단말 할부 계약 및 청약 체결</a:t>
              </a:r>
            </a:p>
          </p:txBody>
        </p:sp>
        <p:cxnSp>
          <p:nvCxnSpPr>
            <p:cNvPr id="68" name="직선 화살표 연결선 67"/>
            <p:cNvCxnSpPr/>
            <p:nvPr/>
          </p:nvCxnSpPr>
          <p:spPr>
            <a:xfrm>
              <a:off x="3130516" y="3230927"/>
              <a:ext cx="21967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타원 68"/>
            <p:cNvSpPr/>
            <p:nvPr/>
          </p:nvSpPr>
          <p:spPr>
            <a:xfrm>
              <a:off x="274696" y="3874979"/>
              <a:ext cx="910580" cy="31884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KTS</a:t>
              </a:r>
              <a:endParaRPr kumimoji="0" lang="ko-KR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69071" y="4321558"/>
              <a:ext cx="3495028" cy="240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하이오더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계정 및 기타 정보 전달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(S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오더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→KTS)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71" name="직선 화살표 연결선 70"/>
            <p:cNvCxnSpPr/>
            <p:nvPr/>
          </p:nvCxnSpPr>
          <p:spPr>
            <a:xfrm>
              <a:off x="736887" y="4521613"/>
              <a:ext cx="2379247" cy="0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직사각형 71"/>
            <p:cNvSpPr/>
            <p:nvPr/>
          </p:nvSpPr>
          <p:spPr>
            <a:xfrm>
              <a:off x="3871559" y="3661293"/>
              <a:ext cx="1173612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메뉴 정보 및 사진 전달</a:t>
              </a:r>
            </a:p>
          </p:txBody>
        </p:sp>
        <p:cxnSp>
          <p:nvCxnSpPr>
            <p:cNvPr id="73" name="직선 화살표 연결선 72"/>
            <p:cNvCxnSpPr>
              <a:stCxn id="51" idx="3"/>
              <a:endCxn id="50" idx="1"/>
            </p:cNvCxnSpPr>
            <p:nvPr/>
          </p:nvCxnSpPr>
          <p:spPr>
            <a:xfrm flipV="1">
              <a:off x="6661976" y="2518968"/>
              <a:ext cx="775012" cy="704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순서도: 판단 73"/>
            <p:cNvSpPr/>
            <p:nvPr/>
          </p:nvSpPr>
          <p:spPr>
            <a:xfrm>
              <a:off x="482902" y="1373757"/>
              <a:ext cx="1087732" cy="329232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선불 불가</a:t>
              </a:r>
              <a:endParaRPr kumimoji="0" lang="en-US" altLang="ko-KR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후불이라도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?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75" name="꺾인 연결선 74"/>
            <p:cNvCxnSpPr>
              <a:stCxn id="74" idx="2"/>
            </p:cNvCxnSpPr>
            <p:nvPr/>
          </p:nvCxnSpPr>
          <p:spPr>
            <a:xfrm rot="16200000" flipH="1">
              <a:off x="1975097" y="754660"/>
              <a:ext cx="815979" cy="2712636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직사각형 75"/>
            <p:cNvSpPr/>
            <p:nvPr/>
          </p:nvSpPr>
          <p:spPr>
            <a:xfrm>
              <a:off x="988562" y="1891687"/>
              <a:ext cx="410932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YES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572090" y="837785"/>
              <a:ext cx="909356" cy="23785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설치불가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(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종료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)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78" name="직선 화살표 연결선 77"/>
            <p:cNvCxnSpPr>
              <a:stCxn id="74" idx="0"/>
              <a:endCxn id="77" idx="2"/>
            </p:cNvCxnSpPr>
            <p:nvPr/>
          </p:nvCxnSpPr>
          <p:spPr>
            <a:xfrm flipV="1">
              <a:off x="1026768" y="1075637"/>
              <a:ext cx="0" cy="2981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직사각형 78"/>
            <p:cNvSpPr/>
            <p:nvPr/>
          </p:nvSpPr>
          <p:spPr>
            <a:xfrm>
              <a:off x="1016454" y="1130312"/>
              <a:ext cx="383843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NO</a:t>
              </a:r>
              <a:endPara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GICO TTF Light" panose="020B0600000101010101" pitchFamily="50" charset="-127"/>
                <a:ea typeface="DIGICO TTF Light" panose="020B0600000101010101" pitchFamily="50" charset="-127"/>
                <a:cs typeface="+mn-cs"/>
              </a:endParaRPr>
            </a:p>
          </p:txBody>
        </p:sp>
        <p:cxnSp>
          <p:nvCxnSpPr>
            <p:cNvPr id="80" name="꺾인 연결선 79"/>
            <p:cNvCxnSpPr/>
            <p:nvPr/>
          </p:nvCxnSpPr>
          <p:spPr>
            <a:xfrm rot="10800000" flipV="1">
              <a:off x="1268061" y="2948356"/>
              <a:ext cx="1828059" cy="296351"/>
            </a:xfrm>
            <a:prstGeom prst="bentConnector3">
              <a:avLst>
                <a:gd name="adj1" fmla="val 1446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화살표 연결선 80"/>
            <p:cNvCxnSpPr/>
            <p:nvPr/>
          </p:nvCxnSpPr>
          <p:spPr>
            <a:xfrm>
              <a:off x="3110210" y="3842627"/>
              <a:ext cx="2199484" cy="0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화살표 연결선 81"/>
            <p:cNvCxnSpPr/>
            <p:nvPr/>
          </p:nvCxnSpPr>
          <p:spPr>
            <a:xfrm>
              <a:off x="3117232" y="4129950"/>
              <a:ext cx="22100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직사각형 82"/>
            <p:cNvSpPr/>
            <p:nvPr/>
          </p:nvSpPr>
          <p:spPr>
            <a:xfrm>
              <a:off x="3656014" y="3927781"/>
              <a:ext cx="1679983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하이오더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 계정 생성</a:t>
              </a:r>
              <a:r>
                <a:rPr kumimoji="0" lang="en-US" altLang="ko-KR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, VAN/POS</a:t>
              </a: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준비</a:t>
              </a:r>
            </a:p>
          </p:txBody>
        </p:sp>
        <p:cxnSp>
          <p:nvCxnSpPr>
            <p:cNvPr id="84" name="직선 화살표 연결선 83"/>
            <p:cNvCxnSpPr/>
            <p:nvPr/>
          </p:nvCxnSpPr>
          <p:spPr>
            <a:xfrm flipV="1">
              <a:off x="736887" y="4297693"/>
              <a:ext cx="2995244" cy="1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화살표 연결선 84"/>
            <p:cNvCxnSpPr/>
            <p:nvPr/>
          </p:nvCxnSpPr>
          <p:spPr>
            <a:xfrm>
              <a:off x="3130516" y="3582266"/>
              <a:ext cx="21967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직사각형 85"/>
            <p:cNvSpPr/>
            <p:nvPr/>
          </p:nvSpPr>
          <p:spPr>
            <a:xfrm>
              <a:off x="1326840" y="4057636"/>
              <a:ext cx="1265301" cy="240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DIGICO TTF Light" panose="020B0600000101010101" pitchFamily="50" charset="-127"/>
                  <a:ea typeface="DIGICO TTF Light" panose="020B0600000101010101" pitchFamily="50" charset="-127"/>
                  <a:cs typeface="+mn-cs"/>
                </a:rPr>
                <a:t>설치일 및 청약 오더 전달</a:t>
              </a:r>
            </a:p>
          </p:txBody>
        </p:sp>
        <p:cxnSp>
          <p:nvCxnSpPr>
            <p:cNvPr id="92" name="직선 화살표 연결선 91"/>
            <p:cNvCxnSpPr/>
            <p:nvPr/>
          </p:nvCxnSpPr>
          <p:spPr>
            <a:xfrm>
              <a:off x="3131934" y="1491205"/>
              <a:ext cx="2199485" cy="0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직사각형 7"/>
          <p:cNvSpPr/>
          <p:nvPr/>
        </p:nvSpPr>
        <p:spPr>
          <a:xfrm>
            <a:off x="3909802" y="1673773"/>
            <a:ext cx="1834953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" dirty="0" err="1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에스오더</a:t>
            </a:r>
            <a:r>
              <a:rPr lang="ko-KR" altLang="en-US" sz="600" dirty="0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 </a:t>
            </a:r>
            <a:r>
              <a:rPr lang="ko-KR" altLang="en-US" sz="600" dirty="0" err="1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카톡</a:t>
            </a:r>
            <a:r>
              <a:rPr lang="ko-KR" altLang="en-US" sz="600" dirty="0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 관리자 페이지 </a:t>
            </a:r>
            <a:r>
              <a:rPr lang="ko-KR" altLang="en-US" sz="600" dirty="0" err="1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컨택</a:t>
            </a:r>
            <a:r>
              <a:rPr lang="ko-KR" altLang="en-US" sz="600" dirty="0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 및 </a:t>
            </a:r>
            <a:r>
              <a:rPr lang="en-US" altLang="ko-KR" sz="600" dirty="0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S</a:t>
            </a:r>
            <a:r>
              <a:rPr lang="ko-KR" altLang="en-US" sz="600" dirty="0">
                <a:solidFill>
                  <a:srgbClr val="FF0000"/>
                </a:solidFill>
                <a:latin typeface="DIGICO TTF Light" panose="020B0600000101010101" pitchFamily="50" charset="-127"/>
                <a:ea typeface="DIGICO TTF Light" panose="020B0600000101010101" pitchFamily="50" charset="-127"/>
              </a:rPr>
              <a:t>오더 참여</a:t>
            </a:r>
          </a:p>
        </p:txBody>
      </p:sp>
    </p:spTree>
    <p:extLst>
      <p:ext uri="{BB962C8B-B14F-4D97-AF65-F5344CB8AC3E}">
        <p14:creationId xmlns:p14="http://schemas.microsoft.com/office/powerpoint/2010/main" val="16164823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도입 체크리스트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청약 전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,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하이오더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도입 가능 여부 확인용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2162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영업대표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대리점이 아래 체크리스트를 활용하여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매장 내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하이오더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도입 가능여부를 자가진단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87104" y="1637012"/>
          <a:ext cx="8169792" cy="2971703"/>
        </p:xfrm>
        <a:graphic>
          <a:graphicData uri="http://schemas.openxmlformats.org/drawingml/2006/table">
            <a:tbl>
              <a:tblPr/>
              <a:tblGrid>
                <a:gridCol w="461532">
                  <a:extLst>
                    <a:ext uri="{9D8B030D-6E8A-4147-A177-3AD203B41FA5}">
                      <a16:colId xmlns:a16="http://schemas.microsoft.com/office/drawing/2014/main" val="3391051604"/>
                    </a:ext>
                  </a:extLst>
                </a:gridCol>
                <a:gridCol w="1708354">
                  <a:extLst>
                    <a:ext uri="{9D8B030D-6E8A-4147-A177-3AD203B41FA5}">
                      <a16:colId xmlns:a16="http://schemas.microsoft.com/office/drawing/2014/main" val="3114546660"/>
                    </a:ext>
                  </a:extLst>
                </a:gridCol>
                <a:gridCol w="4684197">
                  <a:extLst>
                    <a:ext uri="{9D8B030D-6E8A-4147-A177-3AD203B41FA5}">
                      <a16:colId xmlns:a16="http://schemas.microsoft.com/office/drawing/2014/main" val="3583845840"/>
                    </a:ext>
                  </a:extLst>
                </a:gridCol>
                <a:gridCol w="757738">
                  <a:extLst>
                    <a:ext uri="{9D8B030D-6E8A-4147-A177-3AD203B41FA5}">
                      <a16:colId xmlns:a16="http://schemas.microsoft.com/office/drawing/2014/main" val="3718155343"/>
                    </a:ext>
                  </a:extLst>
                </a:gridCol>
                <a:gridCol w="557971">
                  <a:extLst>
                    <a:ext uri="{9D8B030D-6E8A-4147-A177-3AD203B41FA5}">
                      <a16:colId xmlns:a16="http://schemas.microsoft.com/office/drawing/2014/main" val="3725378098"/>
                    </a:ext>
                  </a:extLst>
                </a:gridCol>
              </a:tblGrid>
              <a:tr h="4225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No.</a:t>
                      </a: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체크리스트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주요 확인 요소 </a:t>
                      </a:r>
                      <a:r>
                        <a:rPr lang="en-US" altLang="ko-KR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ko-KR" altLang="en-U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설치전</a:t>
                      </a:r>
                      <a:r>
                        <a:rPr lang="en-US" altLang="ko-KR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)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확인여부</a:t>
                      </a:r>
                      <a:endParaRPr lang="ko-KR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비고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30055"/>
                  </a:ext>
                </a:extLst>
              </a:tr>
              <a:tr h="3576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테이블 확인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★테이블 두께 확인 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최대 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13cm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이하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709149"/>
                  </a:ext>
                </a:extLst>
              </a:tr>
              <a:tr h="3576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 거치에 문제가 없는지 테이블 형태 확인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5702608"/>
                  </a:ext>
                </a:extLst>
              </a:tr>
              <a:tr h="3576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인터넷 상태 확인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★가입 인터넷 용량과 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MAC 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개수 확인 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(500MB 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이상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MAC 2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 이상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6042025"/>
                  </a:ext>
                </a:extLst>
              </a:tr>
              <a:tr h="7011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포스 확인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신규점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해당없음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★메인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오더포스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윈도우 버전 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7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이상 확인</a:t>
                      </a:r>
                      <a:b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*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</a:t>
                      </a:r>
                      <a:r>
                        <a:rPr lang="ko-KR" alt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프로그램 설치 안되는 버전일 경우 버전 업그레이드 필요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1616915"/>
                  </a:ext>
                </a:extLst>
              </a:tr>
              <a:tr h="4174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기존 매장 限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 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사용중인 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 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확인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0" lv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US" altLang="ko-KR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    *</a:t>
                      </a:r>
                      <a:r>
                        <a:rPr lang="ko-KR" altLang="en-U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연동 불가 </a:t>
                      </a:r>
                      <a:r>
                        <a:rPr lang="en-US" altLang="ko-KR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의 경우 </a:t>
                      </a:r>
                      <a:r>
                        <a:rPr lang="en-US" altLang="ko-KR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 </a:t>
                      </a:r>
                      <a:r>
                        <a:rPr lang="ko-KR" altLang="en-U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변경 의향 있는지 점주 문의 필요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98701256"/>
                  </a:ext>
                </a:extLst>
              </a:tr>
              <a:tr h="3576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4</a:t>
                      </a: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상면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고도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천장까지의 높이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 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및</a:t>
                      </a:r>
                      <a:r>
                        <a:rPr lang="ko-KR" altLang="en-US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구조의 특이성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12000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71620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견적서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1510432" y="1251135"/>
            <a:ext cx="65485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상담중인 사장님에게 상품 안내 및 견적서를 통해 상품 가격 안내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/>
          <a:srcRect b="49682"/>
          <a:stretch/>
        </p:blipFill>
        <p:spPr>
          <a:xfrm>
            <a:off x="468950" y="1808090"/>
            <a:ext cx="4009892" cy="26616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/>
          <a:srcRect t="50044"/>
          <a:stretch/>
        </p:blipFill>
        <p:spPr>
          <a:xfrm>
            <a:off x="4665303" y="1802756"/>
            <a:ext cx="4046759" cy="26668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직사각형 4"/>
          <p:cNvSpPr/>
          <p:nvPr/>
        </p:nvSpPr>
        <p:spPr>
          <a:xfrm>
            <a:off x="4684893" y="3512623"/>
            <a:ext cx="199591" cy="114022"/>
          </a:xfrm>
          <a:prstGeom prst="rect">
            <a:avLst/>
          </a:prstGeom>
          <a:solidFill>
            <a:srgbClr val="203764"/>
          </a:solidFill>
        </p:spPr>
        <p:txBody>
          <a:bodyPr wrap="none" lIns="0" tIns="0" rIns="0" bIns="0">
            <a:noAutofit/>
          </a:bodyPr>
          <a:lstStyle/>
          <a:p>
            <a:r>
              <a:rPr lang="en-US" altLang="ko-KR" sz="700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S</a:t>
            </a:r>
            <a:r>
              <a:rPr lang="ko-KR" altLang="en-US" sz="700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오더</a:t>
            </a:r>
          </a:p>
        </p:txBody>
      </p:sp>
    </p:spTree>
    <p:extLst>
      <p:ext uri="{BB962C8B-B14F-4D97-AF65-F5344CB8AC3E}">
        <p14:creationId xmlns:p14="http://schemas.microsoft.com/office/powerpoint/2010/main" val="33263191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청약서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1510432" y="1251135"/>
            <a:ext cx="65485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견적 내용 대로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청약서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계약 효과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작성 및 이용약관 동의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/>
          <a:srcRect b="51068"/>
          <a:stretch/>
        </p:blipFill>
        <p:spPr>
          <a:xfrm>
            <a:off x="683953" y="1692424"/>
            <a:ext cx="3713978" cy="287018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/>
          <a:srcRect t="48254"/>
          <a:stretch/>
        </p:blipFill>
        <p:spPr>
          <a:xfrm>
            <a:off x="4546981" y="1692424"/>
            <a:ext cx="3511966" cy="28701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671914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이용약관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1510432" y="1251135"/>
            <a:ext cx="65485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청약서 후면의 서비스 이용약관 작성 및 주요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/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주의사항 설명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58" y="1692424"/>
            <a:ext cx="2100152" cy="27359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902" y="1692424"/>
            <a:ext cx="2038529" cy="27359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3123" y="1692424"/>
            <a:ext cx="2126816" cy="27359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9631" y="1692424"/>
            <a:ext cx="2176171" cy="215875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912888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도면 작성 가이드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직사각형 7"/>
          <p:cNvSpPr/>
          <p:nvPr/>
        </p:nvSpPr>
        <p:spPr>
          <a:xfrm>
            <a:off x="719138" y="1693904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이상적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687888" y="1693904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현실적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1510432" y="1251135"/>
            <a:ext cx="654851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청약서 후면의 별첨 페이지에 매장 도면 약식으로 기재 후 첨부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사진 활용 가능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)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82" y="2275865"/>
            <a:ext cx="3767301" cy="213383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t="15351" r="9931" b="12314"/>
          <a:stretch/>
        </p:blipFill>
        <p:spPr>
          <a:xfrm>
            <a:off x="5124698" y="2278055"/>
            <a:ext cx="3210981" cy="212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303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메뉴판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정보 전달 가이드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2162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메뉴판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사진 촬영 및 메뉴 옵션선택사항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에스오더에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전달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(※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에스오더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카카오톡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ID : 00000)</a:t>
            </a: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/>
          <a:srcRect t="3767" b="51304"/>
          <a:stretch/>
        </p:blipFill>
        <p:spPr>
          <a:xfrm>
            <a:off x="3504260" y="1839686"/>
            <a:ext cx="5193172" cy="2507654"/>
          </a:xfrm>
          <a:prstGeom prst="rect">
            <a:avLst/>
          </a:prstGeom>
        </p:spPr>
      </p:pic>
      <p:pic>
        <p:nvPicPr>
          <p:cNvPr id="1026" name="Picture 2" descr="3단 고급메뉴판 모던그레이_식당메뉴판/카페메뉴판 - 옥션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2" t="17387" r="9446" b="15208"/>
          <a:stretch/>
        </p:blipFill>
        <p:spPr bwMode="auto">
          <a:xfrm>
            <a:off x="611188" y="1942393"/>
            <a:ext cx="2713077" cy="230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2197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설치 체크리스트 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청약 시 필수 서류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/ KTS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설치 정보 </a:t>
            </a:r>
            <a:r>
              <a:rPr lang="ko-KR" alt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전달용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2162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청약 </a:t>
            </a:r>
            <a:r>
              <a:rPr lang="ko-KR" altLang="en-US" sz="1600" dirty="0">
                <a:solidFill>
                  <a:srgbClr val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,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아래 체크리스트 작성 및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비즈나루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첨부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설치 시 사전 특이사항 파악을 위함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)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53374" y="1715273"/>
          <a:ext cx="8185369" cy="2876185"/>
        </p:xfrm>
        <a:graphic>
          <a:graphicData uri="http://schemas.openxmlformats.org/drawingml/2006/table">
            <a:tbl>
              <a:tblPr/>
              <a:tblGrid>
                <a:gridCol w="482972">
                  <a:extLst>
                    <a:ext uri="{9D8B030D-6E8A-4147-A177-3AD203B41FA5}">
                      <a16:colId xmlns:a16="http://schemas.microsoft.com/office/drawing/2014/main" val="3391051604"/>
                    </a:ext>
                  </a:extLst>
                </a:gridCol>
                <a:gridCol w="1726387">
                  <a:extLst>
                    <a:ext uri="{9D8B030D-6E8A-4147-A177-3AD203B41FA5}">
                      <a16:colId xmlns:a16="http://schemas.microsoft.com/office/drawing/2014/main" val="3114546660"/>
                    </a:ext>
                  </a:extLst>
                </a:gridCol>
                <a:gridCol w="4659782">
                  <a:extLst>
                    <a:ext uri="{9D8B030D-6E8A-4147-A177-3AD203B41FA5}">
                      <a16:colId xmlns:a16="http://schemas.microsoft.com/office/drawing/2014/main" val="3583845840"/>
                    </a:ext>
                  </a:extLst>
                </a:gridCol>
                <a:gridCol w="775411">
                  <a:extLst>
                    <a:ext uri="{9D8B030D-6E8A-4147-A177-3AD203B41FA5}">
                      <a16:colId xmlns:a16="http://schemas.microsoft.com/office/drawing/2014/main" val="3718155343"/>
                    </a:ext>
                  </a:extLst>
                </a:gridCol>
                <a:gridCol w="540817">
                  <a:extLst>
                    <a:ext uri="{9D8B030D-6E8A-4147-A177-3AD203B41FA5}">
                      <a16:colId xmlns:a16="http://schemas.microsoft.com/office/drawing/2014/main" val="3725378098"/>
                    </a:ext>
                  </a:extLst>
                </a:gridCol>
              </a:tblGrid>
              <a:tr h="4510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No.</a:t>
                      </a: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체크리스트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주요 확인 요소 </a:t>
                      </a:r>
                      <a:r>
                        <a:rPr lang="en-US" altLang="ko-KR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설치전</a:t>
                      </a:r>
                      <a:r>
                        <a:rPr lang="en-US" altLang="ko-KR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)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확인여부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비고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30055"/>
                  </a:ext>
                </a:extLst>
              </a:tr>
              <a:tr h="435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사진 첨부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도면 작성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테이블 전체가 나오게 </a:t>
                      </a:r>
                      <a:r>
                        <a:rPr lang="en-US" altLang="ko-K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샘플 참조</a:t>
                      </a:r>
                      <a:r>
                        <a:rPr lang="en-US" altLang="ko-K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 (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★</a:t>
                      </a:r>
                      <a:r>
                        <a:rPr lang="ko-KR" alt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사진 </a:t>
                      </a:r>
                      <a:r>
                        <a:rPr lang="en-US" altLang="ko-K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</a:t>
                      </a:r>
                      <a:r>
                        <a:rPr lang="ko-KR" alt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장 이상</a:t>
                      </a:r>
                      <a:r>
                        <a:rPr lang="en-US" altLang="ko-K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많을수록 도움↑</a:t>
                      </a:r>
                      <a:r>
                        <a:rPr lang="en-US" altLang="ko-K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구조 </a:t>
                      </a:r>
                      <a:r>
                        <a:rPr lang="en-US" altLang="ko-K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 </a:t>
                      </a:r>
                      <a:r>
                        <a:rPr lang="ko-KR" alt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테이블 형태 및 배치 </a:t>
                      </a:r>
                      <a:r>
                        <a:rPr lang="en-US" altLang="ko-K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포스 위치</a:t>
                      </a:r>
                      <a:r>
                        <a:rPr lang="ko-KR" alt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 / X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24263862"/>
                  </a:ext>
                </a:extLst>
              </a:tr>
              <a:tr h="2207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</a:t>
                      </a: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랜선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작업 상태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신규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창업점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공유기 및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랜선의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위치 확인 후 도면에 기재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 / X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54072"/>
                  </a:ext>
                </a:extLst>
              </a:tr>
              <a:tr h="2207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프린터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+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공유기용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랜선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사진 촬영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사진 각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장 이상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 / X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00262900"/>
                  </a:ext>
                </a:extLst>
              </a:tr>
              <a:tr h="35735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포스 확인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기존</a:t>
                      </a:r>
                      <a:r>
                        <a:rPr lang="ko-KR" alt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성업점</a:t>
                      </a:r>
                      <a:r>
                        <a:rPr lang="en-US" altLang="ko-K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</a:p>
                    <a:p>
                      <a:pPr algn="ctr" fontAlgn="ctr"/>
                      <a:r>
                        <a:rPr lang="ko-KR" alt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기존 포스 </a:t>
                      </a:r>
                      <a:r>
                        <a:rPr lang="ko-KR" alt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사용점</a:t>
                      </a:r>
                      <a:r>
                        <a:rPr lang="en-US" altLang="ko-K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메인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오더포스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개수 확인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메인 </a:t>
                      </a:r>
                      <a:r>
                        <a:rPr lang="en-US" altLang="ko-K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: ◯ </a:t>
                      </a:r>
                      <a:r>
                        <a:rPr lang="ko-KR" alt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</a:t>
                      </a:r>
                      <a:endParaRPr lang="en-US" altLang="ko-K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algn="ctr" fontAlgn="ctr"/>
                      <a:r>
                        <a:rPr lang="ko-KR" alt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오더 </a:t>
                      </a:r>
                      <a:r>
                        <a:rPr lang="en-US" altLang="ko-K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: ◯ </a:t>
                      </a:r>
                      <a:r>
                        <a:rPr lang="ko-KR" alt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1320388"/>
                  </a:ext>
                </a:extLst>
              </a:tr>
              <a:tr h="3077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담당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VAN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사를 통해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TID,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선불형의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경우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에스오더용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TID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요청</a:t>
                      </a:r>
                      <a:r>
                        <a:rPr lang="en-US" altLang="ko-K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및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전달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 / X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0383375"/>
                  </a:ext>
                </a:extLst>
              </a:tr>
              <a:tr h="2207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프린터 개수 확인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◯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0027991"/>
                  </a:ext>
                </a:extLst>
              </a:tr>
              <a:tr h="2207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메인 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에 원격 프로그램 설치 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(★ 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별첨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  <a:r>
                        <a:rPr lang="en-US" altLang="ko-KR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참조</a:t>
                      </a:r>
                      <a:r>
                        <a:rPr lang="en-US" altLang="ko-KR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</a:t>
                      </a:r>
                      <a:r>
                        <a:rPr lang="ko-KR" altLang="en-US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반드시 </a:t>
                      </a:r>
                      <a:r>
                        <a:rPr lang="ko-KR" altLang="en-US" sz="12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선작업</a:t>
                      </a:r>
                      <a:r>
                        <a:rPr lang="ko-KR" altLang="en-US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필요</a:t>
                      </a:r>
                      <a:r>
                        <a:rPr lang="en-US" altLang="ko-KR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 / X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8380797"/>
                  </a:ext>
                </a:extLst>
              </a:tr>
              <a:tr h="2207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5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콘텐츠 제작을 위해 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사진 및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음료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주류 정보 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에스오더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전달 완료 여부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 / X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　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0088987"/>
                  </a:ext>
                </a:extLst>
              </a:tr>
              <a:tr h="2207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4</a:t>
                      </a:r>
                    </a:p>
                  </a:txBody>
                  <a:tcPr marL="5019" marR="5019" marT="50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기타 매장 정보 전달</a:t>
                      </a: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비즈나루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메모로 매장 특이사항 및 점주 요구사항 전달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별첨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참조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644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O / X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5019" marR="5019" marT="5019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0300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80858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 </a:t>
            </a:r>
            <a:r>
              <a:rPr lang="ko-KR" altLang="en-US" dirty="0"/>
              <a:t>메인 </a:t>
            </a:r>
            <a:r>
              <a:rPr lang="en-US" altLang="ko-KR" dirty="0"/>
              <a:t>POS</a:t>
            </a:r>
            <a:r>
              <a:rPr lang="ko-KR" altLang="en-US" dirty="0"/>
              <a:t>에 원격 프로그램 설치 </a:t>
            </a:r>
            <a:r>
              <a:rPr lang="en-US" altLang="ko-KR" dirty="0"/>
              <a:t>(1/2)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050" name="Picture 2" descr="구글 크롬 초기화면 꾸미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36" y="1073353"/>
            <a:ext cx="2099621" cy="152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3246383" y="2254864"/>
            <a:ext cx="1250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① </a:t>
            </a:r>
            <a:r>
              <a:rPr lang="ko-KR" altLang="en-US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크롬실행</a:t>
            </a:r>
            <a:endParaRPr lang="ko-KR" altLang="en-US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pic>
        <p:nvPicPr>
          <p:cNvPr id="102" name="내용 개체 틀 3"/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757" y="902972"/>
            <a:ext cx="2981992" cy="1787324"/>
          </a:xfrm>
          <a:prstGeom prst="rect">
            <a:avLst/>
          </a:prstGeom>
        </p:spPr>
      </p:pic>
      <p:sp>
        <p:nvSpPr>
          <p:cNvPr id="103" name="직사각형 102"/>
          <p:cNvSpPr/>
          <p:nvPr/>
        </p:nvSpPr>
        <p:spPr>
          <a:xfrm>
            <a:off x="5173761" y="1004944"/>
            <a:ext cx="296807" cy="609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/>
          </a:p>
        </p:txBody>
      </p:sp>
      <p:cxnSp>
        <p:nvCxnSpPr>
          <p:cNvPr id="104" name="직선 화살표 연결선 103"/>
          <p:cNvCxnSpPr/>
          <p:nvPr/>
        </p:nvCxnSpPr>
        <p:spPr>
          <a:xfrm>
            <a:off x="5322165" y="1114058"/>
            <a:ext cx="492576" cy="9501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모서리가 둥근 직사각형 104"/>
          <p:cNvSpPr/>
          <p:nvPr/>
        </p:nvSpPr>
        <p:spPr>
          <a:xfrm>
            <a:off x="5173761" y="2077121"/>
            <a:ext cx="1725352" cy="1767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/>
          </a:p>
        </p:txBody>
      </p:sp>
      <p:sp>
        <p:nvSpPr>
          <p:cNvPr id="106" name="TextBox 105"/>
          <p:cNvSpPr txBox="1"/>
          <p:nvPr/>
        </p:nvSpPr>
        <p:spPr>
          <a:xfrm>
            <a:off x="5322164" y="2082371"/>
            <a:ext cx="17561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err="1"/>
              <a:t>주소창에</a:t>
            </a:r>
            <a:r>
              <a:rPr lang="ko-KR" altLang="en-US" sz="700" dirty="0"/>
              <a:t> </a:t>
            </a:r>
            <a:r>
              <a:rPr lang="en-US" altLang="ko-KR" sz="700" dirty="0"/>
              <a:t>[sordero.io/421] </a:t>
            </a:r>
            <a:r>
              <a:rPr lang="ko-KR" altLang="en-US" sz="700" dirty="0"/>
              <a:t>입력</a:t>
            </a:r>
          </a:p>
        </p:txBody>
      </p:sp>
      <p:sp>
        <p:nvSpPr>
          <p:cNvPr id="107" name="직사각형 106"/>
          <p:cNvSpPr/>
          <p:nvPr/>
        </p:nvSpPr>
        <p:spPr>
          <a:xfrm>
            <a:off x="7226764" y="2254864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② </a:t>
            </a:r>
            <a:r>
              <a:rPr lang="ko-KR" altLang="en-US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주소창입력</a:t>
            </a:r>
            <a:endParaRPr lang="ko-KR" altLang="en-US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pic>
        <p:nvPicPr>
          <p:cNvPr id="108" name="그림 10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836" y="2785513"/>
            <a:ext cx="2973655" cy="1766410"/>
          </a:xfrm>
          <a:prstGeom prst="rect">
            <a:avLst/>
          </a:prstGeom>
        </p:spPr>
      </p:pic>
      <p:sp>
        <p:nvSpPr>
          <p:cNvPr id="109" name="직사각형 108"/>
          <p:cNvSpPr/>
          <p:nvPr/>
        </p:nvSpPr>
        <p:spPr>
          <a:xfrm>
            <a:off x="3246383" y="4025298"/>
            <a:ext cx="1651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③ 프로그램실행</a:t>
            </a:r>
          </a:p>
        </p:txBody>
      </p:sp>
      <p:pic>
        <p:nvPicPr>
          <p:cNvPr id="110" name="그림 10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7429" y="2852852"/>
            <a:ext cx="3979852" cy="1699071"/>
          </a:xfrm>
          <a:prstGeom prst="rect">
            <a:avLst/>
          </a:prstGeom>
        </p:spPr>
      </p:pic>
      <p:sp>
        <p:nvSpPr>
          <p:cNvPr id="111" name="직사각형 110"/>
          <p:cNvSpPr/>
          <p:nvPr/>
        </p:nvSpPr>
        <p:spPr>
          <a:xfrm>
            <a:off x="7197042" y="4025298"/>
            <a:ext cx="1515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④ 액세스 허용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643151" y="394428"/>
            <a:ext cx="2440092" cy="415498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★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요청★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5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대고객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VOC 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예방을 위해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반드시 </a:t>
            </a:r>
            <a:endParaRPr lang="en-US" altLang="ko-KR" sz="105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필요하니 영업대표님의 협조 부탁드립니다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!</a:t>
            </a:r>
            <a:endParaRPr lang="ko-KR" altLang="en-US" sz="105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31986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 </a:t>
            </a:r>
            <a:r>
              <a:rPr lang="ko-KR" altLang="en-US" dirty="0"/>
              <a:t>메인 </a:t>
            </a:r>
            <a:r>
              <a:rPr lang="en-US" altLang="ko-KR" dirty="0"/>
              <a:t>POS</a:t>
            </a:r>
            <a:r>
              <a:rPr lang="ko-KR" altLang="en-US" dirty="0"/>
              <a:t>에 원격 프로그램 설치 </a:t>
            </a:r>
            <a:r>
              <a:rPr lang="en-US" altLang="ko-KR" dirty="0"/>
              <a:t>(2/2)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57" y="1107542"/>
            <a:ext cx="2518360" cy="174590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463" y="1107542"/>
            <a:ext cx="2406815" cy="194209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55" y="2904118"/>
            <a:ext cx="2992822" cy="1602944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>
          <a:xfrm>
            <a:off x="3143850" y="2397536"/>
            <a:ext cx="1625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⑤ </a:t>
            </a:r>
            <a:r>
              <a:rPr lang="en-US" altLang="ko-KR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ID </a:t>
            </a:r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숫자 전달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7203515" y="2397536"/>
            <a:ext cx="1314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>
                <a:latin typeface="KT서체 Light" panose="020B0600000101010101" pitchFamily="50" charset="-127"/>
                <a:ea typeface="KT서체 Light" panose="020B0600000101010101" pitchFamily="50" charset="-127"/>
              </a:rPr>
              <a:t>⑥ 원격 허락</a:t>
            </a:r>
            <a:endParaRPr lang="ko-KR" altLang="en-US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754877" y="4261432"/>
            <a:ext cx="17796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⑦ 원격 연동 성공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5964948" y="3615101"/>
            <a:ext cx="25010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⑧ </a:t>
            </a:r>
            <a:r>
              <a:rPr lang="ko-KR" altLang="en-US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하이오더전담센터에</a:t>
            </a:r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endParaRPr lang="en-US" altLang="ko-KR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en-US" altLang="ko-KR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   </a:t>
            </a:r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원격제어 가능 확인 후 </a:t>
            </a:r>
            <a:endParaRPr lang="en-US" altLang="ko-KR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en-US" altLang="ko-KR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   </a:t>
            </a:r>
            <a:r>
              <a:rPr lang="ko-KR" altLang="en-US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종료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5643151" y="394428"/>
            <a:ext cx="2440092" cy="415498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★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요청★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5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대고객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VOC 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예방을 위해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반드시 </a:t>
            </a:r>
            <a:endParaRPr lang="en-US" altLang="ko-KR" sz="105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r>
              <a:rPr lang="ko-KR" altLang="en-US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필요하니 영업대표님의 협조 부탁드립니다</a:t>
            </a:r>
            <a:r>
              <a:rPr lang="en-US" altLang="ko-KR" sz="105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!</a:t>
            </a:r>
            <a:endParaRPr lang="ko-KR" altLang="en-US" sz="105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9071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 </a:t>
            </a:r>
            <a:r>
              <a:rPr lang="ko-KR" altLang="en-US" dirty="0"/>
              <a:t>매장 특이사항 및 요구사항 </a:t>
            </a:r>
            <a:r>
              <a:rPr lang="en-US" altLang="ko-KR" dirty="0"/>
              <a:t>(</a:t>
            </a:r>
            <a:r>
              <a:rPr lang="ko-KR" altLang="en-US" dirty="0"/>
              <a:t>메모 예시</a:t>
            </a:r>
            <a:r>
              <a:rPr lang="en-US" altLang="ko-KR" dirty="0"/>
              <a:t>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" name="직사각형 3"/>
          <p:cNvSpPr/>
          <p:nvPr/>
        </p:nvSpPr>
        <p:spPr>
          <a:xfrm>
            <a:off x="1358106" y="1230718"/>
            <a:ext cx="6426200" cy="240065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000" dirty="0"/>
              <a:t>&lt;00</a:t>
            </a:r>
            <a:r>
              <a:rPr lang="ko-KR" altLang="en-US" sz="1000" dirty="0"/>
              <a:t>동 솥뚜껑삼겹살</a:t>
            </a:r>
            <a:r>
              <a:rPr lang="en-US" altLang="ko-KR" sz="1000" dirty="0"/>
              <a:t>(000</a:t>
            </a:r>
            <a:r>
              <a:rPr lang="ko-KR" altLang="en-US" sz="1000" dirty="0"/>
              <a:t>점</a:t>
            </a:r>
            <a:r>
              <a:rPr lang="en-US" altLang="ko-KR" sz="1000" dirty="0"/>
              <a:t>)</a:t>
            </a:r>
            <a:r>
              <a:rPr lang="ko-KR" altLang="en-US" sz="1000" dirty="0"/>
              <a:t> 사전답사 메모</a:t>
            </a:r>
            <a:r>
              <a:rPr lang="en-US" altLang="ko-KR" sz="1000" dirty="0"/>
              <a:t>&gt;</a:t>
            </a:r>
            <a:endParaRPr lang="ko-KR" altLang="en-US" sz="1000" dirty="0"/>
          </a:p>
          <a:p>
            <a:endParaRPr lang="ko-KR" altLang="en-US" sz="1000" dirty="0"/>
          </a:p>
          <a:p>
            <a:r>
              <a:rPr lang="ko-KR" altLang="en-US" sz="1000" dirty="0" err="1"/>
              <a:t>ㅇ</a:t>
            </a:r>
            <a:r>
              <a:rPr lang="ko-KR" altLang="en-US" sz="1000" dirty="0"/>
              <a:t> 설치일 : </a:t>
            </a:r>
            <a:r>
              <a:rPr lang="en-US" altLang="ko-KR" sz="1000" dirty="0"/>
              <a:t>3</a:t>
            </a:r>
            <a:r>
              <a:rPr lang="ko-KR" altLang="en-US" sz="1000" dirty="0"/>
              <a:t>월13일(12~13시)</a:t>
            </a:r>
          </a:p>
          <a:p>
            <a:endParaRPr lang="ko-KR" altLang="en-US" sz="1000" dirty="0"/>
          </a:p>
          <a:p>
            <a:r>
              <a:rPr lang="ko-KR" altLang="en-US" sz="1000" dirty="0" err="1"/>
              <a:t>ㅇ</a:t>
            </a:r>
            <a:r>
              <a:rPr lang="ko-KR" altLang="en-US" sz="1000" dirty="0"/>
              <a:t> 인터넷 : K</a:t>
            </a:r>
            <a:r>
              <a:rPr lang="en-US" altLang="ko-KR" sz="1000" dirty="0"/>
              <a:t>T</a:t>
            </a:r>
            <a:r>
              <a:rPr lang="ko-KR" altLang="en-US" sz="1000" dirty="0"/>
              <a:t>(1G</a:t>
            </a:r>
            <a:r>
              <a:rPr lang="en-US" altLang="ko-KR" sz="1000" dirty="0"/>
              <a:t>B</a:t>
            </a:r>
            <a:r>
              <a:rPr lang="ko-KR" altLang="en-US" sz="1000" dirty="0"/>
              <a:t>) / </a:t>
            </a:r>
            <a:r>
              <a:rPr lang="ko-KR" altLang="en-US" sz="1000" dirty="0" err="1"/>
              <a:t>아이피타임</a:t>
            </a:r>
            <a:r>
              <a:rPr lang="ko-KR" altLang="en-US" sz="1000" dirty="0"/>
              <a:t> 공유기 </a:t>
            </a:r>
            <a:r>
              <a:rPr lang="ko-KR" altLang="en-US" sz="1000" dirty="0" err="1"/>
              <a:t>포스쪽에서</a:t>
            </a:r>
            <a:r>
              <a:rPr lang="ko-KR" altLang="en-US" sz="1000" dirty="0"/>
              <a:t> 설치했는데 그거 빼고 </a:t>
            </a:r>
            <a:r>
              <a:rPr lang="ko-KR" altLang="en-US" sz="1000" dirty="0" err="1"/>
              <a:t>우리꺼</a:t>
            </a:r>
            <a:r>
              <a:rPr lang="ko-KR" altLang="en-US" sz="1000" dirty="0"/>
              <a:t> 연동하고 </a:t>
            </a:r>
            <a:r>
              <a:rPr lang="ko-KR" altLang="en-US" sz="1000" dirty="0" err="1"/>
              <a:t>아이피타임</a:t>
            </a:r>
            <a:r>
              <a:rPr lang="ko-KR" altLang="en-US" sz="1000" dirty="0"/>
              <a:t> 가지라고 하셨음</a:t>
            </a:r>
          </a:p>
          <a:p>
            <a:endParaRPr lang="ko-KR" altLang="en-US" sz="1000" dirty="0"/>
          </a:p>
          <a:p>
            <a:r>
              <a:rPr lang="ko-KR" altLang="en-US" sz="1000" dirty="0" err="1"/>
              <a:t>ㅇ</a:t>
            </a:r>
            <a:r>
              <a:rPr lang="ko-KR" altLang="en-US" sz="1000" dirty="0"/>
              <a:t> 포스 </a:t>
            </a:r>
            <a:r>
              <a:rPr lang="ko-KR" altLang="en-US" sz="1000" dirty="0" err="1"/>
              <a:t>원격작업</a:t>
            </a:r>
            <a:r>
              <a:rPr lang="ko-KR" altLang="en-US" sz="1000" dirty="0"/>
              <a:t> 완료</a:t>
            </a:r>
          </a:p>
          <a:p>
            <a:endParaRPr lang="en-US" altLang="ko-KR" sz="1000" dirty="0"/>
          </a:p>
          <a:p>
            <a:r>
              <a:rPr lang="ko-KR" altLang="en-US" sz="1000" dirty="0" err="1"/>
              <a:t>ㅇ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오더포스쪽</a:t>
            </a:r>
            <a:r>
              <a:rPr lang="ko-KR" altLang="en-US" sz="1000" dirty="0"/>
              <a:t> 기둥에 </a:t>
            </a:r>
            <a:r>
              <a:rPr lang="ko-KR" altLang="en-US" sz="1000" dirty="0" err="1"/>
              <a:t>인터넷선</a:t>
            </a:r>
            <a:r>
              <a:rPr lang="ko-KR" altLang="en-US" sz="1000" dirty="0"/>
              <a:t> 빠져 있음</a:t>
            </a:r>
            <a:r>
              <a:rPr lang="en-US" altLang="ko-KR" sz="1000" dirty="0"/>
              <a:t>. </a:t>
            </a:r>
            <a:r>
              <a:rPr lang="ko-KR" altLang="en-US" sz="1000" dirty="0"/>
              <a:t>전기도 있음</a:t>
            </a:r>
          </a:p>
          <a:p>
            <a:endParaRPr lang="ko-KR" altLang="en-US" sz="1000" dirty="0"/>
          </a:p>
          <a:p>
            <a:r>
              <a:rPr lang="ko-KR" altLang="en-US" sz="1000" dirty="0" err="1"/>
              <a:t>ㅇ</a:t>
            </a:r>
            <a:r>
              <a:rPr lang="ko-KR" altLang="en-US" sz="1000" dirty="0"/>
              <a:t> 내용 : 기둥으로 할지 </a:t>
            </a:r>
            <a:r>
              <a:rPr lang="ko-KR" altLang="en-US" sz="1000" dirty="0" err="1"/>
              <a:t>피스형으로</a:t>
            </a:r>
            <a:r>
              <a:rPr lang="ko-KR" altLang="en-US" sz="1000" dirty="0"/>
              <a:t> 할지는 </a:t>
            </a:r>
            <a:r>
              <a:rPr lang="ko-KR" altLang="en-US" sz="1000" dirty="0" err="1"/>
              <a:t>설치날</a:t>
            </a:r>
            <a:r>
              <a:rPr lang="ko-KR" altLang="en-US" sz="1000" dirty="0"/>
              <a:t> 정하신다고 하셨고 매장에서 조립을 </a:t>
            </a:r>
            <a:r>
              <a:rPr lang="ko-KR" altLang="en-US" sz="1000" dirty="0" err="1"/>
              <a:t>하게된다면</a:t>
            </a:r>
            <a:r>
              <a:rPr lang="ko-KR" altLang="en-US" sz="1000" dirty="0"/>
              <a:t> 그렇게라도 해달라고 하셨음 </a:t>
            </a:r>
            <a:r>
              <a:rPr lang="ko-KR" altLang="en-US" sz="1000" dirty="0" err="1"/>
              <a:t>벽걸이형</a:t>
            </a:r>
            <a:r>
              <a:rPr lang="ko-KR" altLang="en-US" sz="1000" dirty="0"/>
              <a:t> </a:t>
            </a:r>
            <a:r>
              <a:rPr lang="ko-KR" altLang="en-US" sz="1000" dirty="0" err="1"/>
              <a:t>할수도</a:t>
            </a:r>
            <a:r>
              <a:rPr lang="ko-KR" altLang="en-US" sz="1000" dirty="0"/>
              <a:t> 있고 안하고 </a:t>
            </a:r>
            <a:r>
              <a:rPr lang="ko-KR" altLang="en-US" sz="1000" dirty="0" err="1"/>
              <a:t>기둥형</a:t>
            </a:r>
            <a:r>
              <a:rPr lang="ko-KR" altLang="en-US" sz="1000" dirty="0"/>
              <a:t> 아니면 </a:t>
            </a:r>
            <a:r>
              <a:rPr lang="ko-KR" altLang="en-US" sz="1000" dirty="0" err="1"/>
              <a:t>피스형으로</a:t>
            </a:r>
            <a:r>
              <a:rPr lang="ko-KR" altLang="en-US" sz="1000" dirty="0"/>
              <a:t> </a:t>
            </a:r>
            <a:r>
              <a:rPr lang="ko-KR" altLang="en-US" sz="1000" dirty="0" err="1"/>
              <a:t>할수있음</a:t>
            </a:r>
            <a:r>
              <a:rPr lang="ko-KR" altLang="en-US" sz="1000" dirty="0"/>
              <a:t>. </a:t>
            </a:r>
          </a:p>
          <a:p>
            <a:endParaRPr lang="ko-KR" altLang="en-US" sz="1000" dirty="0"/>
          </a:p>
          <a:p>
            <a:r>
              <a:rPr lang="ko-KR" altLang="en-US" sz="1000" dirty="0" err="1"/>
              <a:t>ㅇ</a:t>
            </a:r>
            <a:r>
              <a:rPr lang="ko-KR" altLang="en-US" sz="1000" dirty="0"/>
              <a:t> 특이사항 : 주차할 곳 없어서</a:t>
            </a:r>
            <a:r>
              <a:rPr lang="en-US" altLang="ko-KR" sz="1000" dirty="0"/>
              <a:t>, </a:t>
            </a:r>
            <a:r>
              <a:rPr lang="ko-KR" altLang="en-US" sz="1000" dirty="0"/>
              <a:t>건물 뒤편 골목길에 </a:t>
            </a:r>
            <a:r>
              <a:rPr lang="ko-KR" altLang="en-US" sz="1000" dirty="0" err="1"/>
              <a:t>주차장있음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7024746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 </a:t>
            </a:r>
            <a:r>
              <a:rPr lang="ko-KR" altLang="en-US" dirty="0"/>
              <a:t>매장 사진 </a:t>
            </a:r>
            <a:r>
              <a:rPr lang="en-US" altLang="ko-KR" dirty="0"/>
              <a:t>(</a:t>
            </a:r>
            <a:r>
              <a:rPr lang="ko-KR" altLang="en-US" dirty="0"/>
              <a:t>예시</a:t>
            </a:r>
            <a:r>
              <a:rPr lang="en-US" altLang="ko-KR" dirty="0"/>
              <a:t>)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8" name="그룹 17"/>
          <p:cNvGrpSpPr/>
          <p:nvPr/>
        </p:nvGrpSpPr>
        <p:grpSpPr>
          <a:xfrm>
            <a:off x="951417" y="1040270"/>
            <a:ext cx="7530094" cy="3610943"/>
            <a:chOff x="375312" y="958385"/>
            <a:chExt cx="7530094" cy="3610943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2409" y="3506785"/>
              <a:ext cx="1402807" cy="1052105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861" y="3517223"/>
              <a:ext cx="1402807" cy="1052105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2598" y="2225826"/>
              <a:ext cx="1402808" cy="1052106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2598" y="961126"/>
              <a:ext cx="1392632" cy="1044474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0957" y="2239174"/>
              <a:ext cx="1385011" cy="1038758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7295" y="3517761"/>
              <a:ext cx="780847" cy="1041129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2409" y="2239174"/>
              <a:ext cx="1385011" cy="1038758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861" y="2239174"/>
              <a:ext cx="1385011" cy="1038758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312" y="2239173"/>
              <a:ext cx="1385011" cy="1038758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0957" y="971563"/>
              <a:ext cx="1385011" cy="1038758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2409" y="971563"/>
              <a:ext cx="1385011" cy="1038758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861" y="961125"/>
              <a:ext cx="1385011" cy="1038758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5832" y="3517761"/>
              <a:ext cx="780847" cy="1041129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313" y="958385"/>
              <a:ext cx="1385011" cy="10387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81371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별첨</a:t>
            </a:r>
            <a:r>
              <a:rPr lang="en-US" altLang="ko-KR" dirty="0"/>
              <a:t>. </a:t>
            </a:r>
            <a:r>
              <a:rPr lang="ko-KR" altLang="en-US" dirty="0" err="1"/>
              <a:t>하이오더</a:t>
            </a:r>
            <a:r>
              <a:rPr lang="ko-KR" altLang="en-US" dirty="0"/>
              <a:t> 주요 기능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000" y="1381983"/>
            <a:ext cx="1980000" cy="1312457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769538" y="988589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주문하기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738288" y="988589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직원호출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69538" y="2853389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 err="1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외국어지원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738288" y="2853389"/>
            <a:ext cx="3763962" cy="307777"/>
          </a:xfrm>
          <a:prstGeom prst="rect">
            <a:avLst/>
          </a:prstGeom>
          <a:solidFill>
            <a:srgbClr val="002060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게임 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포차 등에서 활용</a:t>
            </a:r>
            <a:r>
              <a:rPr lang="en-US" altLang="ko-KR" sz="105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  <a:endParaRPr lang="en-US" altLang="ko-KR" sz="1400" b="1" kern="0" spc="-30" dirty="0">
              <a:solidFill>
                <a:schemeClr val="bg1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9421" y="1341724"/>
            <a:ext cx="2786334" cy="1453357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2495" y="3216613"/>
            <a:ext cx="2477726" cy="1525664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6"/>
          <a:srcRect t="3133" b="1"/>
          <a:stretch/>
        </p:blipFill>
        <p:spPr>
          <a:xfrm>
            <a:off x="5506900" y="3268494"/>
            <a:ext cx="2165121" cy="136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452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각 사별 문의처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11188" y="1303320"/>
          <a:ext cx="4508500" cy="1646610"/>
        </p:xfrm>
        <a:graphic>
          <a:graphicData uri="http://schemas.openxmlformats.org/drawingml/2006/table">
            <a:tbl>
              <a:tblPr/>
              <a:tblGrid>
                <a:gridCol w="739418">
                  <a:extLst>
                    <a:ext uri="{9D8B030D-6E8A-4147-A177-3AD203B41FA5}">
                      <a16:colId xmlns:a16="http://schemas.microsoft.com/office/drawing/2014/main" val="281945537"/>
                    </a:ext>
                  </a:extLst>
                </a:gridCol>
                <a:gridCol w="2075281">
                  <a:extLst>
                    <a:ext uri="{9D8B030D-6E8A-4147-A177-3AD203B41FA5}">
                      <a16:colId xmlns:a16="http://schemas.microsoft.com/office/drawing/2014/main" val="1838084819"/>
                    </a:ext>
                  </a:extLst>
                </a:gridCol>
                <a:gridCol w="1693801">
                  <a:extLst>
                    <a:ext uri="{9D8B030D-6E8A-4147-A177-3AD203B41FA5}">
                      <a16:colId xmlns:a16="http://schemas.microsoft.com/office/drawing/2014/main" val="439037987"/>
                    </a:ext>
                  </a:extLst>
                </a:gridCol>
              </a:tblGrid>
              <a:tr h="223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업무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연락처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7678"/>
                  </a:ext>
                </a:extLst>
              </a:tr>
              <a:tr h="24857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소상공인상품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TF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대표고객선터</a:t>
                      </a:r>
                      <a:b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기업고객센터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1588-0000(</a:t>
                      </a:r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미정</a:t>
                      </a:r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715393"/>
                  </a:ext>
                </a:extLst>
              </a:tr>
              <a:tr h="22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대표문의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hlinkClick r:id="rId3"/>
                        </a:rPr>
                        <a:t>hiorder@kt.com</a:t>
                      </a:r>
                      <a:endParaRPr lang="en-US" sz="1000" b="0" i="0" u="sng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866870"/>
                  </a:ext>
                </a:extLst>
              </a:tr>
              <a:tr h="22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서비스관련문의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hlinkClick r:id="rId4"/>
                        </a:rPr>
                        <a:t>hiorder_service@kt.com</a:t>
                      </a:r>
                      <a:endParaRPr lang="en-US" sz="1000" b="0" i="0" u="sng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006802"/>
                  </a:ext>
                </a:extLst>
              </a:tr>
              <a:tr h="22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단말기관련문의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hlinkClick r:id="rId5"/>
                        </a:rPr>
                        <a:t>hiorder_device@kt.com</a:t>
                      </a:r>
                      <a:endParaRPr lang="en-US" sz="1000" b="0" i="0" u="sng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331017"/>
                  </a:ext>
                </a:extLst>
              </a:tr>
              <a:tr h="22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설치문의</a:t>
                      </a:r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/A/S</a:t>
                      </a:r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문의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hlinkClick r:id="rId6"/>
                        </a:rPr>
                        <a:t>hiorder_infra@kt.com</a:t>
                      </a:r>
                      <a:endParaRPr lang="en-US" sz="1000" b="0" i="0" u="sng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182585"/>
                  </a:ext>
                </a:extLst>
              </a:tr>
              <a:tr h="22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VOC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strike="noStrike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hlinkClick r:id="rId7"/>
                        </a:rPr>
                        <a:t>hiorder_voc@kt.com</a:t>
                      </a:r>
                      <a:endParaRPr lang="en-US" sz="1000" b="0" i="0" u="sng" strike="noStrike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136020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611187" y="3110851"/>
          <a:ext cx="4508501" cy="1385420"/>
        </p:xfrm>
        <a:graphic>
          <a:graphicData uri="http://schemas.openxmlformats.org/drawingml/2006/table">
            <a:tbl>
              <a:tblPr/>
              <a:tblGrid>
                <a:gridCol w="739419">
                  <a:extLst>
                    <a:ext uri="{9D8B030D-6E8A-4147-A177-3AD203B41FA5}">
                      <a16:colId xmlns:a16="http://schemas.microsoft.com/office/drawing/2014/main" val="2603524830"/>
                    </a:ext>
                  </a:extLst>
                </a:gridCol>
                <a:gridCol w="2066923">
                  <a:extLst>
                    <a:ext uri="{9D8B030D-6E8A-4147-A177-3AD203B41FA5}">
                      <a16:colId xmlns:a16="http://schemas.microsoft.com/office/drawing/2014/main" val="2488045363"/>
                    </a:ext>
                  </a:extLst>
                </a:gridCol>
                <a:gridCol w="1702159">
                  <a:extLst>
                    <a:ext uri="{9D8B030D-6E8A-4147-A177-3AD203B41FA5}">
                      <a16:colId xmlns:a16="http://schemas.microsoft.com/office/drawing/2014/main" val="404758798"/>
                    </a:ext>
                  </a:extLst>
                </a:gridCol>
              </a:tblGrid>
              <a:tr h="34635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에스오더</a:t>
                      </a:r>
                      <a:b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(VAN</a:t>
                      </a:r>
                      <a: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대리점</a:t>
                      </a:r>
                      <a:r>
                        <a:rPr lang="en-US" altLang="ko-KR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업무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연락처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519342"/>
                  </a:ext>
                </a:extLst>
              </a:tr>
              <a:tr h="34635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메뉴상담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영업담당자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컨택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체크리스트 검토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 상담 등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sorder_chg@sorder.io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343462"/>
                  </a:ext>
                </a:extLst>
              </a:tr>
              <a:tr h="3463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VAN/POS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상품상담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VAN/POS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상품 상담 및 가입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계약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s_wjdgns@sorder.io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4029238"/>
                  </a:ext>
                </a:extLst>
              </a:tr>
              <a:tr h="3463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CS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지원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고객센터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호전환건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응대 및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</a:b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A/S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건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KTS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로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호전환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hlinkClick r:id="rId8"/>
                        </a:rPr>
                        <a:t>s_order_pcj@sorder.io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40867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247737" y="1303320"/>
          <a:ext cx="3556239" cy="868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6262">
                  <a:extLst>
                    <a:ext uri="{9D8B030D-6E8A-4147-A177-3AD203B41FA5}">
                      <a16:colId xmlns:a16="http://schemas.microsoft.com/office/drawing/2014/main" val="2632984501"/>
                    </a:ext>
                  </a:extLst>
                </a:gridCol>
                <a:gridCol w="2349977">
                  <a:extLst>
                    <a:ext uri="{9D8B030D-6E8A-4147-A177-3AD203B41FA5}">
                      <a16:colId xmlns:a16="http://schemas.microsoft.com/office/drawing/2014/main" val="1672122137"/>
                    </a:ext>
                  </a:extLst>
                </a:gridCol>
              </a:tblGrid>
              <a:tr h="2743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KTS</a:t>
                      </a: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</a:t>
                      </a:r>
                      <a:r>
                        <a:rPr lang="en-US" altLang="ko-KR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/A/S)</a:t>
                      </a:r>
                      <a:endParaRPr lang="en-US" sz="1000" b="1" i="0" u="none" strike="noStrike" dirty="0">
                        <a:solidFill>
                          <a:srgbClr val="FAFAFA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연락처</a:t>
                      </a:r>
                      <a:endParaRPr lang="ko-KR" altLang="en-US" sz="1000" b="1" i="0" u="none" strike="noStrike" dirty="0">
                        <a:solidFill>
                          <a:srgbClr val="FAFAFA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798316"/>
                  </a:ext>
                </a:extLst>
              </a:tr>
              <a:tr h="281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KTS</a:t>
                      </a:r>
                      <a:r>
                        <a:rPr lang="ko-KR" altLang="en-US" sz="1000" u="none" strike="noStrike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북부 본사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sng" strike="noStrike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hlinkClick r:id="rId9"/>
                        </a:rPr>
                        <a:t>jungkwon.kang@ktservice.co.kr</a:t>
                      </a:r>
                      <a:endParaRPr lang="en-US" sz="1000" b="0" i="0" u="sng" strike="noStrike" dirty="0">
                        <a:solidFill>
                          <a:srgbClr val="0563C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51038"/>
                  </a:ext>
                </a:extLst>
              </a:tr>
              <a:tr h="281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KTS</a:t>
                      </a:r>
                      <a:r>
                        <a:rPr lang="ko-KR" altLang="en-US" sz="1000" u="none" strike="noStrike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남부 본사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sng" strike="noStrike" dirty="0"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hlinkClick r:id="rId10"/>
                        </a:rPr>
                        <a:t>kwangrok.lee@ktservice.net</a:t>
                      </a:r>
                      <a:endParaRPr lang="en-US" sz="1000" b="0" i="0" u="sng" strike="noStrike" dirty="0">
                        <a:solidFill>
                          <a:srgbClr val="0563C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688360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334769" y="3110851"/>
          <a:ext cx="3469207" cy="527050"/>
        </p:xfrm>
        <a:graphic>
          <a:graphicData uri="http://schemas.openxmlformats.org/drawingml/2006/table">
            <a:tbl>
              <a:tblPr/>
              <a:tblGrid>
                <a:gridCol w="1110894">
                  <a:extLst>
                    <a:ext uri="{9D8B030D-6E8A-4147-A177-3AD203B41FA5}">
                      <a16:colId xmlns:a16="http://schemas.microsoft.com/office/drawing/2014/main" val="16580464"/>
                    </a:ext>
                  </a:extLst>
                </a:gridCol>
                <a:gridCol w="2358313">
                  <a:extLst>
                    <a:ext uri="{9D8B030D-6E8A-4147-A177-3AD203B41FA5}">
                      <a16:colId xmlns:a16="http://schemas.microsoft.com/office/drawing/2014/main" val="1212568562"/>
                    </a:ext>
                  </a:extLst>
                </a:gridCol>
              </a:tblGrid>
              <a:tr h="2222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엠피지오</a:t>
                      </a:r>
                      <a:endParaRPr lang="en-US" altLang="ko-KR" sz="1000" b="1" i="0" u="none" strike="noStrike" dirty="0">
                        <a:solidFill>
                          <a:srgbClr val="FAFAFA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태블릿제조사</a:t>
                      </a:r>
                      <a:r>
                        <a:rPr lang="en-US" altLang="ko-KR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ko-KR" altLang="en-US" sz="1000" b="1" i="0" u="none" strike="noStrike" dirty="0">
                        <a:solidFill>
                          <a:srgbClr val="FAFAFA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AFAFA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연락처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666255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담당자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미정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87745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5457986" y="2441305"/>
            <a:ext cx="27879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0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※ </a:t>
            </a:r>
            <a:r>
              <a:rPr lang="ko-KR" altLang="en-US" sz="10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전담고객센터</a:t>
            </a:r>
            <a:r>
              <a:rPr lang="en-US" altLang="ko-KR" sz="10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에스오더</a:t>
            </a:r>
            <a:r>
              <a:rPr lang="en-US" altLang="ko-KR" sz="10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1588-XXXX) </a:t>
            </a:r>
            <a:r>
              <a:rPr lang="ko-KR" altLang="en-US" sz="10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운영 </a:t>
            </a:r>
            <a:r>
              <a:rPr lang="en-US" altLang="ko-KR" sz="10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예정</a:t>
            </a:r>
            <a:r>
              <a:rPr lang="en-US" altLang="ko-KR" sz="10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  <a:p>
            <a:pPr fontAlgn="ctr"/>
            <a:r>
              <a:rPr lang="ko-KR" altLang="en-US" sz="10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   </a:t>
            </a:r>
            <a:r>
              <a:rPr lang="en-US" altLang="ko-KR" sz="10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평일 </a:t>
            </a:r>
            <a:r>
              <a:rPr lang="en-US" altLang="ko-KR" sz="10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9 to 10, </a:t>
            </a:r>
            <a:r>
              <a:rPr lang="ko-KR" altLang="en-US" sz="10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주말  </a:t>
            </a:r>
            <a:r>
              <a:rPr lang="en-US" altLang="ko-KR" sz="100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: 11 to 7</a:t>
            </a:r>
            <a:endParaRPr lang="ko-KR" altLang="en-US" sz="100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16899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전산 청약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(‘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비즈나루’에서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청약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A23A289B-1084-C1F7-AB44-83F1D24E9B50}"/>
              </a:ext>
            </a:extLst>
          </p:cNvPr>
          <p:cNvSpPr/>
          <p:nvPr/>
        </p:nvSpPr>
        <p:spPr>
          <a:xfrm>
            <a:off x="431800" y="1685925"/>
            <a:ext cx="2465019" cy="3724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400" spc="-70" dirty="0"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청약 방법</a:t>
            </a:r>
            <a:endParaRPr lang="en-US" altLang="ko-KR" sz="1400" spc="-70" dirty="0">
              <a:solidFill>
                <a:schemeClr val="bg1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778499" y="3235044"/>
            <a:ext cx="2118320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KOS B2C 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통한 접속 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: </a:t>
            </a:r>
            <a:r>
              <a:rPr lang="ko-KR" altLang="en-US" sz="1400" spc="-1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고객조회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&gt; 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하단 연계 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&gt; </a:t>
            </a:r>
            <a:r>
              <a:rPr lang="ko-KR" altLang="en-US" sz="1400" spc="-1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비즈나루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400" spc="-1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고객등록</a:t>
            </a:r>
            <a:endParaRPr lang="ko-KR" altLang="en-US" sz="1400" spc="-1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A23A289B-1084-C1F7-AB44-83F1D24E9B50}"/>
              </a:ext>
            </a:extLst>
          </p:cNvPr>
          <p:cNvSpPr/>
          <p:nvPr/>
        </p:nvSpPr>
        <p:spPr>
          <a:xfrm>
            <a:off x="431800" y="3282913"/>
            <a:ext cx="346699" cy="302955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txBody>
          <a:bodyPr wrap="square" lIns="36000" tIns="0" rIns="36000" bIns="0">
            <a:spAutoFit/>
          </a:bodyPr>
          <a:lstStyle/>
          <a:p>
            <a:pPr algn="ctr"/>
            <a:r>
              <a:rPr lang="en-US" altLang="ko-KR" sz="1400" spc="-70" dirty="0"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778499" y="4006880"/>
            <a:ext cx="2118320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spc="-1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비즈나루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직접 접속 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: https://portal.biznaru.kt.com/om </a:t>
            </a:r>
            <a:endParaRPr lang="ko-KR" altLang="en-US" sz="1400" spc="-1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23A289B-1084-C1F7-AB44-83F1D24E9B50}"/>
              </a:ext>
            </a:extLst>
          </p:cNvPr>
          <p:cNvSpPr/>
          <p:nvPr/>
        </p:nvSpPr>
        <p:spPr>
          <a:xfrm>
            <a:off x="431800" y="4054749"/>
            <a:ext cx="346699" cy="302955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txBody>
          <a:bodyPr wrap="square" lIns="36000" tIns="0" rIns="36000" bIns="0">
            <a:spAutoFit/>
          </a:bodyPr>
          <a:lstStyle/>
          <a:p>
            <a:pPr algn="ctr"/>
            <a:r>
              <a:rPr lang="en-US" altLang="ko-KR" sz="1400" spc="-70" dirty="0"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431800" y="2026970"/>
            <a:ext cx="2465019" cy="121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KT 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직원 외 대리점 사용자는 </a:t>
            </a:r>
            <a:endParaRPr lang="en-US" altLang="ko-KR" sz="1400" spc="-1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최초 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1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회 권한 승인 필요</a:t>
            </a:r>
            <a:endParaRPr lang="en-US" altLang="ko-KR" sz="1400" spc="-1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 (AI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로봇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400" spc="-1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기가아이즈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등 청약 위해 기 권한 </a:t>
            </a:r>
            <a:r>
              <a:rPr lang="ko-KR" altLang="en-US" sz="1400" spc="-1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승인자는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바로 사용 가능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23A289B-1084-C1F7-AB44-83F1D24E9B50}"/>
              </a:ext>
            </a:extLst>
          </p:cNvPr>
          <p:cNvSpPr/>
          <p:nvPr/>
        </p:nvSpPr>
        <p:spPr>
          <a:xfrm>
            <a:off x="3160103" y="1685925"/>
            <a:ext cx="3087078" cy="3724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400" spc="-70" dirty="0"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상품</a:t>
            </a:r>
            <a:endParaRPr lang="en-US" altLang="ko-KR" sz="1400" spc="-70" dirty="0">
              <a:solidFill>
                <a:schemeClr val="bg1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23A289B-1084-C1F7-AB44-83F1D24E9B50}"/>
              </a:ext>
            </a:extLst>
          </p:cNvPr>
          <p:cNvSpPr/>
          <p:nvPr/>
        </p:nvSpPr>
        <p:spPr>
          <a:xfrm>
            <a:off x="6496077" y="1685925"/>
            <a:ext cx="2201224" cy="3724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400" spc="-70" dirty="0">
                <a:solidFill>
                  <a:schemeClr val="bg1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옵션 선택</a:t>
            </a:r>
            <a:endParaRPr lang="en-US" altLang="ko-KR" sz="1400" spc="-70" dirty="0">
              <a:solidFill>
                <a:schemeClr val="bg1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4"/>
          <a:srcRect r="24337"/>
          <a:stretch/>
        </p:blipFill>
        <p:spPr>
          <a:xfrm>
            <a:off x="3150532" y="2696884"/>
            <a:ext cx="3096649" cy="21100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3172477" y="2062958"/>
            <a:ext cx="3074704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계약기간 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(2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년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/3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년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) 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선택 후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</a:p>
          <a:p>
            <a:pPr algn="ctr">
              <a:lnSpc>
                <a:spcPct val="130000"/>
              </a:lnSpc>
            </a:pP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400" spc="-130" dirty="0" err="1">
                <a:latin typeface="KT서체 Light" panose="020B0600000101010101" pitchFamily="50" charset="-127"/>
                <a:ea typeface="KT서체 Light" panose="020B0600000101010101" pitchFamily="50" charset="-127"/>
              </a:rPr>
              <a:t>메뉴판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/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알림판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‘ 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상품 입력</a:t>
            </a:r>
            <a:endParaRPr lang="en-US" altLang="ko-KR" sz="1400" spc="-1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9" r="26123"/>
          <a:stretch/>
        </p:blipFill>
        <p:spPr>
          <a:xfrm>
            <a:off x="6496077" y="2687926"/>
            <a:ext cx="2194560" cy="187324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496077" y="2044886"/>
            <a:ext cx="2194560" cy="932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옵션 선택 입력</a:t>
            </a:r>
            <a:endParaRPr lang="en-US" altLang="ko-KR" sz="1400" spc="-1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기타 사항은 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‘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청약추가정보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’</a:t>
            </a:r>
            <a:r>
              <a:rPr lang="ko-KR" altLang="en-US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에 직접 입력</a:t>
            </a:r>
            <a:r>
              <a:rPr lang="en-US" altLang="ko-KR" sz="14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678981" y="4806950"/>
            <a:ext cx="2465019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1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* </a:t>
            </a:r>
            <a:r>
              <a:rPr lang="ko-KR" altLang="en-US" sz="1100" spc="-1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세부 전산 매뉴얼을 별도 배포 예정</a:t>
            </a:r>
            <a:endParaRPr lang="en-US" altLang="ko-KR" sz="1100" spc="-1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4425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영업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영업 대표 최종 점검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422929"/>
              </p:ext>
            </p:extLst>
          </p:nvPr>
        </p:nvGraphicFramePr>
        <p:xfrm>
          <a:off x="431800" y="1715269"/>
          <a:ext cx="8280400" cy="2778910"/>
        </p:xfrm>
        <a:graphic>
          <a:graphicData uri="http://schemas.openxmlformats.org/drawingml/2006/table">
            <a:tbl>
              <a:tblPr/>
              <a:tblGrid>
                <a:gridCol w="639687">
                  <a:extLst>
                    <a:ext uri="{9D8B030D-6E8A-4147-A177-3AD203B41FA5}">
                      <a16:colId xmlns:a16="http://schemas.microsoft.com/office/drawing/2014/main" val="1253260065"/>
                    </a:ext>
                  </a:extLst>
                </a:gridCol>
                <a:gridCol w="2365619">
                  <a:extLst>
                    <a:ext uri="{9D8B030D-6E8A-4147-A177-3AD203B41FA5}">
                      <a16:colId xmlns:a16="http://schemas.microsoft.com/office/drawing/2014/main" val="4098043292"/>
                    </a:ext>
                  </a:extLst>
                </a:gridCol>
                <a:gridCol w="2996120">
                  <a:extLst>
                    <a:ext uri="{9D8B030D-6E8A-4147-A177-3AD203B41FA5}">
                      <a16:colId xmlns:a16="http://schemas.microsoft.com/office/drawing/2014/main" val="1791519877"/>
                    </a:ext>
                  </a:extLst>
                </a:gridCol>
                <a:gridCol w="2278974">
                  <a:extLst>
                    <a:ext uri="{9D8B030D-6E8A-4147-A177-3AD203B41FA5}">
                      <a16:colId xmlns:a16="http://schemas.microsoft.com/office/drawing/2014/main" val="4221417279"/>
                    </a:ext>
                  </a:extLst>
                </a:gridCol>
              </a:tblGrid>
              <a:tr h="27789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시점구분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To-Do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목적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교육자료 참고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716110"/>
                  </a:ext>
                </a:extLst>
              </a:tr>
              <a:tr h="27789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청약전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도입 체크리스트 작성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하이오더 도입 가능여부를 자가진단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도입 체크리스트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3050815"/>
                  </a:ext>
                </a:extLst>
              </a:tr>
              <a:tr h="277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점주와 카톡방 생성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점주와 즉시 커뮤니케이션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영업 용 카톡방 운영 방안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8800377"/>
                  </a:ext>
                </a:extLst>
              </a:tr>
              <a:tr h="277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카톡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'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하이오더전담센터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'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채널 추가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솔루션대행사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에스오더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)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도움 및 고객 연결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영업 용 카톡방 운영 방안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981331"/>
                  </a:ext>
                </a:extLst>
              </a:tr>
              <a:tr h="277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견적서 작성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하이오더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&amp;POS/VAN)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대고객 컨설팅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견적서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531385"/>
                  </a:ext>
                </a:extLst>
              </a:tr>
              <a:tr h="277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청약서 작성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대고객 계약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806362"/>
                  </a:ext>
                </a:extLst>
              </a:tr>
              <a:tr h="2778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'KT AP'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KOS)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KT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인터넷 고객에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KT AP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무료 혜택 제공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타사인터넷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X)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(KOS) KT AP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423558"/>
                  </a:ext>
                </a:extLst>
              </a:tr>
              <a:tr h="277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하이오더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'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비즈나루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하이오더 청약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비즈나루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)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하이오더 청약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7125485"/>
                  </a:ext>
                </a:extLst>
              </a:tr>
              <a:tr h="2778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청약후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 체크리스트 작성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대고객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VOC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예방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 체크리스트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885773"/>
                  </a:ext>
                </a:extLst>
              </a:tr>
              <a:tr h="277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메인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POS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에 원격 프로그램 설치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대고객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VOC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예방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메인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POS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에 원격 프로그램 설치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4949080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0C72A13F-8F1D-42ED-9C41-062927C2A200}"/>
              </a:ext>
            </a:extLst>
          </p:cNvPr>
          <p:cNvSpPr txBox="1"/>
          <p:nvPr/>
        </p:nvSpPr>
        <p:spPr>
          <a:xfrm>
            <a:off x="611188" y="1251135"/>
            <a:ext cx="792162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컨설팅 단계부터 누락 없이 진행 및 점검</a:t>
            </a:r>
            <a:endParaRPr kumimoji="0" lang="en-US" altLang="ko-K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65894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고객 응대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이용 고객 문의 가이드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(FAQ)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4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11188" y="1241425"/>
          <a:ext cx="8031829" cy="33193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000">
                  <a:extLst>
                    <a:ext uri="{9D8B030D-6E8A-4147-A177-3AD203B41FA5}">
                      <a16:colId xmlns:a16="http://schemas.microsoft.com/office/drawing/2014/main" val="2346222447"/>
                    </a:ext>
                  </a:extLst>
                </a:gridCol>
                <a:gridCol w="7796829">
                  <a:extLst>
                    <a:ext uri="{9D8B030D-6E8A-4147-A177-3AD203B41FA5}">
                      <a16:colId xmlns:a16="http://schemas.microsoft.com/office/drawing/2014/main" val="2757803400"/>
                    </a:ext>
                  </a:extLst>
                </a:gridCol>
              </a:tblGrid>
              <a:tr h="31539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테블릿메뉴판에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선불형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후불형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차이가 무엇인가요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581482"/>
                  </a:ext>
                </a:extLst>
              </a:tr>
              <a:tr h="675513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후불형은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손님이 앉은 자리에서 메뉴 주문만 가능하고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카운터에서 결제하는 것 입니다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선불형은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손님이 앉은 자리에서 주문과 결제까지 이루어지는 것 입니다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선불형을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하게 되면 매장 상황에 맞게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후불형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이렇게 번갈아 가면서도 운영이 가능한 장점이 있습니다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5491426"/>
                  </a:ext>
                </a:extLst>
              </a:tr>
              <a:tr h="31539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2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카드결제 시 오류가 많다고 하던데요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970671"/>
                  </a:ext>
                </a:extLst>
              </a:tr>
              <a:tr h="622186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47"/>
                        </a:spcAft>
                      </a:pPr>
                      <a:r>
                        <a:rPr lang="ko-KR" altLang="en-US" sz="1000" kern="0" spc="-49" dirty="0" err="1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하이오더는</a:t>
                      </a: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고객이 정상적으로 결제 했다면 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99.99% </a:t>
                      </a: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누락 되지않는 시스템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자동결제 누락 및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kern="0" spc="-49" dirty="0" err="1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이중결제</a:t>
                      </a: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테스트 기능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</a:t>
                      </a: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 탑재되어 있습니다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. </a:t>
                      </a:r>
                    </a:p>
                    <a:p>
                      <a:pPr>
                        <a:spcAft>
                          <a:spcPts val="147"/>
                        </a:spcAft>
                      </a:pP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본 시스템은 현재 업계에서 유일하게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en-US" altLang="ko-KR" sz="1000" kern="0" spc="-49" baseline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kern="0" spc="-49" baseline="0" dirty="0" err="1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하이</a:t>
                      </a:r>
                      <a:r>
                        <a:rPr lang="ko-KR" altLang="en-US" sz="1000" kern="0" spc="-49" dirty="0" err="1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오더만</a:t>
                      </a: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제공하는 시스템이니 믿고 사용하셔도 됩니다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!</a:t>
                      </a:r>
                      <a:endParaRPr lang="en-US" altLang="ko-KR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이것을 테스트하는 방법이 있는데요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결제와 동시에 전원을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껐을때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주방에 주문서가 나오는지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확인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해보시면 됩니다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409557"/>
                  </a:ext>
                </a:extLst>
              </a:tr>
              <a:tr h="31539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3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 완료 후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이용 상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꼭 알아야 할 사항은 무엇인가요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785399"/>
                  </a:ext>
                </a:extLst>
              </a:tr>
              <a:tr h="1075468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아래와 같은 사항들은 기본으로 알아두셔야 이용이 수월합니다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상세 내용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별도자료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참조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</a:p>
                    <a:p>
                      <a:pPr marL="228600" indent="-228600"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00" baseline="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후불형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태블릿메뉴판 주문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취소 방법</a:t>
                      </a:r>
                      <a:endParaRPr lang="en-US" altLang="ko-KR" sz="1000" baseline="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228600" indent="-228600"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와 </a:t>
                      </a:r>
                      <a:r>
                        <a:rPr lang="ko-KR" altLang="en-US" sz="1000" baseline="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연동여부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연동되어 있는 경우 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에서 상품정보변경 방법 </a:t>
                      </a:r>
                      <a:endParaRPr lang="en-US" altLang="ko-KR" sz="1000" baseline="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228600" indent="-228600"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 핵심 환경설정 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000" baseline="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기본운영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호출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상품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테이블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대기화면 관리 등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방법</a:t>
                      </a:r>
                      <a:endParaRPr lang="en-US" altLang="ko-KR" sz="1000" baseline="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marL="228600" indent="-228600"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매장관리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baseline="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이벤트관리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공지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게임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채팅 등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방법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945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64735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고객 응대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이용 고객 문의 가이드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(FAQ)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4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611188" y="1241425"/>
          <a:ext cx="8031829" cy="33310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000">
                  <a:extLst>
                    <a:ext uri="{9D8B030D-6E8A-4147-A177-3AD203B41FA5}">
                      <a16:colId xmlns:a16="http://schemas.microsoft.com/office/drawing/2014/main" val="2346222447"/>
                    </a:ext>
                  </a:extLst>
                </a:gridCol>
                <a:gridCol w="7796829">
                  <a:extLst>
                    <a:ext uri="{9D8B030D-6E8A-4147-A177-3AD203B41FA5}">
                      <a16:colId xmlns:a16="http://schemas.microsoft.com/office/drawing/2014/main" val="2757803400"/>
                    </a:ext>
                  </a:extLst>
                </a:gridCol>
              </a:tblGrid>
              <a:tr h="287243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4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다른서비스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(T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오더 등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)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보다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비싼것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같아요 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970671"/>
                  </a:ext>
                </a:extLst>
              </a:tr>
              <a:tr h="2357650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작은 가격차이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이상의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세가지 차별화 포인트가 있습니다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첫번째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외관 디자인이 선이 지저분하게 보이지 않고 깔끔합니다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타사 제품들은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대부분 철재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케이스안에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태블릿을 넣는 방식이라 전원선 및 리더기 연결선들이 지저분하게 나올 수 밖에 없습니다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하지만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하이오더는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강화 플라스틱 일체형으로 전면에서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봤을때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케이블이 보이지 않을 정도로 깔끔하고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철재보다 고급스럽게 보입니다</a:t>
                      </a:r>
                      <a:endParaRPr lang="en-US" altLang="ko-KR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두번째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정전기 문제가 없습니다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철재인경우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정전기가 축적되어 손님이 태블릿을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터치할때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강한 정전기가 발생되어 불쾌감을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줄수있고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태블릿도 금방 고장이 납니다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또한 카드리더기가 부착되어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있는경우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인식이 안되는 문제도 발생되므로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선불형인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경우 절대 철재케이스는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피하시는게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맞습니다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!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세번째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전원만 공급되면 자동으로 켜져서 매장운영 시 관리가 매우 편합니다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내장배터리를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사용했을때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년이 지나면 보조배터리를 연결하더라도 운영 중에 꺼지는 현상이 발생되며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오픈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마감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할때마다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매번 핸드폰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전원끄듯이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태블릿마다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전원버튼을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초이상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눌러서 꺼야 하는 불편함이 있습니다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하이오더는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내장배터리를 사용하지 않고 자체 개발한 산업형보드를 사용하여</a:t>
                      </a:r>
                      <a:endParaRPr lang="en-US" altLang="ko-KR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외부전원만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공급되면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자동으로 켜지는 방식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이므로 매장운영 시 관리가 매우 편리합니다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디자인도 좋고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!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산업형보드로 편리하고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!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그만한 이유가 있기에 비용이 조금 더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나갈수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있습니다만</a:t>
                      </a:r>
                      <a:endParaRPr lang="en-US" altLang="ko-KR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latinLnBrk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년동안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길게 보신다면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1000~2000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원 비싸더라도 고급스럽고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편리한 제품을 이용하는게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소상공인사장님에게 좋습니다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945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73714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고객 응대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이용 고객 문의 가이드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(FAQ)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4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611188" y="1242455"/>
          <a:ext cx="8031829" cy="31491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821">
                  <a:extLst>
                    <a:ext uri="{9D8B030D-6E8A-4147-A177-3AD203B41FA5}">
                      <a16:colId xmlns:a16="http://schemas.microsoft.com/office/drawing/2014/main" val="2346222447"/>
                    </a:ext>
                  </a:extLst>
                </a:gridCol>
                <a:gridCol w="7734008">
                  <a:extLst>
                    <a:ext uri="{9D8B030D-6E8A-4147-A177-3AD203B41FA5}">
                      <a16:colId xmlns:a16="http://schemas.microsoft.com/office/drawing/2014/main" val="2757803400"/>
                    </a:ext>
                  </a:extLst>
                </a:gridCol>
              </a:tblGrid>
              <a:tr h="338176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5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사용법이 어렵지 않을까요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581482"/>
                  </a:ext>
                </a:extLst>
              </a:tr>
              <a:tr h="957821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디자인이 직관적이어서 누구나 쉽게 사용할 수 있습니다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</a:t>
                      </a:r>
                    </a:p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관리자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APP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 제공되며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쉽게 사용할 수 있도록 디자인 되어   </a:t>
                      </a:r>
                    </a:p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점주님이 편리하게 사용할 수 있습니다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</a:t>
                      </a:r>
                    </a:p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또한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필요하신 경우 원격 지원이 가능하기에 걱정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안하셔도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됩니다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~!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5491426"/>
                  </a:ext>
                </a:extLst>
              </a:tr>
              <a:tr h="403308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6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태블릿 고장이 나지 않나요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970671"/>
                  </a:ext>
                </a:extLst>
              </a:tr>
              <a:tr h="644298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47"/>
                        </a:spcAft>
                      </a:pP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현재 </a:t>
                      </a:r>
                      <a:r>
                        <a:rPr lang="ko-KR" altLang="en-US" sz="1000" kern="0" spc="-49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하이오더는</a:t>
                      </a: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 </a:t>
                      </a: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및 </a:t>
                      </a:r>
                      <a:r>
                        <a:rPr lang="ko-KR" altLang="en-US" sz="1000" kern="0" spc="-49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키오스크와</a:t>
                      </a: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동일하게 산업용 보드를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사용합니다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 </a:t>
                      </a:r>
                    </a:p>
                    <a:p>
                      <a:pPr>
                        <a:spcAft>
                          <a:spcPts val="147"/>
                        </a:spcAft>
                      </a:pP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그만큼 내구성이 뛰어나며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장기간 사용을 보장 받을 수 있습니다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 </a:t>
                      </a:r>
                    </a:p>
                    <a:p>
                      <a:pPr>
                        <a:spcAft>
                          <a:spcPts val="147"/>
                        </a:spcAft>
                      </a:pP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또한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태블릿에 딱 맞는 전용 케이스 사용으로 더욱 안전하게  태블릿을 보호합니다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</a:t>
                      </a:r>
                      <a:endParaRPr lang="en-US" altLang="ko-KR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945483"/>
                  </a:ext>
                </a:extLst>
              </a:tr>
              <a:tr h="367825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7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b="0" kern="0" spc="-49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 전 </a:t>
                      </a:r>
                      <a:r>
                        <a:rPr lang="ko-KR" altLang="en-US" sz="1000" b="0" kern="0" spc="-49" dirty="0" err="1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준비사항이</a:t>
                      </a:r>
                      <a:r>
                        <a:rPr lang="ko-KR" altLang="en-US" sz="1000" b="0" kern="0" spc="-49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있을까요</a:t>
                      </a:r>
                      <a:r>
                        <a:rPr lang="en-US" altLang="ko-KR" sz="1000" b="0" kern="0" spc="-49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 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490346"/>
                  </a:ext>
                </a:extLst>
              </a:tr>
              <a:tr h="43774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네트워크 상태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POS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기기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매장구조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전기 배선 등 고려사항이 있어 사전 방문을  진행합니다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매장 환경 조사 후 설치에 대한 구체적인 협의가 진행되며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 방문 일자도 조율하겠습니다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7753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3861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고객 응대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이용 고객 문의 가이드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(FAQ)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4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611188" y="1242455"/>
          <a:ext cx="8031829" cy="33323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821">
                  <a:extLst>
                    <a:ext uri="{9D8B030D-6E8A-4147-A177-3AD203B41FA5}">
                      <a16:colId xmlns:a16="http://schemas.microsoft.com/office/drawing/2014/main" val="2346222447"/>
                    </a:ext>
                  </a:extLst>
                </a:gridCol>
                <a:gridCol w="7734008">
                  <a:extLst>
                    <a:ext uri="{9D8B030D-6E8A-4147-A177-3AD203B41FA5}">
                      <a16:colId xmlns:a16="http://schemas.microsoft.com/office/drawing/2014/main" val="2757803400"/>
                    </a:ext>
                  </a:extLst>
                </a:gridCol>
              </a:tblGrid>
              <a:tr h="439610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8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 제한 지역이 있나요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설치는 얼마나 </a:t>
                      </a:r>
                      <a:r>
                        <a:rPr lang="ko-KR" altLang="en-US" sz="1000" kern="0" spc="-25" dirty="0" err="1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걸리는가요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581482"/>
                  </a:ext>
                </a:extLst>
              </a:tr>
              <a:tr h="742431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전국 설치 가능하며 단말 발주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 구성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청약 진행 등 계약 이후 진행되는 절차가 있습니다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최종 설치까지는 계약 이후 약 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3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주 소요되니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신규 창업 점포는 사전 문의 부탁드립니다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설치 당일은 교육 시간 포함 약 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4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시간 소요됩니다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 (20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개 테이블 기준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5491426"/>
                  </a:ext>
                </a:extLst>
              </a:tr>
              <a:tr h="439610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9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기존 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POS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와의 </a:t>
                      </a:r>
                      <a:r>
                        <a:rPr lang="ko-KR" altLang="en-US" sz="1000" kern="0" spc="-25" dirty="0" err="1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연동문제는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없을까요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 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970671"/>
                  </a:ext>
                </a:extLst>
              </a:tr>
              <a:tr h="528624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현재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하이오더와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연동 가능한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는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이지포스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스마일포스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엠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(M)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포스 입니다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사용 중이신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확인 후 연동 여부 체크해드리며 경우에 따라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변경을 제안 드릴 수 있는 점 참고 부탁드립니다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945483"/>
                  </a:ext>
                </a:extLst>
              </a:tr>
              <a:tr h="439610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10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AS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는 어떻게 진행되나요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 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490346"/>
                  </a:ext>
                </a:extLst>
              </a:tr>
              <a:tr h="742431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소프트웨어 문제는 원격 지원을 통해 즉시 해결해드리고 있습니다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하드웨어 문제의 경우 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1:1 </a:t>
                      </a:r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교환 방식으로 무상 지원해드리고 있으나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</a:t>
                      </a:r>
                    </a:p>
                    <a:p>
                      <a:r>
                        <a:rPr lang="ko-KR" altLang="en-US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외부 충격 및 파손의 경우 비용 발생 될 수 있습니다</a:t>
                      </a:r>
                      <a:r>
                        <a:rPr lang="en-US" altLang="ko-KR" sz="1000" kern="0" spc="-49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  <a:endParaRPr lang="en-US" altLang="ko-KR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7753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2630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고객 응대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이용 고객 문의 가이드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(FAQ)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4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611188" y="1248940"/>
          <a:ext cx="8031829" cy="31895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821">
                  <a:extLst>
                    <a:ext uri="{9D8B030D-6E8A-4147-A177-3AD203B41FA5}">
                      <a16:colId xmlns:a16="http://schemas.microsoft.com/office/drawing/2014/main" val="2346222447"/>
                    </a:ext>
                  </a:extLst>
                </a:gridCol>
                <a:gridCol w="7734008">
                  <a:extLst>
                    <a:ext uri="{9D8B030D-6E8A-4147-A177-3AD203B41FA5}">
                      <a16:colId xmlns:a16="http://schemas.microsoft.com/office/drawing/2014/main" val="2757803400"/>
                    </a:ext>
                  </a:extLst>
                </a:gridCol>
              </a:tblGrid>
              <a:tr h="338176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11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25" dirty="0" err="1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메뉴판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 작업은 어떻게 진행되나요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 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581482"/>
                  </a:ext>
                </a:extLst>
              </a:tr>
              <a:tr h="893459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메뉴 정보는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POS</a:t>
                      </a:r>
                      <a:r>
                        <a:rPr lang="ko-KR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에 원하시는 모든 메뉴가 있다면 별도로 주실 필요 없으며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defTabSz="68644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운영하시는 </a:t>
                      </a:r>
                      <a:r>
                        <a:rPr lang="ko-KR" altLang="ko-KR" sz="1000" kern="1200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메뉴판</a:t>
                      </a:r>
                      <a:r>
                        <a:rPr lang="ko-KR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형태로 운영이 필요하다면 </a:t>
                      </a:r>
                      <a:r>
                        <a:rPr lang="ko-KR" altLang="ko-KR" sz="1000" kern="1200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메뉴판을</a:t>
                      </a:r>
                      <a:r>
                        <a:rPr lang="ko-KR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ko-KR" sz="1000" kern="1200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촬영하셔서</a:t>
                      </a:r>
                      <a:r>
                        <a:rPr lang="ko-KR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카카오톡으로 전달해주시면 됩니다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.</a:t>
                      </a:r>
                      <a:endParaRPr lang="en-US" altLang="ko-KR" sz="1000" kern="0" spc="-25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r>
                        <a:rPr lang="ko-KR" altLang="en-US" sz="1000" kern="0" spc="-25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이미지는 점주님께서 촬영하신 이미지를 전달해주시면    </a:t>
                      </a:r>
                      <a:endParaRPr lang="en-US" altLang="ko-KR" sz="1000" kern="0" spc="-25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무상으로 이미지 보정 후 작업해드리고 있어 복잡하지 않은 프로세스로 진행됩니다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.(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이후 변경 및 추가 역시 가능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)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5491426"/>
                  </a:ext>
                </a:extLst>
              </a:tr>
              <a:tr h="316561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12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테이블에서 주문하는 서비스는 알고 있는데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도움이 될 지 걱정이에요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970671"/>
                  </a:ext>
                </a:extLst>
              </a:tr>
              <a:tr h="71650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사장님 요즘 비용은 오르고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매출은 떨어지고 힘드시죠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?</a:t>
                      </a:r>
                      <a:endParaRPr lang="ko-KR" altLang="ko-KR" sz="1000" kern="120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latinLnBrk="1"/>
                      <a:r>
                        <a:rPr lang="ko-KR" altLang="ko-KR" sz="1000" kern="1200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하이오더를</a:t>
                      </a:r>
                      <a:r>
                        <a:rPr lang="ko-KR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설치하시면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인건비의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10</a:t>
                      </a:r>
                      <a:r>
                        <a:rPr lang="ko-KR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분의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1</a:t>
                      </a:r>
                      <a:r>
                        <a:rPr lang="ko-KR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정도로 한 사람 몫을 충분히 하세요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. </a:t>
                      </a:r>
                      <a:endParaRPr lang="ko-KR" altLang="ko-KR" sz="1000" kern="1200" dirty="0"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r>
                        <a:rPr lang="ko-KR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그리고 주문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결제 단계가 축소되기 때문에 </a:t>
                      </a:r>
                      <a:r>
                        <a:rPr lang="ko-KR" altLang="ko-KR" sz="1000" kern="1200" dirty="0" err="1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획기전인</a:t>
                      </a:r>
                      <a:r>
                        <a:rPr lang="ko-KR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회전율 상승을 체감하실 수 있습니다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.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945483"/>
                  </a:ext>
                </a:extLst>
              </a:tr>
              <a:tr h="306620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13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최소 설치 수량이 있을까요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또 일부 설치는 불가한가요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490346"/>
                  </a:ext>
                </a:extLst>
              </a:tr>
              <a:tr h="61821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최소 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8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테이블 이상 설치 조건이 있습니다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인건비 절감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매출 상승의 효과를 체감하기 위해서는 최소 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8</a:t>
                      </a:r>
                      <a:r>
                        <a:rPr lang="ko-KR" altLang="en-US" sz="1000" kern="0" spc="-25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대이상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설치가 필요하여 최소 조건으로 권해드립니다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</a:p>
                    <a:p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또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모든 테이블에 설치가 아닌 일부 테이블만 설치는 불가합니다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7753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92609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고객 응대 매뉴얼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이용 고객 문의 가이드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(FAQ)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ko-KR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4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611188" y="1235802"/>
          <a:ext cx="8031829" cy="34212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821">
                  <a:extLst>
                    <a:ext uri="{9D8B030D-6E8A-4147-A177-3AD203B41FA5}">
                      <a16:colId xmlns:a16="http://schemas.microsoft.com/office/drawing/2014/main" val="2346222447"/>
                    </a:ext>
                  </a:extLst>
                </a:gridCol>
                <a:gridCol w="7734008">
                  <a:extLst>
                    <a:ext uri="{9D8B030D-6E8A-4147-A177-3AD203B41FA5}">
                      <a16:colId xmlns:a16="http://schemas.microsoft.com/office/drawing/2014/main" val="2757803400"/>
                    </a:ext>
                  </a:extLst>
                </a:gridCol>
              </a:tblGrid>
              <a:tr h="386833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14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비용처리 관련 세금계산서 발행이 가능한가요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581482"/>
                  </a:ext>
                </a:extLst>
              </a:tr>
              <a:tr h="300861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테이블오더에 대한 </a:t>
                      </a:r>
                      <a:r>
                        <a:rPr lang="ko-KR" altLang="en-US" sz="1000" spc="-25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장비구입료</a:t>
                      </a:r>
                      <a:r>
                        <a:rPr lang="ko-KR" altLang="en-US" sz="100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및 서비스 이용료는 </a:t>
                      </a:r>
                      <a:r>
                        <a:rPr lang="en-US" altLang="ko-KR" sz="100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KT </a:t>
                      </a:r>
                      <a:r>
                        <a:rPr lang="ko-KR" altLang="en-US" sz="100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고객센터를 통해 요청하시고</a:t>
                      </a:r>
                      <a:r>
                        <a:rPr lang="en-US" altLang="ko-KR" sz="100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</a:p>
                    <a:p>
                      <a:r>
                        <a:rPr lang="en-US" altLang="ko-KR" sz="100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POS</a:t>
                      </a:r>
                      <a:r>
                        <a:rPr lang="en-US" altLang="ko-KR" sz="1000" spc="-25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/ </a:t>
                      </a:r>
                      <a:r>
                        <a:rPr lang="en-US" altLang="ko-KR" sz="100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VAN</a:t>
                      </a:r>
                      <a:r>
                        <a:rPr lang="en-US" altLang="ko-KR" sz="1000" spc="-25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/ </a:t>
                      </a:r>
                      <a:r>
                        <a:rPr lang="ko-KR" altLang="en-US" sz="100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카드리더기는 </a:t>
                      </a:r>
                      <a:r>
                        <a:rPr lang="ko-KR" altLang="en-US" sz="1000" spc="-25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에스오더</a:t>
                      </a:r>
                      <a:r>
                        <a:rPr lang="ko-KR" altLang="en-US" sz="100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en-US" altLang="ko-KR" sz="100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(</a:t>
                      </a:r>
                      <a:r>
                        <a:rPr lang="ko-KR" altLang="en-US" sz="100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대표번호 </a:t>
                      </a:r>
                      <a:r>
                        <a:rPr lang="en-US" altLang="ko-KR" sz="100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0000-0000)</a:t>
                      </a:r>
                      <a:r>
                        <a:rPr lang="ko-KR" altLang="en-US" sz="100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을 통해 요청하시면 됩니다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5491426"/>
                  </a:ext>
                </a:extLst>
              </a:tr>
              <a:tr h="386833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15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KT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로봇 서비스처럼 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주일간 무료 사용 후 결정해도 될까요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970671"/>
                  </a:ext>
                </a:extLst>
              </a:tr>
              <a:tr h="55202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무료 사용은 불가능합니다</a:t>
                      </a:r>
                      <a:endParaRPr lang="en-US" altLang="ko-KR" sz="1000" kern="0" spc="-25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just"/>
                      <a:r>
                        <a:rPr lang="ko-KR" altLang="en-US" sz="1000" kern="0" spc="-25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하이오더의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경우</a:t>
                      </a:r>
                      <a:r>
                        <a:rPr lang="en-US" altLang="ko-KR" sz="1000" kern="0" spc="-25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kern="0" spc="-25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메뉴판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작업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테이블오더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설치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POS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연동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네트워크 작업 등 요구되는 제반 사항이 있습니다</a:t>
                      </a:r>
                      <a:endParaRPr lang="en-US" altLang="ko-KR" sz="1000" kern="0" spc="-25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  <a:p>
                      <a:pPr algn="just"/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충분히 상담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받으신 이후 도입을 검토 하시는</a:t>
                      </a:r>
                      <a:r>
                        <a:rPr lang="ko-KR" altLang="en-US" sz="1000" kern="0" spc="-25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것을 </a:t>
                      </a:r>
                      <a:r>
                        <a:rPr lang="ko-KR" altLang="en-US" sz="1000" kern="0" spc="-25" baseline="0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추천드립니다</a:t>
                      </a:r>
                      <a:r>
                        <a:rPr lang="en-US" altLang="ko-KR" sz="1000" kern="0" spc="-25" baseline="0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.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945483"/>
                  </a:ext>
                </a:extLst>
              </a:tr>
              <a:tr h="386833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16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644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요금할인이나 상품권 등 별도 혜택은 없나요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490346"/>
                  </a:ext>
                </a:extLst>
              </a:tr>
              <a:tr h="393050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현재 요금할인이나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별도 혜택은 제공하지 않습니다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!   </a:t>
                      </a:r>
                    </a:p>
                    <a:p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인건비 절감 및 매출 상승을 위한 투자로 보시면 어떨까요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? </a:t>
                      </a:r>
                      <a:r>
                        <a:rPr lang="ko-KR" altLang="en-US" sz="1000" kern="0" spc="-25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하이오더의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기술력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안정성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제품의 퀄리티를 믿고 맡겨 주세요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7753637"/>
                  </a:ext>
                </a:extLst>
              </a:tr>
              <a:tr h="386833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17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알림판은 무슨 역할을 하는 건가요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</a:rPr>
                        <a:t>?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60709"/>
                  </a:ext>
                </a:extLst>
              </a:tr>
              <a:tr h="552022">
                <a:tc>
                  <a:txBody>
                    <a:bodyPr/>
                    <a:lstStyle/>
                    <a:p>
                      <a:pPr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0" spc="-25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하이오더를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통한 주문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&amp;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결제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직원 호출 등 홀에서 일어나는 모든 상황을 볼 수 있는 </a:t>
                      </a:r>
                      <a:r>
                        <a:rPr lang="ko-KR" altLang="en-US" sz="1000" kern="0" spc="-25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태블릿입니다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!</a:t>
                      </a:r>
                    </a:p>
                    <a:p>
                      <a:r>
                        <a:rPr lang="ko-KR" altLang="en-US" sz="1000" kern="0" spc="-25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하이오더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서비스를 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200%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활용하기 위한 장치이므로 필수 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 이상 사용 권해드리고 있으며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, </a:t>
                      </a:r>
                    </a:p>
                    <a:p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특히 </a:t>
                      </a:r>
                      <a:r>
                        <a:rPr lang="ko-KR" altLang="en-US" sz="1000" kern="0" spc="-25" dirty="0" err="1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선불형의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경우 알림판에서만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 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카드 결제 취소가 가능한 만큼 필수적으로 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1</a:t>
                      </a:r>
                      <a:r>
                        <a:rPr lang="ko-KR" altLang="en-US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대는 필요합니다</a:t>
                      </a:r>
                      <a:r>
                        <a:rPr lang="en-US" altLang="ko-KR" sz="1000" kern="0" spc="-25" dirty="0">
                          <a:solidFill>
                            <a:schemeClr val="tx1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</a:rPr>
                        <a:t>!</a:t>
                      </a:r>
                      <a:endParaRPr lang="en-US" altLang="ko-KR" sz="1000" spc="-25" dirty="0">
                        <a:solidFill>
                          <a:schemeClr val="tx1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2134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72409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ko-KR" sz="2400" dirty="0" err="1">
                <a:latin typeface="KT서체 Medium" panose="020B0600000101010101" pitchFamily="50" charset="-127"/>
                <a:ea typeface="KT서체 Medium" panose="020B0600000101010101" pitchFamily="50" charset="-127"/>
              </a:rPr>
              <a:t>충남북</a:t>
            </a:r>
            <a:r>
              <a:rPr lang="en-US" altLang="ko-KR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 POC </a:t>
            </a:r>
            <a:r>
              <a:rPr lang="ko-KR" altLang="ko-KR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사례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76350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/>
          <p:cNvGrpSpPr/>
          <p:nvPr/>
        </p:nvGrpSpPr>
        <p:grpSpPr>
          <a:xfrm>
            <a:off x="276788" y="1288325"/>
            <a:ext cx="1170157" cy="2132360"/>
            <a:chOff x="211603" y="1775853"/>
            <a:chExt cx="1703544" cy="1683112"/>
          </a:xfrm>
        </p:grpSpPr>
        <p:sp>
          <p:nvSpPr>
            <p:cNvPr id="2" name="오각형 1"/>
            <p:cNvSpPr/>
            <p:nvPr/>
          </p:nvSpPr>
          <p:spPr>
            <a:xfrm>
              <a:off x="1717969" y="1923142"/>
              <a:ext cx="197178" cy="1388534"/>
            </a:xfrm>
            <a:prstGeom prst="homePlate">
              <a:avLst/>
            </a:prstGeom>
            <a:solidFill>
              <a:srgbClr val="FFC000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/>
            <a:p>
              <a:pPr marL="0" marR="0" lvl="0" indent="0" algn="l" defTabSz="91523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211603" y="1775853"/>
              <a:ext cx="1495278" cy="1683112"/>
              <a:chOff x="211603" y="1775853"/>
              <a:chExt cx="1495278" cy="1683112"/>
            </a:xfrm>
          </p:grpSpPr>
          <p:sp>
            <p:nvSpPr>
              <p:cNvPr id="33" name="직사각형 32"/>
              <p:cNvSpPr/>
              <p:nvPr/>
            </p:nvSpPr>
            <p:spPr>
              <a:xfrm>
                <a:off x="237540" y="2368830"/>
                <a:ext cx="1443404" cy="105627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bg2">
                    <a:lumMod val="9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19000"/>
                  </a:prstClr>
                </a:outerShdw>
              </a:effectLst>
            </p:spPr>
            <p:txBody>
              <a:bodyPr lIns="0" tIns="0" rIns="0" bIns="0" anchor="t" anchorCtr="0">
                <a:normAutofit/>
              </a:bodyPr>
              <a:lstStyle/>
              <a:p>
                <a:pPr marL="0" marR="0" lvl="0" indent="0" algn="l" defTabSz="915230" rtl="0" eaLnBrk="1" fontAlgn="auto" latinLnBrk="1" hangingPunct="1">
                  <a:lnSpc>
                    <a:spcPct val="2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85000"/>
                      </a:prstClr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+mn-cs"/>
                    <a:sym typeface="Wingdings" panose="05000000000000000000" pitchFamily="2" charset="2"/>
                  </a:rPr>
                  <a:t> 테이블오더 </a:t>
                </a:r>
                <a:endPara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endParaRPr>
              </a:p>
              <a:p>
                <a:pPr marL="0" marR="0" lvl="0" indent="0" algn="l" defTabSz="91523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85000"/>
                      </a:prstClr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+mn-cs"/>
                    <a:sym typeface="Wingdings" panose="05000000000000000000" pitchFamily="2" charset="2"/>
                  </a:rPr>
                  <a:t>   시장 분석</a:t>
                </a:r>
                <a:r>
                  <a:rPr kumimoji="0" lang="en-US" altLang="ko-KR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85000"/>
                      </a:prstClr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+mn-cs"/>
                    <a:sym typeface="Wingdings" panose="05000000000000000000" pitchFamily="2" charset="2"/>
                  </a:rPr>
                  <a:t> </a:t>
                </a:r>
              </a:p>
              <a:p>
                <a:pPr marL="0" marR="0" lvl="0" indent="0" algn="l" defTabSz="91523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endParaRPr>
              </a:p>
              <a:p>
                <a:pPr marL="0" marR="0" lvl="0" indent="0" algn="l" defTabSz="91523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85000"/>
                      </a:prstClr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+mn-cs"/>
                    <a:sym typeface="Wingdings" panose="05000000000000000000" pitchFamily="2" charset="2"/>
                  </a:rPr>
                  <a:t> 고객 반응 조사</a:t>
                </a:r>
                <a:endPara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endParaRPr>
              </a:p>
            </p:txBody>
          </p:sp>
          <p:sp>
            <p:nvSpPr>
              <p:cNvPr id="34" name="모서리가 둥근 직사각형 33"/>
              <p:cNvSpPr/>
              <p:nvPr/>
            </p:nvSpPr>
            <p:spPr>
              <a:xfrm>
                <a:off x="261546" y="1858558"/>
                <a:ext cx="1390463" cy="441086"/>
              </a:xfrm>
              <a:prstGeom prst="roundRect">
                <a:avLst/>
              </a:prstGeom>
              <a:solidFill>
                <a:schemeClr val="accent5">
                  <a:lumMod val="75000"/>
                </a:schemeClr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AA619"/>
                  </a:buClr>
                  <a:buSzPct val="80000"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Times New Roman" panose="02020603050405020304" pitchFamily="18" charset="0"/>
                  </a:rPr>
                  <a:t>5</a:t>
                </a:r>
                <a:r>
                  <a:rPr kumimoji="0" lang="ko-KR" altLang="en-US" sz="1200" b="0" i="0" u="none" strike="noStrike" kern="1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T서체 Medium" panose="020B0600000101010101" pitchFamily="50" charset="-127"/>
                    <a:ea typeface="KT서체 Medium" panose="020B0600000101010101" pitchFamily="50" charset="-127"/>
                    <a:cs typeface="Times New Roman" panose="02020603050405020304" pitchFamily="18" charset="0"/>
                  </a:rPr>
                  <a:t>월</a:t>
                </a:r>
                <a:endParaRPr kumimoji="0" lang="en-US" altLang="ko-KR" sz="1200" b="0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211603" y="1775853"/>
                <a:ext cx="1495278" cy="1683112"/>
              </a:xfrm>
              <a:prstGeom prst="rect">
                <a:avLst/>
              </a:prstGeom>
              <a:noFill/>
              <a:ln w="6350">
                <a:gradFill flip="none" rotWithShape="1">
                  <a:gsLst>
                    <a:gs pos="40000">
                      <a:schemeClr val="bg1">
                        <a:lumMod val="50000"/>
                      </a:schemeClr>
                    </a:gs>
                    <a:gs pos="50000">
                      <a:schemeClr val="bg1"/>
                    </a:gs>
                    <a:gs pos="60000">
                      <a:schemeClr val="bg1">
                        <a:lumMod val="50000"/>
                      </a:schemeClr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AA619"/>
                  </a:buClr>
                  <a:buSzPct val="80000"/>
                  <a:buFontTx/>
                  <a:buNone/>
                  <a:tabLst/>
                  <a:defRPr/>
                </a:pPr>
                <a:endParaRPr kumimoji="0" lang="en-US" altLang="ko-KR" sz="1600" b="0" i="0" u="none" strike="noStrike" kern="1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3" name="그룹 42"/>
          <p:cNvGrpSpPr/>
          <p:nvPr/>
        </p:nvGrpSpPr>
        <p:grpSpPr>
          <a:xfrm>
            <a:off x="1423353" y="1301871"/>
            <a:ext cx="1440406" cy="2132360"/>
            <a:chOff x="1915147" y="1775853"/>
            <a:chExt cx="1703544" cy="1683112"/>
          </a:xfrm>
        </p:grpSpPr>
        <p:sp>
          <p:nvSpPr>
            <p:cNvPr id="39" name="오각형 38"/>
            <p:cNvSpPr/>
            <p:nvPr/>
          </p:nvSpPr>
          <p:spPr>
            <a:xfrm>
              <a:off x="3421513" y="1923142"/>
              <a:ext cx="197178" cy="1388534"/>
            </a:xfrm>
            <a:prstGeom prst="homePlate">
              <a:avLst/>
            </a:prstGeom>
            <a:solidFill>
              <a:srgbClr val="FFC000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/>
            <a:p>
              <a:pPr marL="0" marR="0" lvl="0" indent="0" algn="l" defTabSz="91523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941084" y="2368830"/>
              <a:ext cx="1443404" cy="10562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Autofit/>
            </a:bodyPr>
            <a:lstStyle/>
            <a:p>
              <a:pPr marL="90488" marR="0" lvl="0" indent="-90488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"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사업화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가능성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검토</a:t>
              </a:r>
              <a:endPara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  제휴 업체 선정</a:t>
              </a:r>
              <a:endPara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- 4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개사 검토</a:t>
              </a:r>
              <a:endPara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- 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최종 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1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개사 선정</a:t>
              </a:r>
              <a:endPara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  (‘</a:t>
              </a:r>
              <a:r>
                <a:rPr kumimoji="0" lang="ko-KR" alt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에스오더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’)</a:t>
              </a: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1965090" y="1858558"/>
              <a:ext cx="1390463" cy="441086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6</a:t>
              </a:r>
              <a:r>
                <a:rPr kumimoji="0" lang="ko-KR" altLang="en-US" sz="1200" b="0" i="0" u="none" strike="noStrike" kern="1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월</a:t>
              </a:r>
              <a:endParaRPr kumimoji="0" lang="en-US" altLang="ko-KR" sz="1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915147" y="1775853"/>
              <a:ext cx="1495278" cy="1683112"/>
            </a:xfrm>
            <a:prstGeom prst="rect">
              <a:avLst/>
            </a:prstGeom>
            <a:noFill/>
            <a:ln w="6350">
              <a:gradFill flip="none" rotWithShape="1">
                <a:gsLst>
                  <a:gs pos="40000">
                    <a:schemeClr val="bg1">
                      <a:lumMod val="50000"/>
                    </a:schemeClr>
                  </a:gs>
                  <a:gs pos="50000">
                    <a:schemeClr val="bg1"/>
                  </a:gs>
                  <a:gs pos="6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840167" y="1301871"/>
            <a:ext cx="1298749" cy="2132360"/>
            <a:chOff x="1915147" y="1775853"/>
            <a:chExt cx="1703544" cy="1683112"/>
          </a:xfrm>
        </p:grpSpPr>
        <p:sp>
          <p:nvSpPr>
            <p:cNvPr id="46" name="오각형 45"/>
            <p:cNvSpPr/>
            <p:nvPr/>
          </p:nvSpPr>
          <p:spPr>
            <a:xfrm>
              <a:off x="3421513" y="1923142"/>
              <a:ext cx="197178" cy="1388534"/>
            </a:xfrm>
            <a:prstGeom prst="homePlate">
              <a:avLst/>
            </a:prstGeom>
            <a:solidFill>
              <a:srgbClr val="FFC000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/>
            <a:p>
              <a:pPr marL="0" marR="0" lvl="0" indent="0" algn="l" defTabSz="91523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1941084" y="2368830"/>
              <a:ext cx="1443404" cy="10562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t" anchorCtr="0">
              <a:noAutofit/>
            </a:bodyPr>
            <a:lstStyle/>
            <a:p>
              <a:pPr marL="90488" marR="0" lvl="0" indent="-90488" algn="l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사업화 추진</a:t>
              </a:r>
              <a:endPara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-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법무 검토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- </a:t>
              </a:r>
              <a:r>
                <a:rPr kumimoji="0" lang="ko-KR" altLang="en-US" sz="105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로드맵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구축 등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90488" marR="0" lvl="0" indent="-90488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PoC</a:t>
              </a:r>
              <a:r>
                <a:rPr kumimoji="0" lang="ko-KR" alt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실무워크샵</a:t>
              </a:r>
              <a:endPara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- KT, KTS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남부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, 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  KT </a:t>
              </a:r>
              <a:r>
                <a:rPr kumimoji="0" lang="en-US" altLang="ko-KR" sz="9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M&amp;S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, </a:t>
              </a:r>
              <a:r>
                <a:rPr kumimoji="0" lang="ko-KR" altLang="en-US" sz="9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에스오더</a:t>
              </a:r>
              <a:endParaRPr kumimoji="0" lang="en-US" altLang="ko-K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48" name="모서리가 둥근 직사각형 47"/>
            <p:cNvSpPr/>
            <p:nvPr/>
          </p:nvSpPr>
          <p:spPr>
            <a:xfrm>
              <a:off x="1965090" y="1858558"/>
              <a:ext cx="1390463" cy="441086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7</a:t>
              </a:r>
              <a:r>
                <a:rPr kumimoji="0" lang="ko-KR" altLang="en-US" sz="1200" b="0" i="0" u="none" strike="noStrike" kern="1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월</a:t>
              </a:r>
              <a:endParaRPr kumimoji="0" lang="en-US" altLang="ko-KR" sz="1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1915147" y="1775853"/>
              <a:ext cx="1495278" cy="1683112"/>
            </a:xfrm>
            <a:prstGeom prst="rect">
              <a:avLst/>
            </a:prstGeom>
            <a:noFill/>
            <a:ln w="6350">
              <a:gradFill flip="none" rotWithShape="1">
                <a:gsLst>
                  <a:gs pos="40000">
                    <a:schemeClr val="bg1">
                      <a:lumMod val="50000"/>
                    </a:schemeClr>
                  </a:gs>
                  <a:gs pos="50000">
                    <a:schemeClr val="bg1"/>
                  </a:gs>
                  <a:gs pos="6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4115324" y="1301871"/>
            <a:ext cx="1298749" cy="2132360"/>
            <a:chOff x="1915147" y="1775853"/>
            <a:chExt cx="1703544" cy="1683112"/>
          </a:xfrm>
        </p:grpSpPr>
        <p:sp>
          <p:nvSpPr>
            <p:cNvPr id="56" name="오각형 55"/>
            <p:cNvSpPr/>
            <p:nvPr/>
          </p:nvSpPr>
          <p:spPr>
            <a:xfrm>
              <a:off x="3421513" y="1923142"/>
              <a:ext cx="197178" cy="1388534"/>
            </a:xfrm>
            <a:prstGeom prst="homePlate">
              <a:avLst/>
            </a:prstGeom>
            <a:solidFill>
              <a:srgbClr val="FFC000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/>
            <a:p>
              <a:pPr marL="0" marR="0" lvl="0" indent="0" algn="l" defTabSz="91523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941084" y="2368830"/>
              <a:ext cx="1443404" cy="10562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ctr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[1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차 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PoC]</a:t>
              </a:r>
            </a:p>
            <a:p>
              <a:pPr marL="0" marR="0" lvl="0" indent="0" algn="l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“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에스오더 업무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 따라 해 보기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”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-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고객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/</a:t>
              </a:r>
              <a:r>
                <a:rPr kumimoji="0" lang="ko-KR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법인본부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: Pass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- </a:t>
              </a:r>
              <a:r>
                <a:rPr kumimoji="0" lang="ko-KR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혁성담당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: Shooting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-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설치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: KTS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남부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(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일부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)</a:t>
              </a:r>
            </a:p>
          </p:txBody>
        </p:sp>
        <p:sp>
          <p:nvSpPr>
            <p:cNvPr id="58" name="모서리가 둥근 직사각형 57"/>
            <p:cNvSpPr/>
            <p:nvPr/>
          </p:nvSpPr>
          <p:spPr>
            <a:xfrm>
              <a:off x="1965090" y="1858558"/>
              <a:ext cx="1390463" cy="441086"/>
            </a:xfrm>
            <a:prstGeom prst="roundRect">
              <a:avLst/>
            </a:prstGeom>
            <a:solidFill>
              <a:srgbClr val="0070C0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8</a:t>
              </a:r>
              <a:r>
                <a:rPr kumimoji="0" lang="ko-KR" altLang="en-US" sz="1600" b="0" i="0" u="none" strike="noStrike" kern="1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월</a:t>
              </a: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1915147" y="1775853"/>
              <a:ext cx="1495278" cy="1683112"/>
            </a:xfrm>
            <a:prstGeom prst="rect">
              <a:avLst/>
            </a:prstGeom>
            <a:noFill/>
            <a:ln w="6350">
              <a:gradFill flip="none" rotWithShape="1">
                <a:gsLst>
                  <a:gs pos="40000">
                    <a:schemeClr val="bg1">
                      <a:lumMod val="50000"/>
                    </a:schemeClr>
                  </a:gs>
                  <a:gs pos="50000">
                    <a:schemeClr val="bg1"/>
                  </a:gs>
                  <a:gs pos="6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5390481" y="1301871"/>
            <a:ext cx="1298749" cy="2132360"/>
            <a:chOff x="1915147" y="1775853"/>
            <a:chExt cx="1703544" cy="1683112"/>
          </a:xfrm>
        </p:grpSpPr>
        <p:sp>
          <p:nvSpPr>
            <p:cNvPr id="61" name="오각형 60"/>
            <p:cNvSpPr/>
            <p:nvPr/>
          </p:nvSpPr>
          <p:spPr>
            <a:xfrm>
              <a:off x="3421513" y="1923142"/>
              <a:ext cx="197178" cy="1388534"/>
            </a:xfrm>
            <a:prstGeom prst="homePlate">
              <a:avLst/>
            </a:prstGeom>
            <a:solidFill>
              <a:srgbClr val="FFC000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/>
            <a:p>
              <a:pPr marL="0" marR="0" lvl="0" indent="0" algn="l" defTabSz="91523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1941084" y="2368830"/>
              <a:ext cx="1443404" cy="10562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ctr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[2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차 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PoC]</a:t>
              </a:r>
            </a:p>
            <a:p>
              <a:pPr marL="0" marR="0" lvl="0" indent="0" algn="l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“</a:t>
              </a:r>
              <a:r>
                <a:rPr kumimoji="0" lang="ko-KR" alt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충남충북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확산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”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-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각 </a:t>
              </a:r>
              <a:r>
                <a:rPr kumimoji="0" lang="ko-KR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권역별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전담반 구축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 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하여 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‘</a:t>
              </a:r>
              <a:r>
                <a:rPr kumimoji="0" lang="en-US" altLang="ko-KR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P&amp;S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’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시행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  (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로봇기동대처럼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)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-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설치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: KTS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남부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(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확대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)</a:t>
              </a:r>
            </a:p>
          </p:txBody>
        </p:sp>
        <p:sp>
          <p:nvSpPr>
            <p:cNvPr id="63" name="모서리가 둥근 직사각형 62"/>
            <p:cNvSpPr/>
            <p:nvPr/>
          </p:nvSpPr>
          <p:spPr>
            <a:xfrm>
              <a:off x="1965090" y="1858558"/>
              <a:ext cx="1390463" cy="441086"/>
            </a:xfrm>
            <a:prstGeom prst="roundRect">
              <a:avLst/>
            </a:prstGeom>
            <a:solidFill>
              <a:srgbClr val="0070C0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9</a:t>
              </a:r>
              <a:r>
                <a:rPr kumimoji="0" lang="ko-KR" altLang="en-US" sz="1600" b="0" i="0" u="none" strike="noStrike" kern="1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월</a:t>
              </a: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1915147" y="1775853"/>
              <a:ext cx="1495278" cy="1683112"/>
            </a:xfrm>
            <a:prstGeom prst="rect">
              <a:avLst/>
            </a:prstGeom>
            <a:noFill/>
            <a:ln w="6350">
              <a:gradFill flip="none" rotWithShape="1">
                <a:gsLst>
                  <a:gs pos="40000">
                    <a:schemeClr val="bg1">
                      <a:lumMod val="50000"/>
                    </a:schemeClr>
                  </a:gs>
                  <a:gs pos="50000">
                    <a:schemeClr val="bg1"/>
                  </a:gs>
                  <a:gs pos="6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" name="그룹 64"/>
          <p:cNvGrpSpPr/>
          <p:nvPr/>
        </p:nvGrpSpPr>
        <p:grpSpPr>
          <a:xfrm>
            <a:off x="6665638" y="1288325"/>
            <a:ext cx="1148424" cy="2132360"/>
            <a:chOff x="1915147" y="1775853"/>
            <a:chExt cx="1703544" cy="1683112"/>
          </a:xfrm>
        </p:grpSpPr>
        <p:sp>
          <p:nvSpPr>
            <p:cNvPr id="66" name="오각형 65"/>
            <p:cNvSpPr/>
            <p:nvPr/>
          </p:nvSpPr>
          <p:spPr>
            <a:xfrm>
              <a:off x="3421513" y="1923142"/>
              <a:ext cx="197178" cy="1388534"/>
            </a:xfrm>
            <a:prstGeom prst="homePlate">
              <a:avLst/>
            </a:prstGeom>
            <a:solidFill>
              <a:srgbClr val="FFC000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/>
            <a:p>
              <a:pPr marL="0" marR="0" lvl="0" indent="0" algn="l" defTabSz="91523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1941084" y="2368830"/>
              <a:ext cx="1443404" cy="10562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ctr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[2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차 </a:t>
              </a:r>
              <a:r>
                <a:rPr kumimoji="0" lang="en-US" altLang="ko-K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PoC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]</a:t>
              </a:r>
            </a:p>
            <a:p>
              <a:pPr marL="0" marR="0" lvl="0" indent="0" algn="l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“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향상된 인프라 </a:t>
              </a:r>
              <a:endPara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적용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, 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매뉴얼</a:t>
              </a:r>
              <a:endPara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구축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” 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-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영업 </a:t>
              </a:r>
              <a:r>
                <a:rPr kumimoji="0" lang="ko-KR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메뉴얼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구축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- </a:t>
              </a:r>
              <a:r>
                <a:rPr kumimoji="0" lang="ko-KR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과금시스템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구축 등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68" name="모서리가 둥근 직사각형 67"/>
            <p:cNvSpPr/>
            <p:nvPr/>
          </p:nvSpPr>
          <p:spPr>
            <a:xfrm>
              <a:off x="1965090" y="1858558"/>
              <a:ext cx="1390463" cy="441086"/>
            </a:xfrm>
            <a:prstGeom prst="roundRect">
              <a:avLst/>
            </a:prstGeom>
            <a:solidFill>
              <a:srgbClr val="0070C0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10</a:t>
              </a:r>
              <a:r>
                <a:rPr kumimoji="0" lang="ko-KR" altLang="en-US" sz="1400" b="0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월</a:t>
              </a:r>
              <a:r>
                <a:rPr kumimoji="0" lang="en-US" altLang="ko-KR" sz="1400" b="0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~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’23.1</a:t>
              </a:r>
              <a:r>
                <a:rPr kumimoji="0" lang="ko-KR" altLang="en-US" sz="1400" b="0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월</a:t>
              </a:r>
              <a:endParaRPr kumimoji="0" lang="en-US" altLang="ko-KR" sz="14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1915147" y="1775853"/>
              <a:ext cx="1495278" cy="1683112"/>
            </a:xfrm>
            <a:prstGeom prst="rect">
              <a:avLst/>
            </a:prstGeom>
            <a:noFill/>
            <a:ln w="6350">
              <a:gradFill flip="none" rotWithShape="1">
                <a:gsLst>
                  <a:gs pos="40000">
                    <a:schemeClr val="bg1">
                      <a:lumMod val="50000"/>
                    </a:schemeClr>
                  </a:gs>
                  <a:gs pos="50000">
                    <a:schemeClr val="bg1"/>
                  </a:gs>
                  <a:gs pos="6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7790472" y="1288325"/>
            <a:ext cx="1098138" cy="2132360"/>
            <a:chOff x="7854826" y="1775853"/>
            <a:chExt cx="1139971" cy="2132360"/>
          </a:xfrm>
        </p:grpSpPr>
        <p:sp>
          <p:nvSpPr>
            <p:cNvPr id="72" name="직사각형 71"/>
            <p:cNvSpPr/>
            <p:nvPr/>
          </p:nvSpPr>
          <p:spPr>
            <a:xfrm>
              <a:off x="7874600" y="2527105"/>
              <a:ext cx="1100423" cy="133820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ctr" defTabSz="91523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[</a:t>
              </a:r>
              <a:r>
                <a:rPr kumimoji="0" lang="ko-KR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전사 확산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]</a:t>
              </a: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 </a:t>
              </a:r>
              <a:r>
                <a:rPr kumimoji="0" lang="ko-KR" altLang="en-US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통합오퍼링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확대</a:t>
              </a:r>
              <a:endPara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플랫폼내재화</a:t>
              </a:r>
              <a:endPara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 광고 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BM </a:t>
              </a: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등 </a:t>
              </a:r>
              <a:endPara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  </a:t>
              </a: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수익 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확대</a:t>
              </a:r>
              <a:endPara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90488" marR="0" lvl="0" indent="-90488" algn="l" defTabSz="91523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키오스크로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  <a:sym typeface="Wingdings" panose="05000000000000000000" pitchFamily="2" charset="2"/>
                </a:rPr>
                <a:t> 확대</a:t>
              </a:r>
              <a:endPara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73" name="모서리가 둥근 직사각형 72"/>
            <p:cNvSpPr/>
            <p:nvPr/>
          </p:nvSpPr>
          <p:spPr>
            <a:xfrm>
              <a:off x="7892902" y="1880633"/>
              <a:ext cx="1060062" cy="558819"/>
            </a:xfrm>
            <a:prstGeom prst="roundRect">
              <a:avLst/>
            </a:prstGeom>
            <a:solidFill>
              <a:srgbClr val="0070C0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‘23. 3</a:t>
              </a:r>
              <a:r>
                <a:rPr kumimoji="0" lang="ko-KR" altLang="en-US" sz="1400" b="0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Times New Roman" panose="02020603050405020304" pitchFamily="18" charset="0"/>
                </a:rPr>
                <a:t>월</a:t>
              </a:r>
              <a:endParaRPr kumimoji="0" lang="en-US" altLang="ko-KR" sz="14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7854826" y="1775853"/>
              <a:ext cx="1139971" cy="2132360"/>
            </a:xfrm>
            <a:prstGeom prst="rect">
              <a:avLst/>
            </a:prstGeom>
            <a:noFill/>
            <a:ln w="6350">
              <a:gradFill flip="none" rotWithShape="1">
                <a:gsLst>
                  <a:gs pos="40000">
                    <a:schemeClr val="bg1">
                      <a:lumMod val="50000"/>
                    </a:schemeClr>
                  </a:gs>
                  <a:gs pos="50000">
                    <a:schemeClr val="bg1"/>
                  </a:gs>
                  <a:gs pos="6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A619"/>
                </a:buClr>
                <a:buSzPct val="80000"/>
                <a:buFontTx/>
                <a:buNone/>
                <a:tabLst/>
                <a:defRPr/>
              </a:pPr>
              <a:endParaRPr kumimoji="0" lang="en-US" altLang="ko-KR" sz="1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pic>
        <p:nvPicPr>
          <p:cNvPr id="76" name="그림 75"/>
          <p:cNvPicPr>
            <a:picLocks noChangeAspect="1"/>
          </p:cNvPicPr>
          <p:nvPr/>
        </p:nvPicPr>
        <p:blipFill rotWithShape="1">
          <a:blip r:embed="rId4"/>
          <a:srcRect t="38321" b="7530"/>
          <a:stretch/>
        </p:blipFill>
        <p:spPr>
          <a:xfrm>
            <a:off x="3581025" y="3722624"/>
            <a:ext cx="2168171" cy="1154327"/>
          </a:xfrm>
          <a:prstGeom prst="rect">
            <a:avLst/>
          </a:prstGeom>
        </p:spPr>
      </p:pic>
      <p:pic>
        <p:nvPicPr>
          <p:cNvPr id="77" name="그림 76"/>
          <p:cNvPicPr>
            <a:picLocks noChangeAspect="1"/>
          </p:cNvPicPr>
          <p:nvPr/>
        </p:nvPicPr>
        <p:blipFill rotWithShape="1">
          <a:blip r:embed="rId5"/>
          <a:srcRect t="36443" r="14146" b="16456"/>
          <a:stretch/>
        </p:blipFill>
        <p:spPr>
          <a:xfrm>
            <a:off x="6042154" y="3722625"/>
            <a:ext cx="2140034" cy="1154327"/>
          </a:xfrm>
          <a:prstGeom prst="rect">
            <a:avLst/>
          </a:prstGeom>
        </p:spPr>
      </p:pic>
      <p:pic>
        <p:nvPicPr>
          <p:cNvPr id="78" name="그림 77"/>
          <p:cNvPicPr>
            <a:picLocks noChangeAspect="1"/>
          </p:cNvPicPr>
          <p:nvPr/>
        </p:nvPicPr>
        <p:blipFill rotWithShape="1">
          <a:blip r:embed="rId6"/>
          <a:srcRect t="31575" r="22075" b="8825"/>
          <a:stretch/>
        </p:blipFill>
        <p:spPr>
          <a:xfrm>
            <a:off x="1052864" y="3722625"/>
            <a:ext cx="2248746" cy="1154327"/>
          </a:xfrm>
          <a:prstGeom prst="rect">
            <a:avLst/>
          </a:prstGeom>
        </p:spPr>
      </p:pic>
      <p:cxnSp>
        <p:nvCxnSpPr>
          <p:cNvPr id="6" name="직선 연결선 5"/>
          <p:cNvCxnSpPr/>
          <p:nvPr/>
        </p:nvCxnSpPr>
        <p:spPr>
          <a:xfrm flipH="1">
            <a:off x="1052864" y="3434231"/>
            <a:ext cx="1792992" cy="243841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3991576" y="3434231"/>
            <a:ext cx="4190612" cy="243841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1.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테이블오더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BM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화를 위한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영업테스트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(POC)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추진현황</a:t>
            </a:r>
          </a:p>
        </p:txBody>
      </p:sp>
    </p:spTree>
    <p:extLst>
      <p:ext uri="{BB962C8B-B14F-4D97-AF65-F5344CB8AC3E}">
        <p14:creationId xmlns:p14="http://schemas.microsoft.com/office/powerpoint/2010/main" val="38004975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722287" y="981822"/>
            <a:ext cx="4690528" cy="36755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 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신규 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BM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의 현장 연착륙을 목적으로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단계적 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PoC 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추진</a:t>
            </a:r>
            <a:endParaRPr kumimoji="0" lang="ko-KR" altLang="en-US" sz="15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31800" y="1357800"/>
          <a:ext cx="8280400" cy="344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0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27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0230">
                <a:tc>
                  <a:txBody>
                    <a:bodyPr/>
                    <a:lstStyle/>
                    <a:p>
                      <a:pPr marL="0" indent="-250190" algn="ctr" defTabSz="68644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300" b="0" kern="1200" dirty="0">
                          <a:solidFill>
                            <a:srgbClr val="00000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250190" algn="ctr" defTabSz="68644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300" b="0" kern="1200" dirty="0">
                          <a:solidFill>
                            <a:srgbClr val="00000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목표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250190" algn="ctr" defTabSz="68644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300" b="0" kern="1200" dirty="0">
                          <a:solidFill>
                            <a:srgbClr val="00000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주요내용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517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차</a:t>
                      </a:r>
                      <a:endParaRPr lang="en-US" altLang="ko-KR" sz="1300" kern="1200" dirty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300" kern="1200" dirty="0" err="1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PoC</a:t>
                      </a:r>
                      <a:endParaRPr lang="ko-KR" altLang="en-US" sz="1300" kern="1200" dirty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latinLnBrk="1" hangingPunct="1"/>
                      <a:r>
                        <a:rPr lang="ko-KR" altLang="ko-KR" sz="1300" kern="1200" dirty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에스오더 업무</a:t>
                      </a:r>
                    </a:p>
                    <a:p>
                      <a:pPr marL="0" algn="ctr" defTabSz="686440" rtl="0" eaLnBrk="1" latinLnBrk="1" hangingPunct="1"/>
                      <a:r>
                        <a:rPr lang="ko-KR" altLang="ko-KR" sz="1300" kern="1200" dirty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따라해 보기</a:t>
                      </a:r>
                      <a:endParaRPr lang="ko-KR" altLang="en-US" sz="1300" kern="1200" dirty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6440" rtl="0" eaLnBrk="1" latinLnBrk="1" hangingPunct="1"/>
                      <a:r>
                        <a:rPr lang="en-US" altLang="ko-KR" sz="1300" kern="1200" dirty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 </a:t>
                      </a:r>
                      <a:endParaRPr lang="ko-KR" altLang="ko-KR" sz="1300" kern="1200" dirty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  <a:p>
                      <a:pPr marL="0" algn="l" defTabSz="686440" rtl="0" eaLnBrk="1" latinLnBrk="1" hangingPunct="1"/>
                      <a:r>
                        <a:rPr lang="en-US" altLang="ko-KR" sz="1300" kern="1200" dirty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 </a:t>
                      </a:r>
                    </a:p>
                    <a:p>
                      <a:pPr marL="0" algn="l" defTabSz="686440" rtl="0" eaLnBrk="1" latinLnBrk="1" hangingPunct="1">
                        <a:lnSpc>
                          <a:spcPct val="150000"/>
                        </a:lnSpc>
                      </a:pPr>
                      <a:r>
                        <a:rPr lang="en-US" altLang="ko-KR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en-US" altLang="ko-KR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ko-KR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영업</a:t>
                      </a:r>
                      <a:r>
                        <a:rPr lang="en-US" altLang="ko-KR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: </a:t>
                      </a:r>
                      <a:r>
                        <a:rPr lang="ko-KR" altLang="ko-KR" sz="1300" kern="1200" dirty="0" err="1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테이블</a:t>
                      </a:r>
                      <a:r>
                        <a:rPr lang="ko-KR" altLang="en-US" sz="1300" kern="1200" dirty="0" err="1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오더</a:t>
                      </a:r>
                      <a:r>
                        <a:rPr lang="en-US" altLang="ko-KR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TF + KT M&amp;S(2</a:t>
                      </a:r>
                      <a:r>
                        <a:rPr lang="ko-KR" altLang="ko-KR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명</a:t>
                      </a:r>
                      <a:r>
                        <a:rPr lang="en-US" altLang="ko-KR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) + </a:t>
                      </a:r>
                      <a:r>
                        <a:rPr lang="ko-KR" altLang="ko-KR" sz="1300" kern="1200" dirty="0" err="1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로봇대리점</a:t>
                      </a:r>
                      <a:endParaRPr lang="ko-KR" altLang="ko-KR" sz="1300" kern="1200" dirty="0">
                        <a:solidFill>
                          <a:srgbClr val="0000CC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0" algn="l" defTabSz="686440" rtl="0" eaLnBrk="1" latinLnBrk="1" hangingPunct="1">
                        <a:lnSpc>
                          <a:spcPct val="150000"/>
                        </a:lnSpc>
                      </a:pPr>
                      <a:r>
                        <a:rPr lang="en-US" altLang="ko-KR" sz="12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           * Pass: </a:t>
                      </a:r>
                      <a:r>
                        <a:rPr lang="ko-KR" altLang="ko-KR" sz="1200" kern="1200" dirty="0" err="1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광역본부</a:t>
                      </a:r>
                      <a:r>
                        <a:rPr lang="ko-KR" altLang="ko-KR" sz="12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전 영업조직</a:t>
                      </a:r>
                      <a:r>
                        <a:rPr lang="en-US" altLang="ko-KR" sz="12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/ Shooting: </a:t>
                      </a:r>
                      <a:r>
                        <a:rPr lang="ko-KR" altLang="en-US" sz="1200" kern="1200" dirty="0" err="1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테이블오더</a:t>
                      </a:r>
                      <a:r>
                        <a:rPr lang="en-US" altLang="ko-KR" sz="12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TF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37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300" kern="1200" dirty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차</a:t>
                      </a:r>
                      <a:endParaRPr lang="en-US" altLang="ko-KR" sz="1300" kern="1200" dirty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300" kern="1200" dirty="0" err="1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PoC</a:t>
                      </a:r>
                      <a:endParaRPr lang="en-US" altLang="ko-KR" sz="1300" kern="1200" dirty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6440" rtl="0" eaLnBrk="1" latinLnBrk="1" hangingPunct="1"/>
                      <a:r>
                        <a:rPr lang="ko-KR" altLang="en-US" sz="1300" kern="1200" dirty="0" err="1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광역본부</a:t>
                      </a:r>
                      <a:r>
                        <a:rPr lang="ko-KR" altLang="en-US" sz="1300" kern="1200" dirty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주도</a:t>
                      </a:r>
                      <a:endParaRPr lang="en-US" altLang="ko-KR" sz="1300" kern="1200" dirty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  <a:p>
                      <a:pPr marL="0" algn="ctr" defTabSz="686440" rtl="0" eaLnBrk="1" latinLnBrk="1" hangingPunct="1"/>
                      <a:r>
                        <a:rPr lang="ko-KR" altLang="en-US" sz="1300" kern="1200" dirty="0" err="1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영업테스트</a:t>
                      </a:r>
                      <a:endParaRPr lang="en-US" altLang="ko-KR" sz="1300" kern="1200" dirty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6440" rtl="0" eaLnBrk="1" latinLnBrk="1" hangingPunct="1"/>
                      <a:r>
                        <a:rPr lang="en-US" altLang="ko-KR" sz="1300" kern="1200" dirty="0">
                          <a:solidFill>
                            <a:srgbClr val="0000CC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en-US" altLang="ko-KR" sz="1300" kern="1200" dirty="0">
                          <a:solidFill>
                            <a:srgbClr val="0000CC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ko-KR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영업</a:t>
                      </a:r>
                      <a:r>
                        <a:rPr lang="en-US" altLang="ko-KR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1200" dirty="0" err="1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권역별</a:t>
                      </a:r>
                      <a:r>
                        <a:rPr lang="ko-KR" altLang="en-US" sz="1300" kern="1200" baseline="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baseline="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kern="1200" baseline="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테이블 </a:t>
                      </a:r>
                      <a:r>
                        <a:rPr lang="ko-KR" altLang="en-US" sz="1300" kern="1200" baseline="0" dirty="0" err="1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슈터즈</a:t>
                      </a:r>
                      <a:r>
                        <a:rPr lang="en-US" altLang="ko-KR" sz="1300" kern="1200" baseline="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‘ </a:t>
                      </a:r>
                      <a:r>
                        <a:rPr lang="ko-KR" altLang="en-US" sz="1300" kern="1200" baseline="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운영</a:t>
                      </a:r>
                      <a:endParaRPr lang="en-US" altLang="ko-KR" sz="1300" kern="1200" baseline="0" dirty="0">
                        <a:solidFill>
                          <a:srgbClr val="0000CC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0" algn="l" defTabSz="686440" rtl="0" eaLnBrk="1" latinLnBrk="1" hangingPunct="1">
                        <a:lnSpc>
                          <a:spcPct val="150000"/>
                        </a:lnSpc>
                      </a:pPr>
                      <a:r>
                        <a:rPr lang="en-US" altLang="ko-KR" sz="1200" kern="1200" dirty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   * Pass: </a:t>
                      </a:r>
                      <a:r>
                        <a:rPr lang="ko-KR" altLang="ko-KR" sz="1200" kern="1200" dirty="0" err="1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광역본부</a:t>
                      </a:r>
                      <a:r>
                        <a:rPr lang="ko-KR" altLang="ko-KR" sz="1200" kern="1200" dirty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전 영업조직</a:t>
                      </a:r>
                      <a:r>
                        <a:rPr lang="en-US" altLang="ko-KR" sz="1200" kern="1200" dirty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/ Shooting: </a:t>
                      </a:r>
                      <a:r>
                        <a:rPr lang="ko-KR" altLang="en-US" sz="1200" kern="1200" dirty="0" err="1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테이블슈터즈</a:t>
                      </a:r>
                      <a:r>
                        <a:rPr lang="en-US" altLang="ko-KR" sz="1200" kern="1200" dirty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err="1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테이블오더</a:t>
                      </a:r>
                      <a:r>
                        <a:rPr lang="en-US" altLang="ko-KR" sz="1200" kern="1200" dirty="0">
                          <a:solidFill>
                            <a:srgbClr val="00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TF</a:t>
                      </a:r>
                    </a:p>
                    <a:p>
                      <a:pPr marL="0" marR="0" indent="0" algn="l" defTabSz="68644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en-US" altLang="ko-KR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영업 프로세스 </a:t>
                      </a:r>
                      <a:r>
                        <a:rPr lang="en-US" altLang="ko-KR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KT</a:t>
                      </a:r>
                      <a:r>
                        <a:rPr lang="ko-KR" altLang="en-US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 </a:t>
                      </a:r>
                      <a:r>
                        <a:rPr lang="ko-KR" altLang="ko-KR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및 </a:t>
                      </a:r>
                      <a:r>
                        <a:rPr lang="ko-KR" altLang="en-US" sz="1300" kern="1200" dirty="0" err="1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현장영업</a:t>
                      </a:r>
                      <a:r>
                        <a:rPr lang="ko-KR" altLang="en-US" sz="1300" kern="1200" dirty="0">
                          <a:solidFill>
                            <a:srgbClr val="0000C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허들 개선</a:t>
                      </a:r>
                      <a:endParaRPr lang="ko-KR" altLang="ko-KR" sz="1300" kern="1200" dirty="0">
                        <a:solidFill>
                          <a:srgbClr val="0000CC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-250190" algn="l" defTabSz="68644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</a:t>
                      </a:r>
                      <a:r>
                        <a:rPr kumimoji="0" lang="en-US" altLang="ko-KR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ko-KR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영업 매뉴얼 구축 및 교육 준비</a:t>
                      </a:r>
                    </a:p>
                    <a:p>
                      <a:pPr marL="0" marR="0" lvl="0" indent="127635" algn="l" defTabSz="68644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최적 타겟</a:t>
                      </a: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ko-K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판매방식</a:t>
                      </a: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(DM, TM </a:t>
                      </a:r>
                      <a:r>
                        <a:rPr kumimoji="0" lang="ko-KR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등</a:t>
                      </a: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), </a:t>
                      </a:r>
                      <a:r>
                        <a:rPr kumimoji="0" lang="ko-KR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세일즈 톡</a:t>
                      </a: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응대 스크립트</a:t>
                      </a: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등</a:t>
                      </a:r>
                      <a:endParaRPr lang="ko-KR" altLang="en-US" sz="1300" kern="1200" dirty="0">
                        <a:solidFill>
                          <a:srgbClr val="000000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" name="Content Placeholder 2"/>
          <p:cNvSpPr txBox="1">
            <a:spLocks/>
          </p:cNvSpPr>
          <p:nvPr/>
        </p:nvSpPr>
        <p:spPr>
          <a:xfrm>
            <a:off x="2945693" y="2082278"/>
            <a:ext cx="5073227" cy="27624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19000"/>
              </a:prstClr>
            </a:outerShdw>
          </a:effectLst>
        </p:spPr>
        <p:txBody>
          <a:bodyPr lIns="0" tIns="0" rIns="0" bIns="0" anchor="ctr" anchorCtr="0">
            <a:normAutofit/>
          </a:bodyPr>
          <a:lstStyle>
            <a:lvl1pPr marL="0" indent="0" algn="l" defTabSz="915230" rtl="0" eaLnBrk="1" latinLnBrk="1" hangingPunct="1">
              <a:lnSpc>
                <a:spcPct val="90000"/>
              </a:lnSpc>
              <a:spcBef>
                <a:spcPts val="1002"/>
              </a:spcBef>
              <a:buFont typeface="Arial" panose="020B0604020202020204" pitchFamily="34" charset="0"/>
              <a:buNone/>
              <a:defRPr sz="1733" kern="12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lvl1pPr>
            <a:lvl2pPr marL="68642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03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165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6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688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449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211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972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523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고객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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법인본부 테스트 전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먼저 경험하여 시행착오 축소 목적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2.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단계별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영업테스트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추진사항</a:t>
            </a:r>
          </a:p>
        </p:txBody>
      </p:sp>
    </p:spTree>
    <p:extLst>
      <p:ext uri="{BB962C8B-B14F-4D97-AF65-F5344CB8AC3E}">
        <p14:creationId xmlns:p14="http://schemas.microsoft.com/office/powerpoint/2010/main" val="37849588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직선 연결선 62"/>
          <p:cNvCxnSpPr/>
          <p:nvPr/>
        </p:nvCxnSpPr>
        <p:spPr>
          <a:xfrm>
            <a:off x="1848117" y="4645293"/>
            <a:ext cx="1738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260241" y="4362397"/>
            <a:ext cx="914400" cy="19318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Pass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cxnSp>
        <p:nvCxnSpPr>
          <p:cNvPr id="65" name="직선 연결선 64"/>
          <p:cNvCxnSpPr/>
          <p:nvPr/>
        </p:nvCxnSpPr>
        <p:spPr>
          <a:xfrm>
            <a:off x="6521002" y="4645293"/>
            <a:ext cx="1738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933126" y="4362397"/>
            <a:ext cx="914400" cy="19318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청약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/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개통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4184559" y="4645293"/>
            <a:ext cx="1738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596683" y="4362397"/>
            <a:ext cx="914400" cy="19318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Shooting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69" name="타원 68"/>
          <p:cNvSpPr/>
          <p:nvPr/>
        </p:nvSpPr>
        <p:spPr>
          <a:xfrm>
            <a:off x="1135273" y="4431933"/>
            <a:ext cx="555524" cy="49255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슈터즈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538211" y="4545534"/>
            <a:ext cx="386366" cy="50871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-6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○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821369" y="4545534"/>
            <a:ext cx="386366" cy="50871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-6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○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197143" y="4545534"/>
            <a:ext cx="386366" cy="50871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-6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△</a:t>
            </a:r>
            <a:endParaRPr kumimoji="0" lang="ko-KR" altLang="en-US" sz="2400" b="0" i="0" u="none" strike="noStrike" kern="1200" cap="none" spc="-6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286" y="1354322"/>
            <a:ext cx="6877308" cy="305901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22287" y="981822"/>
            <a:ext cx="4690528" cy="36755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 테이블 </a:t>
            </a:r>
            <a:r>
              <a:rPr kumimoji="0" lang="ko-KR" alt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슈터즈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: 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소상공인에게 테이블오더로 접근하여 ‘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P&amp;S’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을 직접 해보고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, </a:t>
            </a:r>
            <a:r>
              <a:rPr kumimoji="0" lang="ko-KR" alt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유무선로봇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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CCTV 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  <a:sym typeface="Wingdings" panose="05000000000000000000" pitchFamily="2" charset="2"/>
              </a:rPr>
              <a:t>판매 수행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슈터즈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운영</a:t>
            </a:r>
          </a:p>
        </p:txBody>
      </p:sp>
    </p:spTree>
    <p:extLst>
      <p:ext uri="{BB962C8B-B14F-4D97-AF65-F5344CB8AC3E}">
        <p14:creationId xmlns:p14="http://schemas.microsoft.com/office/powerpoint/2010/main" val="28389037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다이어그램 1"/>
          <p:cNvGraphicFramePr/>
          <p:nvPr/>
        </p:nvGraphicFramePr>
        <p:xfrm>
          <a:off x="2100210" y="962170"/>
          <a:ext cx="6640626" cy="890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435011" y="1740090"/>
          <a:ext cx="8277190" cy="321028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01700">
                  <a:extLst>
                    <a:ext uri="{9D8B030D-6E8A-4147-A177-3AD203B41FA5}">
                      <a16:colId xmlns:a16="http://schemas.microsoft.com/office/drawing/2014/main" val="1403754889"/>
                    </a:ext>
                  </a:extLst>
                </a:gridCol>
                <a:gridCol w="2291830">
                  <a:extLst>
                    <a:ext uri="{9D8B030D-6E8A-4147-A177-3AD203B41FA5}">
                      <a16:colId xmlns:a16="http://schemas.microsoft.com/office/drawing/2014/main" val="1640761933"/>
                    </a:ext>
                  </a:extLst>
                </a:gridCol>
                <a:gridCol w="2291830">
                  <a:extLst>
                    <a:ext uri="{9D8B030D-6E8A-4147-A177-3AD203B41FA5}">
                      <a16:colId xmlns:a16="http://schemas.microsoft.com/office/drawing/2014/main" val="1799478714"/>
                    </a:ext>
                  </a:extLst>
                </a:gridCol>
                <a:gridCol w="2291830">
                  <a:extLst>
                    <a:ext uri="{9D8B030D-6E8A-4147-A177-3AD203B41FA5}">
                      <a16:colId xmlns:a16="http://schemas.microsoft.com/office/drawing/2014/main" val="3473345102"/>
                    </a:ext>
                  </a:extLst>
                </a:gridCol>
              </a:tblGrid>
              <a:tr h="5157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>
                          <a:latin typeface="+mn-lt"/>
                          <a:ea typeface="+mn-ea"/>
                        </a:rPr>
                        <a:t>시행월</a:t>
                      </a:r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’22. 09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‘22.10</a:t>
                      </a:r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‘22.10~’23.01</a:t>
                      </a:r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273190"/>
                  </a:ext>
                </a:extLst>
              </a:tr>
              <a:tr h="5157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대상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테이블슈터즈 </a:t>
                      </a:r>
                      <a:r>
                        <a:rPr lang="en-US" altLang="ko-KR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38</a:t>
                      </a:r>
                      <a:r>
                        <a:rPr lang="ko-KR" altLang="en-US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주요 대리점 </a:t>
                      </a:r>
                      <a:r>
                        <a:rPr lang="en-US" altLang="ko-KR" sz="14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13</a:t>
                      </a:r>
                      <a:r>
                        <a:rPr lang="ko-KR" altLang="en-US" sz="14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점</a:t>
                      </a:r>
                      <a:endParaRPr lang="en-US" altLang="ko-KR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ko-KR" altLang="en-US" sz="14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로봇</a:t>
                      </a:r>
                      <a:r>
                        <a:rPr lang="en-US" altLang="ko-KR" sz="14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+</a:t>
                      </a:r>
                      <a:r>
                        <a:rPr lang="ko-KR" altLang="en-US" sz="14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유선</a:t>
                      </a:r>
                      <a:r>
                        <a:rPr lang="en-US" altLang="ko-KR" sz="14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법인</a:t>
                      </a:r>
                      <a:r>
                        <a:rPr lang="en-US" altLang="ko-KR" sz="14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+</a:t>
                      </a:r>
                      <a:r>
                        <a:rPr lang="ko-KR" altLang="en-US" sz="1400" dirty="0" err="1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고객본부</a:t>
                      </a:r>
                      <a:r>
                        <a:rPr lang="ko-KR" altLang="en-US" sz="14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지사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4842334"/>
                  </a:ext>
                </a:extLst>
              </a:tr>
              <a:tr h="5157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주요내용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세일즈</a:t>
                      </a:r>
                      <a:r>
                        <a:rPr lang="en-US" altLang="ko-KR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&amp;</a:t>
                      </a:r>
                      <a:r>
                        <a:rPr lang="ko-KR" altLang="en-US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상품교육 </a:t>
                      </a:r>
                      <a:endParaRPr lang="en-US" altLang="ko-KR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+</a:t>
                      </a:r>
                      <a:r>
                        <a:rPr lang="ko-KR" altLang="en-US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청약프로스세스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세일즈</a:t>
                      </a:r>
                      <a:r>
                        <a:rPr lang="en-US" altLang="ko-KR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&amp;</a:t>
                      </a:r>
                      <a:r>
                        <a:rPr lang="ko-KR" altLang="en-US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상품교육 중심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세일즈</a:t>
                      </a:r>
                      <a:r>
                        <a:rPr lang="en-US" altLang="ko-KR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&amp;</a:t>
                      </a:r>
                      <a:r>
                        <a:rPr lang="ko-KR" altLang="en-US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상품교육 중심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3531511"/>
                  </a:ext>
                </a:extLst>
              </a:tr>
              <a:tr h="16582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진행내역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7283513"/>
                  </a:ext>
                </a:extLst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7"/>
          <a:stretch/>
        </p:blipFill>
        <p:spPr>
          <a:xfrm>
            <a:off x="6480508" y="3385306"/>
            <a:ext cx="2139813" cy="149754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462" y="3376385"/>
            <a:ext cx="2000668" cy="150050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023" y="3379340"/>
            <a:ext cx="2004682" cy="15035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 오더 현장교육 진행</a:t>
            </a:r>
          </a:p>
        </p:txBody>
      </p:sp>
    </p:spTree>
    <p:extLst>
      <p:ext uri="{BB962C8B-B14F-4D97-AF65-F5344CB8AC3E}">
        <p14:creationId xmlns:p14="http://schemas.microsoft.com/office/powerpoint/2010/main" val="37951343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005" y="1030880"/>
            <a:ext cx="6787990" cy="39200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 오더 고객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타겟팅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분석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178005" y="1030879"/>
            <a:ext cx="2075735" cy="31849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19000"/>
              </a:prstClr>
            </a:outerShdw>
          </a:effectLst>
        </p:spPr>
        <p:txBody>
          <a:bodyPr lIns="0" tIns="0" rIns="0" bIns="0" anchor="ctr" anchorCtr="0">
            <a:normAutofit/>
          </a:bodyPr>
          <a:lstStyle>
            <a:lvl1pPr marL="0" indent="0" algn="l" defTabSz="915230" rtl="0" eaLnBrk="1" latinLnBrk="1" hangingPunct="1">
              <a:lnSpc>
                <a:spcPct val="90000"/>
              </a:lnSpc>
              <a:spcBef>
                <a:spcPts val="1002"/>
              </a:spcBef>
              <a:buFont typeface="Arial" panose="020B0604020202020204" pitchFamily="34" charset="0"/>
              <a:buNone/>
              <a:defRPr sz="1733" kern="12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lvl1pPr>
            <a:lvl2pPr marL="68642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03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165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6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688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449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211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972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523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업종별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에스오더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도입 비중</a:t>
            </a:r>
          </a:p>
        </p:txBody>
      </p:sp>
    </p:spTree>
    <p:extLst>
      <p:ext uri="{BB962C8B-B14F-4D97-AF65-F5344CB8AC3E}">
        <p14:creationId xmlns:p14="http://schemas.microsoft.com/office/powerpoint/2010/main" val="26364174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>
            <a:extLst>
              <a:ext uri="{FF2B5EF4-FFF2-40B4-BE49-F238E27FC236}">
                <a16:creationId xmlns:a16="http://schemas.microsoft.com/office/drawing/2014/main" id="{2FBD2A7F-411B-E519-7A70-5BB440AB65F2}"/>
              </a:ext>
            </a:extLst>
          </p:cNvPr>
          <p:cNvGrpSpPr/>
          <p:nvPr/>
        </p:nvGrpSpPr>
        <p:grpSpPr>
          <a:xfrm>
            <a:off x="669344" y="1554118"/>
            <a:ext cx="6287412" cy="414540"/>
            <a:chOff x="892458" y="1967787"/>
            <a:chExt cx="8646566" cy="680314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99AD498-FD79-D6A1-FC0A-8B9FA8C380B0}"/>
                </a:ext>
              </a:extLst>
            </p:cNvPr>
            <p:cNvSpPr/>
            <p:nvPr/>
          </p:nvSpPr>
          <p:spPr>
            <a:xfrm>
              <a:off x="1973279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경양식</a:t>
              </a: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A6AD644-F773-FAC4-FD96-5349381161D5}"/>
                </a:ext>
              </a:extLst>
            </p:cNvPr>
            <p:cNvSpPr/>
            <p:nvPr/>
          </p:nvSpPr>
          <p:spPr>
            <a:xfrm>
              <a:off x="3054100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퓨전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중국집</a:t>
              </a: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20F09E40-169A-6D94-FAA7-6A4978681310}"/>
                </a:ext>
              </a:extLst>
            </p:cNvPr>
            <p:cNvSpPr/>
            <p:nvPr/>
          </p:nvSpPr>
          <p:spPr>
            <a:xfrm>
              <a:off x="4134920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외국음식 전문점</a:t>
              </a: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8CF1501-6DCD-FEF7-6EA5-61E3838C8530}"/>
                </a:ext>
              </a:extLst>
            </p:cNvPr>
            <p:cNvSpPr/>
            <p:nvPr/>
          </p:nvSpPr>
          <p:spPr>
            <a:xfrm>
              <a:off x="5215741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호프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통닭집</a:t>
              </a: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4B46DA-07DF-D919-2B73-AA3473164984}"/>
                </a:ext>
              </a:extLst>
            </p:cNvPr>
            <p:cNvSpPr/>
            <p:nvPr/>
          </p:nvSpPr>
          <p:spPr>
            <a:xfrm>
              <a:off x="6296562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정종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대포집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AE45A4A0-26B9-76A9-9405-0BFF805253A3}"/>
                </a:ext>
              </a:extLst>
            </p:cNvPr>
            <p:cNvSpPr/>
            <p:nvPr/>
          </p:nvSpPr>
          <p:spPr>
            <a:xfrm>
              <a:off x="7377383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소주방</a:t>
              </a:r>
              <a:endPara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27E88E5-4A16-FE08-BF05-A8AC29209A65}"/>
                </a:ext>
              </a:extLst>
            </p:cNvPr>
            <p:cNvSpPr/>
            <p:nvPr/>
          </p:nvSpPr>
          <p:spPr>
            <a:xfrm>
              <a:off x="892458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초밥집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334F922-9E5E-7F92-D420-F78ECBA9A61D}"/>
                </a:ext>
              </a:extLst>
            </p:cNvPr>
            <p:cNvSpPr/>
            <p:nvPr/>
          </p:nvSpPr>
          <p:spPr>
            <a:xfrm>
              <a:off x="8458203" y="1967787"/>
              <a:ext cx="1080821" cy="680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고깃집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308DDB6-390B-E4D1-87A7-7581904918E2}"/>
              </a:ext>
            </a:extLst>
          </p:cNvPr>
          <p:cNvSpPr txBox="1"/>
          <p:nvPr/>
        </p:nvSpPr>
        <p:spPr>
          <a:xfrm>
            <a:off x="741608" y="951840"/>
            <a:ext cx="43080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-3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※  </a:t>
            </a:r>
            <a:r>
              <a:rPr kumimoji="0" lang="ko-KR" altLang="en-US" sz="1100" b="0" i="0" u="none" strike="noStrike" kern="1200" cap="none" spc="-3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혁신성장담당에서 짧은 기간 조사분석한 내용이며</a:t>
            </a:r>
            <a:r>
              <a:rPr kumimoji="0" lang="en-US" altLang="ko-KR" sz="1100" b="0" i="0" u="none" strike="noStrike" kern="1200" cap="none" spc="-3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-3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추후 지속 업데이트 계획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32DF94-779F-6647-9154-01FEB631C00F}"/>
              </a:ext>
            </a:extLst>
          </p:cNvPr>
          <p:cNvSpPr txBox="1"/>
          <p:nvPr/>
        </p:nvSpPr>
        <p:spPr>
          <a:xfrm>
            <a:off x="441351" y="1226233"/>
            <a:ext cx="1733167" cy="2543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청약 가능성 높은 매장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F1383C-0E77-7BB5-E80D-A5FB0E9D121D}"/>
              </a:ext>
            </a:extLst>
          </p:cNvPr>
          <p:cNvSpPr txBox="1"/>
          <p:nvPr/>
        </p:nvSpPr>
        <p:spPr>
          <a:xfrm>
            <a:off x="441350" y="2319107"/>
            <a:ext cx="2093843" cy="2543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청약 가능성 높은 매장 유형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C54BDB-92C1-9D32-2912-85638CB8256E}"/>
              </a:ext>
            </a:extLst>
          </p:cNvPr>
          <p:cNvSpPr txBox="1"/>
          <p:nvPr/>
        </p:nvSpPr>
        <p:spPr>
          <a:xfrm>
            <a:off x="557987" y="2616972"/>
            <a:ext cx="5578771" cy="5103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①  젊은 층이 주로 유동하는 중심가 지역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(ex.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대학로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먹자골목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등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  -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주요 방문고객 연령이 낮을 수록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테이블오더 도입에 대한 점주 반응이 긍정적인 경우가 많음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CF3476-77D3-C093-B587-A37958022417}"/>
              </a:ext>
            </a:extLst>
          </p:cNvPr>
          <p:cNvSpPr txBox="1"/>
          <p:nvPr/>
        </p:nvSpPr>
        <p:spPr>
          <a:xfrm>
            <a:off x="557987" y="3866067"/>
            <a:ext cx="6053260" cy="5103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>
                <a:tab pos="0" algn="l"/>
                <a:tab pos="202406" algn="l"/>
              </a:tabLst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③ 주방에서 조리가 완료되는 매장의 도입율이 상대적으로 높음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 -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화구가 있는 고깃집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찌게 류 업종의 경우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테이블에 있는 태블릿 관리에 대한 점주의 우려가 있기 때문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B1545C-A181-E943-41ED-2FBC0A907886}"/>
              </a:ext>
            </a:extLst>
          </p:cNvPr>
          <p:cNvSpPr txBox="1"/>
          <p:nvPr/>
        </p:nvSpPr>
        <p:spPr>
          <a:xfrm>
            <a:off x="557987" y="3124821"/>
            <a:ext cx="7112845" cy="7437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②  선불형과 후불형 선호매장 유형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-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선불형 선호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: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메뉴 종류가 다양하게 구성되어 있고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테이블 회전율을 높여 매출 증대에 관심있는 매장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(ex.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경양식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초밥 등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-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후불형 선호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: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회전율보다는 추가 주문 및 서빙 인력 업무축소로 인건비 절감에 관심있는 매장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(ex.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호프집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소주방 등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689804-BF28-41A9-1399-105BB20EB6D5}"/>
              </a:ext>
            </a:extLst>
          </p:cNvPr>
          <p:cNvSpPr txBox="1"/>
          <p:nvPr/>
        </p:nvSpPr>
        <p:spPr>
          <a:xfrm>
            <a:off x="557987" y="4373915"/>
            <a:ext cx="4935967" cy="5103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>
                <a:tab pos="0" algn="l"/>
                <a:tab pos="202406" algn="l"/>
              </a:tabLst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④ 방문시 우선순위가 낮은 매장 유형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>
                <a:tab pos="0" algn="l"/>
                <a:tab pos="202406" algn="l"/>
              </a:tabLst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     -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테이크아웃 카페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분식류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패스트푸드 등은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‘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키오스크 특화된 업종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’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인 경우가 많음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65FAD39-B717-CE38-3FF0-80F2FF896104}"/>
              </a:ext>
            </a:extLst>
          </p:cNvPr>
          <p:cNvSpPr/>
          <p:nvPr/>
        </p:nvSpPr>
        <p:spPr>
          <a:xfrm>
            <a:off x="1455270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●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E230500-ACDF-D844-4C9A-42751CE9DF98}"/>
              </a:ext>
            </a:extLst>
          </p:cNvPr>
          <p:cNvSpPr/>
          <p:nvPr/>
        </p:nvSpPr>
        <p:spPr>
          <a:xfrm>
            <a:off x="2241196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●</a:t>
            </a:r>
            <a:endParaRPr kumimoji="0" lang="ko-KR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C93D8456-D81C-5155-E5D4-8EE32E9869DF}"/>
              </a:ext>
            </a:extLst>
          </p:cNvPr>
          <p:cNvSpPr/>
          <p:nvPr/>
        </p:nvSpPr>
        <p:spPr>
          <a:xfrm>
            <a:off x="3027123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●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90618A3F-DDC6-62D2-A829-587A33B201C3}"/>
              </a:ext>
            </a:extLst>
          </p:cNvPr>
          <p:cNvSpPr/>
          <p:nvPr/>
        </p:nvSpPr>
        <p:spPr>
          <a:xfrm>
            <a:off x="3813049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●</a:t>
            </a:r>
            <a:endParaRPr kumimoji="0" lang="ko-KR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522FE213-07FD-ECA4-2686-0F77FD365338}"/>
              </a:ext>
            </a:extLst>
          </p:cNvPr>
          <p:cNvSpPr/>
          <p:nvPr/>
        </p:nvSpPr>
        <p:spPr>
          <a:xfrm>
            <a:off x="4598976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▲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FC8DEC34-39B9-F4E1-18CE-ACBBFBD20C71}"/>
              </a:ext>
            </a:extLst>
          </p:cNvPr>
          <p:cNvSpPr/>
          <p:nvPr/>
        </p:nvSpPr>
        <p:spPr>
          <a:xfrm>
            <a:off x="5384902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●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B51DE845-6E95-6EDC-6A85-2FD13A83E36A}"/>
              </a:ext>
            </a:extLst>
          </p:cNvPr>
          <p:cNvSpPr/>
          <p:nvPr/>
        </p:nvSpPr>
        <p:spPr>
          <a:xfrm>
            <a:off x="669343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●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951B93AD-3435-F250-7197-FEDF30EA34E1}"/>
              </a:ext>
            </a:extLst>
          </p:cNvPr>
          <p:cNvSpPr/>
          <p:nvPr/>
        </p:nvSpPr>
        <p:spPr>
          <a:xfrm>
            <a:off x="6170829" y="1967077"/>
            <a:ext cx="785927" cy="2622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▲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(TIP)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테이블오더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이런 곳을 방문하면 가능성이 좀더 높아요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3736531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005" y="1030879"/>
            <a:ext cx="6889742" cy="39280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 오더 고객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타겟팅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분석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273836" y="1030879"/>
            <a:ext cx="2540555" cy="31849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19000"/>
              </a:prstClr>
            </a:outerShdw>
          </a:effectLst>
        </p:spPr>
        <p:txBody>
          <a:bodyPr lIns="0" tIns="0" rIns="0" bIns="0" anchor="ctr" anchorCtr="0">
            <a:normAutofit/>
          </a:bodyPr>
          <a:lstStyle>
            <a:lvl1pPr marL="0" indent="0" algn="l" defTabSz="915230" rtl="0" eaLnBrk="1" latinLnBrk="1" hangingPunct="1">
              <a:lnSpc>
                <a:spcPct val="90000"/>
              </a:lnSpc>
              <a:spcBef>
                <a:spcPts val="1002"/>
              </a:spcBef>
              <a:buFont typeface="Arial" panose="020B0604020202020204" pitchFamily="34" charset="0"/>
              <a:buNone/>
              <a:defRPr sz="1733" kern="12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lvl1pPr>
            <a:lvl2pPr marL="68642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03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165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6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688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449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211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972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523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매장 규모별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에스오더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도입 비중</a:t>
            </a:r>
          </a:p>
        </p:txBody>
      </p:sp>
    </p:spTree>
    <p:extLst>
      <p:ext uri="{BB962C8B-B14F-4D97-AF65-F5344CB8AC3E}">
        <p14:creationId xmlns:p14="http://schemas.microsoft.com/office/powerpoint/2010/main" val="17166233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" y="1194118"/>
            <a:ext cx="7947660" cy="37998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574321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 오더 고객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타겟팅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분석</a:t>
            </a:r>
          </a:p>
        </p:txBody>
      </p:sp>
    </p:spTree>
    <p:extLst>
      <p:ext uri="{BB962C8B-B14F-4D97-AF65-F5344CB8AC3E}">
        <p14:creationId xmlns:p14="http://schemas.microsoft.com/office/powerpoint/2010/main" val="34482325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150" y="171315"/>
            <a:ext cx="6497413" cy="36755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r>
              <a:rPr lang="en-US" altLang="ko-KR" sz="2000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#. </a:t>
            </a:r>
            <a:r>
              <a:rPr lang="ko-KR" altLang="en-US" sz="2000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별첨 </a:t>
            </a:r>
            <a:r>
              <a:rPr lang="en-US" altLang="ko-KR" sz="2000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: </a:t>
            </a:r>
            <a:r>
              <a:rPr lang="ko-KR" altLang="ko-KR" sz="1400" dirty="0" err="1"/>
              <a:t>현장영업</a:t>
            </a:r>
            <a:r>
              <a:rPr lang="ko-KR" altLang="ko-KR" sz="1400" dirty="0"/>
              <a:t> </a:t>
            </a:r>
            <a:r>
              <a:rPr lang="ko-KR" altLang="ko-KR" sz="1400" dirty="0" err="1"/>
              <a:t>최고전문가</a:t>
            </a:r>
            <a:r>
              <a:rPr lang="en-US" altLang="ko-KR" sz="1400" dirty="0"/>
              <a:t> 10</a:t>
            </a:r>
            <a:r>
              <a:rPr lang="ko-KR" altLang="ko-KR" sz="1400" dirty="0"/>
              <a:t>분과의 심층 인터뷰</a:t>
            </a:r>
            <a:r>
              <a:rPr lang="en-US" altLang="ko-KR" sz="1400" dirty="0"/>
              <a:t> </a:t>
            </a:r>
            <a:r>
              <a:rPr lang="ko-KR" altLang="ko-KR" sz="1400" dirty="0"/>
              <a:t>통한</a:t>
            </a:r>
            <a:r>
              <a:rPr lang="en-US" altLang="ko-KR" dirty="0"/>
              <a:t>,</a:t>
            </a:r>
            <a:r>
              <a:rPr lang="en-US" altLang="ko-KR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“</a:t>
            </a:r>
            <a:r>
              <a:rPr lang="ko-KR" altLang="ko-KR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현장의 소리</a:t>
            </a:r>
            <a:r>
              <a:rPr lang="en-US" altLang="ko-KR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” </a:t>
            </a:r>
            <a:endParaRPr lang="ko-KR" altLang="en-US" sz="2000" dirty="0">
              <a:solidFill>
                <a:srgbClr val="4C4C4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289560" y="686960"/>
            <a:ext cx="8542020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95015" y="1125542"/>
          <a:ext cx="8252745" cy="3817718"/>
        </p:xfrm>
        <a:graphic>
          <a:graphicData uri="http://schemas.openxmlformats.org/drawingml/2006/table">
            <a:tbl>
              <a:tblPr firstRow="1" firstCol="1" bandRow="1"/>
              <a:tblGrid>
                <a:gridCol w="1476025">
                  <a:extLst>
                    <a:ext uri="{9D8B030D-6E8A-4147-A177-3AD203B41FA5}">
                      <a16:colId xmlns:a16="http://schemas.microsoft.com/office/drawing/2014/main" val="3818117665"/>
                    </a:ext>
                  </a:extLst>
                </a:gridCol>
                <a:gridCol w="3441761">
                  <a:extLst>
                    <a:ext uri="{9D8B030D-6E8A-4147-A177-3AD203B41FA5}">
                      <a16:colId xmlns:a16="http://schemas.microsoft.com/office/drawing/2014/main" val="4253314311"/>
                    </a:ext>
                  </a:extLst>
                </a:gridCol>
                <a:gridCol w="3334959">
                  <a:extLst>
                    <a:ext uri="{9D8B030D-6E8A-4147-A177-3AD203B41FA5}">
                      <a16:colId xmlns:a16="http://schemas.microsoft.com/office/drawing/2014/main" val="1688476547"/>
                    </a:ext>
                  </a:extLst>
                </a:gridCol>
              </a:tblGrid>
              <a:tr h="29842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100" spc="-5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구분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현장의 소리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개선 방향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483710"/>
                  </a:ext>
                </a:extLst>
              </a:tr>
              <a:tr h="1528373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1) </a:t>
                      </a:r>
                      <a:r>
                        <a:rPr lang="ko-KR" altLang="en-US" sz="1200" kern="100" spc="-5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비효율적 프로세스</a:t>
                      </a:r>
                      <a:endParaRPr lang="en-US" altLang="ko-KR" sz="1200" kern="100" spc="-50" dirty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5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altLang="en-US" sz="1200" kern="100" spc="-5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개선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테이블오더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화면 디자인</a:t>
                      </a: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특히 사진</a:t>
                      </a: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문구 등</a:t>
                      </a: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관련</a:t>
                      </a: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다양하고 빈번한 고객의 요구사항에 따른 개통 </a:t>
                      </a:r>
                      <a:endParaRPr lang="en-US" altLang="ko-KR" sz="1200" kern="100" spc="-60" dirty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지연 및 업무 생산성 저하 </a:t>
                      </a: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고객의 잦은 수정 요구</a:t>
                      </a: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고객과의 </a:t>
                      </a: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1:1 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소통 진행에 </a:t>
                      </a:r>
                      <a:endParaRPr lang="en-US" altLang="ko-KR" sz="1200" kern="100" spc="-60" dirty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따른 비효율성 등</a:t>
                      </a: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관리자 앱 ‘</a:t>
                      </a: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Self (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가칭</a:t>
                      </a: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)’ 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구현 검토</a:t>
                      </a:r>
                      <a:endParaRPr lang="en-US" altLang="ko-KR" sz="1200" kern="100" spc="-60" dirty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- </a:t>
                      </a:r>
                      <a:r>
                        <a:rPr lang="ko-KR" altLang="en-US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개통시점에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화면 디자인을 고객이 직접 디자인</a:t>
                      </a:r>
                      <a:endParaRPr lang="en-US" altLang="ko-KR" sz="1200" kern="100" spc="-60" dirty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할 수 있고</a:t>
                      </a: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쉽게 구현할 수 있도록 구현</a:t>
                      </a: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- 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사후 관리 시에도 고객이 직접 화면 디자인을 </a:t>
                      </a:r>
                      <a:endParaRPr lang="en-US" altLang="ko-KR" sz="1200" kern="100" spc="-60" dirty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할 수 있도록 쉽게 구현</a:t>
                      </a: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- 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관리자 앱을 다루는 방법에 대한 ‘</a:t>
                      </a:r>
                      <a:r>
                        <a:rPr lang="ko-KR" altLang="en-US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짤영상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’ 제작</a:t>
                      </a:r>
                      <a:endParaRPr lang="en-US" altLang="ko-KR" sz="1200" kern="100" spc="-60" dirty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하여 관리자 앱에 삽입</a:t>
                      </a:r>
                      <a:endParaRPr lang="en-US" altLang="ko-KR" sz="1200" kern="100" spc="-60" dirty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7101446"/>
                  </a:ext>
                </a:extLst>
              </a:tr>
              <a:tr h="884016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2) </a:t>
                      </a: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현장 영업동력 및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컨설팅 역량 부족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7315" indent="-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테이블슈터즈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외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영업동력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부족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95250" indent="-107950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  (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이를 예상했기에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테이블슈터즈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구성함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)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개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현장지사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간담회 추진</a:t>
                      </a:r>
                      <a:endParaRPr lang="en-US" altLang="ko-KR" sz="1200" kern="100" spc="-60" dirty="0">
                        <a:effectLst/>
                        <a:latin typeface="맑은 고딕" panose="020B0503020000020004" pitchFamily="50" charset="-127"/>
                        <a:ea typeface="함초롬돋움" panose="020B0604000101010101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 -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심층 교육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활성화 방안 논의 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  -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테이블슈터즈외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지점장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직책자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영업직원 교육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영업테스트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활성화 캠페인 지속 시행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15674"/>
                  </a:ext>
                </a:extLst>
              </a:tr>
              <a:tr h="1106905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3) VAN </a:t>
                      </a: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대리점과의 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35255"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경쟁이슈 해소 필요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VAN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대리점과 식당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사장님과의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밀착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관계하에서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테이블오더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도입에 부정적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37160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연동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POS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전환으로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VAN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교체시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VAN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37160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수수료가 빠질 우려가 있어서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테이블오더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37160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도입에 부정적 메시지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VAN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대리점과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Win-Win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관계 검토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20015"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테이블오더와 기존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VAN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유지 수용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20015"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주요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VAN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대리점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테이블오더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채널화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240665"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*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영업담당자가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VAN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대리점 접촉 노력 등을 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통해 우호적 관계 활동 등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965576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495015" y="672850"/>
            <a:ext cx="8147758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" panose="05000000000000000000" pitchFamily="2" charset="2"/>
              </a:rPr>
              <a:t></a:t>
            </a:r>
            <a:r>
              <a:rPr lang="en-US" altLang="ko-KR" sz="1500" b="1" dirty="0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 2" panose="05020102010507070707" pitchFamily="18" charset="2"/>
              </a:rPr>
              <a:t> </a:t>
            </a:r>
            <a:r>
              <a:rPr lang="ko-KR" altLang="en-US" sz="1500" b="1" dirty="0" err="1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 2" panose="05020102010507070707" pitchFamily="18" charset="2"/>
              </a:rPr>
              <a:t>영업테스트</a:t>
            </a:r>
            <a:r>
              <a:rPr lang="ko-KR" altLang="en-US" sz="1500" b="1" dirty="0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 2" panose="05020102010507070707" pitchFamily="18" charset="2"/>
              </a:rPr>
              <a:t> 진행 중에 확인된 </a:t>
            </a:r>
            <a:r>
              <a:rPr lang="ko-KR" altLang="en-US" sz="1500" b="1" dirty="0" err="1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 2" panose="05020102010507070707" pitchFamily="18" charset="2"/>
              </a:rPr>
              <a:t>영업허들</a:t>
            </a:r>
            <a:r>
              <a:rPr lang="ko-KR" altLang="en-US" sz="1500" b="1" dirty="0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 2" panose="05020102010507070707" pitchFamily="18" charset="2"/>
              </a:rPr>
              <a:t> 지속 청취 </a:t>
            </a:r>
            <a:r>
              <a:rPr lang="ko-KR" altLang="en-US" sz="1500" b="1" dirty="0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" panose="05000000000000000000" pitchFamily="2" charset="2"/>
              </a:rPr>
              <a:t> </a:t>
            </a:r>
            <a:r>
              <a:rPr lang="ko-KR" altLang="en-US" sz="1500" b="1" dirty="0">
                <a:solidFill>
                  <a:srgbClr val="0000CC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sym typeface="Wingdings 2" panose="05020102010507070707" pitchFamily="18" charset="2"/>
              </a:rPr>
              <a:t>개선</a:t>
            </a:r>
            <a:endParaRPr lang="en-US" altLang="ko-KR" sz="1500" b="1" dirty="0">
              <a:solidFill>
                <a:srgbClr val="0000CC"/>
              </a:solidFill>
              <a:latin typeface="KT서체 Medium" panose="020B0600000101010101" pitchFamily="50" charset="-127"/>
              <a:ea typeface="KT서체 Medium" panose="020B0600000101010101" pitchFamily="50" charset="-127"/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158590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150" y="171315"/>
            <a:ext cx="6497413" cy="36755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r>
              <a:rPr lang="en-US" altLang="ko-KR" sz="2000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#. </a:t>
            </a:r>
            <a:r>
              <a:rPr lang="ko-KR" altLang="en-US" sz="2000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별첨 </a:t>
            </a:r>
            <a:r>
              <a:rPr lang="en-US" altLang="ko-KR" sz="2000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: </a:t>
            </a:r>
            <a:r>
              <a:rPr lang="ko-KR" altLang="ko-KR" sz="1400" dirty="0" err="1"/>
              <a:t>현장영업</a:t>
            </a:r>
            <a:r>
              <a:rPr lang="ko-KR" altLang="ko-KR" sz="1400" dirty="0"/>
              <a:t> </a:t>
            </a:r>
            <a:r>
              <a:rPr lang="ko-KR" altLang="ko-KR" sz="1400" dirty="0" err="1"/>
              <a:t>최고전문가</a:t>
            </a:r>
            <a:r>
              <a:rPr lang="en-US" altLang="ko-KR" sz="1400" dirty="0"/>
              <a:t> 10</a:t>
            </a:r>
            <a:r>
              <a:rPr lang="ko-KR" altLang="ko-KR" sz="1400" dirty="0"/>
              <a:t>분과의 심층 인터뷰</a:t>
            </a:r>
            <a:r>
              <a:rPr lang="en-US" altLang="ko-KR" sz="1400" dirty="0"/>
              <a:t> </a:t>
            </a:r>
            <a:r>
              <a:rPr lang="ko-KR" altLang="ko-KR" sz="1400" dirty="0"/>
              <a:t>통한</a:t>
            </a:r>
            <a:r>
              <a:rPr lang="en-US" altLang="ko-KR" dirty="0"/>
              <a:t>,</a:t>
            </a:r>
            <a:r>
              <a:rPr lang="en-US" altLang="ko-KR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“</a:t>
            </a:r>
            <a:r>
              <a:rPr lang="ko-KR" altLang="ko-KR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현장의 소리</a:t>
            </a:r>
            <a:r>
              <a:rPr lang="en-US" altLang="ko-KR" dirty="0">
                <a:solidFill>
                  <a:srgbClr val="4C4C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” </a:t>
            </a:r>
            <a:endParaRPr lang="ko-KR" altLang="en-US" sz="2000" dirty="0">
              <a:solidFill>
                <a:srgbClr val="4C4C4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289560" y="686960"/>
            <a:ext cx="8542020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36265" y="948776"/>
          <a:ext cx="8085222" cy="3863855"/>
        </p:xfrm>
        <a:graphic>
          <a:graphicData uri="http://schemas.openxmlformats.org/drawingml/2006/table">
            <a:tbl>
              <a:tblPr firstRow="1" firstCol="1" bandRow="1"/>
              <a:tblGrid>
                <a:gridCol w="1911704">
                  <a:extLst>
                    <a:ext uri="{9D8B030D-6E8A-4147-A177-3AD203B41FA5}">
                      <a16:colId xmlns:a16="http://schemas.microsoft.com/office/drawing/2014/main" val="3818117665"/>
                    </a:ext>
                  </a:extLst>
                </a:gridCol>
                <a:gridCol w="2906256">
                  <a:extLst>
                    <a:ext uri="{9D8B030D-6E8A-4147-A177-3AD203B41FA5}">
                      <a16:colId xmlns:a16="http://schemas.microsoft.com/office/drawing/2014/main" val="4253314311"/>
                    </a:ext>
                  </a:extLst>
                </a:gridCol>
                <a:gridCol w="3267262">
                  <a:extLst>
                    <a:ext uri="{9D8B030D-6E8A-4147-A177-3AD203B41FA5}">
                      <a16:colId xmlns:a16="http://schemas.microsoft.com/office/drawing/2014/main" val="1688476547"/>
                    </a:ext>
                  </a:extLst>
                </a:gridCol>
              </a:tblGrid>
              <a:tr h="36776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100" spc="-5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구분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현장의 소리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개선 방향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483710"/>
                  </a:ext>
                </a:extLst>
              </a:tr>
              <a:tr h="675984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4) </a:t>
                      </a:r>
                      <a:r>
                        <a:rPr lang="ko-KR" sz="1200" kern="100" spc="-5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지금부터 전문 판매채널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3525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5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신설 및 육성 필요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7315" indent="-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 </a:t>
                      </a:r>
                      <a:r>
                        <a:rPr lang="en-US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VAN / POS</a:t>
                      </a: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대리점</a:t>
                      </a:r>
                      <a:r>
                        <a:rPr lang="en-US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카드체크기 판매 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114300" indent="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업체 등 연관성 높은 곳을 채널화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VAN / POS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대리점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카트체크기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판매업체의 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채널화에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대한 별도 포상 및 장려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5831303"/>
                  </a:ext>
                </a:extLst>
              </a:tr>
              <a:tr h="1267577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5) </a:t>
                      </a: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타사 상품 대비 강점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3525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세일즈톡에 반영 요청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7315" indent="-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KT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테이블오더의 타사 대비 차이점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114300" indent="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및 강점에 대한 명확한 정리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타사 대비 강점 등 비교표를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세일즈톡에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보완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 -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요금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서비스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AS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등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 -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배포형태로는 사용하지 않고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대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면</a:t>
                      </a: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설면용으로만 제작 검토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1802660"/>
                  </a:ext>
                </a:extLst>
              </a:tr>
              <a:tr h="931515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6) </a:t>
                      </a: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타겟 </a:t>
                      </a:r>
                      <a:r>
                        <a:rPr lang="en-US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DB </a:t>
                      </a: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제공 요청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7315" indent="-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 에스오더와 연동 가능한 </a:t>
                      </a:r>
                      <a:r>
                        <a:rPr lang="en-US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POS</a:t>
                      </a: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고객</a:t>
                      </a:r>
                      <a:r>
                        <a:rPr lang="en-US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DB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114300" indent="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등 유효한 정보 제공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에스오더 누적 고객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분석중이며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DB 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최적화 및 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indent="120015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60" dirty="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세일즈톡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반영 예정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히트업종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선호평수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등</a:t>
                      </a:r>
                      <a:r>
                        <a:rPr lang="en-US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)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5704301"/>
                  </a:ext>
                </a:extLst>
              </a:tr>
              <a:tr h="621011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50">
                          <a:effectLst/>
                          <a:latin typeface="함초롬돋움" panose="020B0604000101010101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7) </a:t>
                      </a:r>
                      <a:r>
                        <a:rPr lang="ko-KR" sz="1200" kern="100" spc="-5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로봇과의 신속한 연동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 에스오더</a:t>
                      </a:r>
                      <a:r>
                        <a:rPr lang="en-US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베어로봇간 호출기능 연동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 에스오더</a:t>
                      </a:r>
                      <a:r>
                        <a:rPr lang="en-US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-LG</a:t>
                      </a:r>
                      <a:r>
                        <a:rPr lang="ko-KR" sz="1200" kern="100" spc="-6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로봇간 호출기능 미연동</a:t>
                      </a:r>
                      <a:endParaRPr lang="ko-KR" sz="12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로봇사업단에 연동</a:t>
                      </a:r>
                      <a:r>
                        <a:rPr lang="en-US" altLang="ko-KR" sz="1200" kern="100" spc="-60" baseline="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1200" kern="100" spc="-60" baseline="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진행 중</a:t>
                      </a:r>
                      <a:r>
                        <a:rPr lang="en-US" altLang="ko-KR" sz="1200" kern="100" spc="-60" baseline="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(2</a:t>
                      </a:r>
                      <a:r>
                        <a:rPr lang="ko-KR" altLang="en-US" sz="1200" kern="100" spc="-60" baseline="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월 </a:t>
                      </a:r>
                      <a:r>
                        <a:rPr lang="ko-KR" altLang="en-US" sz="1200" kern="100" spc="-60" baseline="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완료예정</a:t>
                      </a:r>
                      <a:r>
                        <a:rPr lang="en-US" altLang="ko-KR" sz="1200" kern="100" spc="-60" baseline="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ㅇ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연동신청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절차를 </a:t>
                      </a:r>
                      <a:r>
                        <a:rPr lang="ko-KR" sz="1200" kern="100" spc="-60" dirty="0" err="1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전산개발</a:t>
                      </a:r>
                      <a:r>
                        <a:rPr lang="ko-KR" sz="1200" kern="100" spc="-60" dirty="0">
                          <a:effectLst/>
                          <a:latin typeface="맑은 고딕" panose="020B0503020000020004" pitchFamily="50" charset="-127"/>
                          <a:ea typeface="함초롬돋움" panose="020B0604000101010101" pitchFamily="50" charset="-127"/>
                          <a:cs typeface="Times New Roman" panose="02020603050405020304" pitchFamily="18" charset="0"/>
                        </a:rPr>
                        <a:t> 반영</a:t>
                      </a:r>
                      <a:endParaRPr lang="ko-KR" sz="12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8754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14495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435011" y="1029646"/>
            <a:ext cx="2039189" cy="28447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9000"/>
              </a:prstClr>
            </a:outerShdw>
          </a:effectLst>
        </p:spPr>
        <p:txBody>
          <a:bodyPr lIns="0" tIns="0" rIns="0" bIns="0" anchor="ctr" anchorCtr="0">
            <a:normAutofit/>
          </a:bodyPr>
          <a:lstStyle>
            <a:lvl1pPr marL="0" indent="0" algn="l" defTabSz="915230" rtl="0" eaLnBrk="1" latinLnBrk="1" hangingPunct="1">
              <a:lnSpc>
                <a:spcPct val="90000"/>
              </a:lnSpc>
              <a:spcBef>
                <a:spcPts val="1002"/>
              </a:spcBef>
              <a:buFont typeface="Arial" panose="020B0604020202020204" pitchFamily="34" charset="0"/>
              <a:buNone/>
              <a:defRPr sz="1733" kern="12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lvl1pPr>
            <a:lvl2pPr marL="68642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03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165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6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688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449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211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972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5230" rtl="0" eaLnBrk="1" fontAlgn="auto" latinLnBrk="1" hangingPunct="1">
              <a:lnSpc>
                <a:spcPct val="90000"/>
              </a:lnSpc>
              <a:spcBef>
                <a:spcPts val="100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간단 제안서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48" y="1357665"/>
            <a:ext cx="2588462" cy="350880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1426" y="1357665"/>
            <a:ext cx="2684009" cy="350880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347" y="1357665"/>
            <a:ext cx="2695992" cy="35088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760732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별첨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영업자료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(1)</a:t>
            </a:r>
          </a:p>
        </p:txBody>
      </p:sp>
    </p:spTree>
    <p:extLst>
      <p:ext uri="{BB962C8B-B14F-4D97-AF65-F5344CB8AC3E}">
        <p14:creationId xmlns:p14="http://schemas.microsoft.com/office/powerpoint/2010/main" val="15118226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1221717" y="1746337"/>
            <a:ext cx="1738648" cy="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33841" y="1463441"/>
            <a:ext cx="914400" cy="19318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rPr>
              <a:t>Pass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스퀘어 Bold" panose="020B0600000101010101" pitchFamily="50" charset="-127"/>
              <a:ea typeface="나눔스퀘어 Bold" panose="020B0600000101010101" pitchFamily="50" charset="-127"/>
              <a:cs typeface="+mn-cs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5894602" y="1746337"/>
            <a:ext cx="1738648" cy="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306726" y="1463441"/>
            <a:ext cx="914400" cy="19318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rPr>
              <a:t>청약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rPr>
              <a:t>/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rPr>
              <a:t>개통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스퀘어 Bold" panose="020B0600000101010101" pitchFamily="50" charset="-127"/>
              <a:ea typeface="나눔스퀘어 Bold" panose="020B0600000101010101" pitchFamily="50" charset="-127"/>
              <a:cs typeface="+mn-cs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558159" y="1746337"/>
            <a:ext cx="1738648" cy="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70283" y="1463441"/>
            <a:ext cx="914400" cy="19318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rPr>
              <a:t>Shooting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스퀘어 Bold" panose="020B0600000101010101" pitchFamily="50" charset="-127"/>
              <a:ea typeface="나눔스퀘어 Bold" panose="020B0600000101010101" pitchFamily="50" charset="-127"/>
              <a:cs typeface="+mn-cs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3"/>
          <a:srcRect l="1179" t="15566" r="17087" b="9103"/>
          <a:stretch/>
        </p:blipFill>
        <p:spPr>
          <a:xfrm>
            <a:off x="1083582" y="1369493"/>
            <a:ext cx="6970980" cy="3518960"/>
          </a:xfrm>
          <a:prstGeom prst="rect">
            <a:avLst/>
          </a:prstGeom>
        </p:spPr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435011" y="1029646"/>
            <a:ext cx="2039189" cy="28447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9000"/>
              </a:prstClr>
            </a:outerShdw>
          </a:effectLst>
        </p:spPr>
        <p:txBody>
          <a:bodyPr lIns="0" tIns="0" rIns="0" bIns="0" anchor="ctr" anchorCtr="0">
            <a:normAutofit/>
          </a:bodyPr>
          <a:lstStyle>
            <a:lvl1pPr marL="0" indent="0" algn="l" defTabSz="915230" rtl="0" eaLnBrk="1" latinLnBrk="1" hangingPunct="1">
              <a:lnSpc>
                <a:spcPct val="90000"/>
              </a:lnSpc>
              <a:spcBef>
                <a:spcPts val="1002"/>
              </a:spcBef>
              <a:buFont typeface="Arial" panose="020B0604020202020204" pitchFamily="34" charset="0"/>
              <a:buNone/>
              <a:defRPr sz="1733" kern="12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lvl1pPr>
            <a:lvl2pPr marL="68642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03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165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6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688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449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211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972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5230" rtl="0" eaLnBrk="1" fontAlgn="auto" latinLnBrk="1" hangingPunct="1">
              <a:lnSpc>
                <a:spcPct val="90000"/>
              </a:lnSpc>
              <a:spcBef>
                <a:spcPts val="100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고객컨설팅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자료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(1)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7607328" cy="3600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별첨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영업자료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299314864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 txBox="1">
            <a:spLocks/>
          </p:cNvSpPr>
          <p:nvPr/>
        </p:nvSpPr>
        <p:spPr>
          <a:xfrm>
            <a:off x="435011" y="1029646"/>
            <a:ext cx="2039189" cy="28447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9000"/>
              </a:prstClr>
            </a:outerShdw>
          </a:effectLst>
        </p:spPr>
        <p:txBody>
          <a:bodyPr lIns="0" tIns="0" rIns="0" bIns="0" anchor="ctr" anchorCtr="0">
            <a:normAutofit/>
          </a:bodyPr>
          <a:lstStyle>
            <a:lvl1pPr marL="0" indent="0" algn="l" defTabSz="915230" rtl="0" eaLnBrk="1" latinLnBrk="1" hangingPunct="1">
              <a:lnSpc>
                <a:spcPct val="90000"/>
              </a:lnSpc>
              <a:spcBef>
                <a:spcPts val="1002"/>
              </a:spcBef>
              <a:buFont typeface="Arial" panose="020B0604020202020204" pitchFamily="34" charset="0"/>
              <a:buNone/>
              <a:defRPr sz="1733" kern="12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lvl1pPr>
            <a:lvl2pPr marL="68642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03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165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6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688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449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211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972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5230" rtl="0" eaLnBrk="1" fontAlgn="auto" latinLnBrk="1" hangingPunct="1">
              <a:lnSpc>
                <a:spcPct val="90000"/>
              </a:lnSpc>
              <a:spcBef>
                <a:spcPts val="100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고객컨설팅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자료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(2)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7607328" cy="3600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별첨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영업자료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(2)</a:t>
            </a: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/>
          <a:srcRect l="21732" t="22756" r="7087" b="10971"/>
          <a:stretch/>
        </p:blipFill>
        <p:spPr>
          <a:xfrm>
            <a:off x="1188873" y="1353409"/>
            <a:ext cx="6773083" cy="345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548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 txBox="1">
            <a:spLocks/>
          </p:cNvSpPr>
          <p:nvPr/>
        </p:nvSpPr>
        <p:spPr>
          <a:xfrm>
            <a:off x="435011" y="1029646"/>
            <a:ext cx="2039189" cy="28447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9000"/>
              </a:prstClr>
            </a:outerShdw>
          </a:effectLst>
        </p:spPr>
        <p:txBody>
          <a:bodyPr lIns="0" tIns="0" rIns="0" bIns="0" anchor="ctr" anchorCtr="0">
            <a:normAutofit/>
          </a:bodyPr>
          <a:lstStyle>
            <a:lvl1pPr marL="0" indent="0" algn="l" defTabSz="915230" rtl="0" eaLnBrk="1" latinLnBrk="1" hangingPunct="1">
              <a:lnSpc>
                <a:spcPct val="90000"/>
              </a:lnSpc>
              <a:spcBef>
                <a:spcPts val="1002"/>
              </a:spcBef>
              <a:buFont typeface="Arial" panose="020B0604020202020204" pitchFamily="34" charset="0"/>
              <a:buNone/>
              <a:defRPr sz="1733" kern="1200" spc="0" baseline="0">
                <a:solidFill>
                  <a:srgbClr val="4C4C4E"/>
                </a:solidFill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defRPr>
            </a:lvl1pPr>
            <a:lvl2pPr marL="68642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03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165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6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688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449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2112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9727" indent="-228807" algn="l" defTabSz="91523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5230" rtl="0" eaLnBrk="1" fontAlgn="auto" latinLnBrk="1" hangingPunct="1">
              <a:lnSpc>
                <a:spcPct val="90000"/>
              </a:lnSpc>
              <a:spcBef>
                <a:spcPts val="100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n-cs"/>
              </a:rPr>
              <a:t>만족도 조사지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스퀘어 ExtraBold" panose="020B0600000101010101" pitchFamily="50" charset="-127"/>
              <a:ea typeface="나눔스퀘어 ExtraBold" panose="020B0600000101010101" pitchFamily="50" charset="-127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1800" y="224787"/>
            <a:ext cx="42246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84172" y="634073"/>
            <a:ext cx="7607328" cy="3600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#.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별첨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영업자료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(2)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l="1236" t="17342" r="44508" b="18885"/>
          <a:stretch/>
        </p:blipFill>
        <p:spPr>
          <a:xfrm>
            <a:off x="1959716" y="1349375"/>
            <a:ext cx="5068881" cy="354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506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BCB56E40-A772-CC9E-CDCA-DED57442B1D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15610" y="555348"/>
            <a:ext cx="550004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55982" y="948989"/>
            <a:ext cx="7658378" cy="3600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[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테이블오더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수주성공사례 소개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] ① 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대전지사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전략상권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1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팀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이비가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짬뽕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용전점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431800" y="1349375"/>
          <a:ext cx="8280400" cy="3501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035">
                  <a:extLst>
                    <a:ext uri="{9D8B030D-6E8A-4147-A177-3AD203B41FA5}">
                      <a16:colId xmlns:a16="http://schemas.microsoft.com/office/drawing/2014/main" val="3031180765"/>
                    </a:ext>
                  </a:extLst>
                </a:gridCol>
                <a:gridCol w="7046365">
                  <a:extLst>
                    <a:ext uri="{9D8B030D-6E8A-4147-A177-3AD203B41FA5}">
                      <a16:colId xmlns:a16="http://schemas.microsoft.com/office/drawing/2014/main" val="1642803870"/>
                    </a:ext>
                  </a:extLst>
                </a:gridCol>
              </a:tblGrid>
              <a:tr h="28524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50" b="1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구  분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50" b="1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핵  심  내   용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200789"/>
                  </a:ext>
                </a:extLst>
              </a:tr>
              <a:tr h="2759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고객정보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이비가짬뽕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용전점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중국음식점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대전 동구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계족로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509 1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층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/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실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테이블수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12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개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/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접수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10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대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서빙로봇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동시수주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endParaRPr lang="ko-KR" altLang="en-US" sz="900" kern="1200" spc="-50" dirty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338598"/>
                  </a:ext>
                </a:extLst>
              </a:tr>
              <a:tr h="8285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기회발굴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로봇전문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유통망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비앤제이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육성을 목표로 연초부터 채널운영팀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&amp;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전략상권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팀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전문설계사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모집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집중교육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및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서브점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개설</a:t>
                      </a:r>
                      <a:endParaRPr lang="en-US" altLang="ko-KR" sz="900" kern="1200" spc="-5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혁성담당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주관으로한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서비스로봇</a:t>
                      </a:r>
                      <a:r>
                        <a:rPr lang="en-US" altLang="ko-KR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&amp;</a:t>
                      </a:r>
                      <a:r>
                        <a:rPr lang="ko-KR" altLang="en-US" sz="900" kern="1200" spc="-50" baseline="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세일즈 교육 이수를 통한 본격 영업활동 시행</a:t>
                      </a:r>
                      <a:endParaRPr lang="en-US" altLang="ko-KR" sz="900" kern="1200" spc="-50" baseline="0" dirty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대리점 대표 및 전문설계사가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150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개 이상 사업장에 제안 활동 수행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대형매장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운영인맥을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활용한 추가 영업기회 확보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가망 영업기회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확보 시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전문설계사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&amp;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전략상권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팀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송영만 차장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동행 컨설팅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857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대면영업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청약개통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최근 인건비 상승에 따른 인력난 고민 해결을 적극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소구하여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&amp;</a:t>
                      </a:r>
                      <a:r>
                        <a:rPr lang="ko-KR" altLang="en-US" sz="900" kern="1200" spc="-5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서비스로봇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동시 활용 강점 </a:t>
                      </a:r>
                      <a:r>
                        <a:rPr lang="ko-KR" altLang="en-US" sz="900" kern="1200" spc="-5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소구하여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동시 수주</a:t>
                      </a:r>
                      <a:endParaRPr lang="en-US" altLang="ko-KR" sz="900" kern="1200" spc="-50" dirty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긴 동선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&amp;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무거운 식기로 인하여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알바생이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금방 그만둠 </a:t>
                      </a:r>
                      <a:r>
                        <a:rPr lang="en-US" altLang="ko-KR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-&gt; </a:t>
                      </a:r>
                      <a:r>
                        <a:rPr lang="ko-KR" altLang="en-US" sz="900" b="1" kern="1200" spc="-50" baseline="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서빙로봇</a:t>
                      </a:r>
                      <a:r>
                        <a:rPr lang="en-US" altLang="ko-KR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&amp;</a:t>
                      </a:r>
                      <a:r>
                        <a:rPr lang="ko-KR" altLang="en-US" sz="900" b="1" kern="1200" spc="-50" baseline="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en-US" altLang="ko-KR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도입으로 동선 감소 및 </a:t>
                      </a:r>
                      <a:r>
                        <a:rPr lang="ko-KR" altLang="en-US" sz="900" b="1" kern="1200" spc="-50" baseline="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육체피로</a:t>
                      </a:r>
                      <a:r>
                        <a:rPr lang="ko-KR" altLang="en-US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감소</a:t>
                      </a:r>
                      <a:r>
                        <a:rPr lang="en-US" altLang="ko-KR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endParaRPr lang="en-US" altLang="ko-KR" sz="900" kern="1200" spc="-5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영업시간 직전 갑작스러운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알바생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미출근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으로 영업손실 </a:t>
                      </a:r>
                      <a:r>
                        <a:rPr lang="en-US" altLang="ko-KR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-&gt; 24</a:t>
                      </a:r>
                      <a:r>
                        <a:rPr lang="ko-KR" altLang="en-US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시간 쉬지않고 업무 수행 가능</a:t>
                      </a:r>
                      <a:r>
                        <a:rPr lang="en-US" altLang="ko-KR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  <a:r>
                        <a:rPr lang="ko-KR" altLang="en-US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endParaRPr lang="en-US" altLang="ko-KR" sz="900" b="1" kern="1200" spc="-50" baseline="0" dirty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인력 충원 시 인건비 월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200-250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만원으로 부담감 큼 </a:t>
                      </a:r>
                      <a:r>
                        <a:rPr lang="en-US" altLang="ko-KR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-&gt; </a:t>
                      </a:r>
                      <a:r>
                        <a:rPr lang="ko-KR" altLang="en-US" sz="900" b="1" kern="1200" spc="-50" baseline="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서빙로봇</a:t>
                      </a:r>
                      <a:r>
                        <a:rPr lang="en-US" altLang="ko-KR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&amp;</a:t>
                      </a:r>
                      <a:r>
                        <a:rPr lang="ko-KR" altLang="en-US" sz="900" b="1" kern="1200" spc="-50" baseline="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en-US" altLang="ko-KR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ko-KR" altLang="en-US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동시 도입해도 월 </a:t>
                      </a:r>
                      <a:r>
                        <a:rPr lang="en-US" altLang="ko-KR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100</a:t>
                      </a:r>
                      <a:r>
                        <a:rPr lang="ko-KR" altLang="en-US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만원 선으로 합리적</a:t>
                      </a:r>
                      <a:r>
                        <a:rPr lang="en-US" altLang="ko-KR" sz="900" b="1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(S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오더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)&amp;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서비스로봇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동시 접수 시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2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대 비용 면제 프로모션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(100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만원 상당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적극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소구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서비스로봇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판매형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일시불 구매 시 할인 프로모션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(240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만원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으로 고객 부담금 감소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금번 사업장은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비앤제이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대표가 직접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장착 시 필요한 전기 콘센트 교체 및 전기 배선 정리작업으로  고객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감성케어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1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시사점 및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향후 성공을 위한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개선요청</a:t>
                      </a: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 사항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테이블 오더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테블릿메뉴판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실물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샘플이 필요합니다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 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스크린골프장 매장 </a:t>
                      </a:r>
                      <a:r>
                        <a:rPr lang="ko-KR" altLang="en-US" sz="900" kern="1200" spc="-50" baseline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서비스로봇</a:t>
                      </a:r>
                      <a:r>
                        <a:rPr lang="ko-KR" altLang="en-US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+</a:t>
                      </a:r>
                      <a:r>
                        <a:rPr lang="ko-KR" altLang="en-US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호출벨</a:t>
                      </a:r>
                      <a:r>
                        <a:rPr lang="en-US" altLang="ko-KR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</a:t>
                      </a:r>
                      <a:r>
                        <a:rPr lang="ko-KR" altLang="en-US" sz="900" kern="1200" spc="-50" baseline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무선차임벨</a:t>
                      </a:r>
                      <a:r>
                        <a:rPr lang="ko-KR" altLang="en-US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동시 </a:t>
                      </a:r>
                      <a:r>
                        <a:rPr lang="en-US" altLang="ko-KR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POC</a:t>
                      </a:r>
                      <a:r>
                        <a:rPr lang="ko-KR" altLang="en-US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가능하도록 요청</a:t>
                      </a:r>
                      <a:r>
                        <a:rPr lang="en-US" altLang="ko-KR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스크린골프장 </a:t>
                      </a:r>
                      <a:r>
                        <a:rPr lang="ko-KR" altLang="en-US" sz="900" kern="1200" spc="-50" baseline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호출벨</a:t>
                      </a:r>
                      <a:r>
                        <a:rPr lang="en-US" altLang="ko-KR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</a:t>
                      </a:r>
                      <a:r>
                        <a:rPr lang="ko-KR" altLang="en-US" sz="900" kern="1200" spc="-50" baseline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무선차임벨</a:t>
                      </a:r>
                      <a:r>
                        <a:rPr lang="ko-KR" altLang="en-US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가격 조정 요청</a:t>
                      </a:r>
                      <a:r>
                        <a:rPr lang="en-US" altLang="ko-KR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대당 </a:t>
                      </a:r>
                      <a:r>
                        <a:rPr lang="en-US" altLang="ko-KR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74,500</a:t>
                      </a:r>
                      <a:r>
                        <a:rPr lang="ko-KR" altLang="en-US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원으로 너무 비쌈</a:t>
                      </a:r>
                      <a:r>
                        <a:rPr lang="en-US" altLang="ko-KR" sz="900" kern="1200" spc="-5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endParaRPr lang="en-US" altLang="ko-KR" sz="900" kern="1200" spc="-50" dirty="0">
                        <a:solidFill>
                          <a:schemeClr val="bg1">
                            <a:lumMod val="7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04178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BCB56E40-A772-CC9E-CDCA-DED57442B1D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15610" y="554918"/>
            <a:ext cx="550004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55982" y="948559"/>
            <a:ext cx="765837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[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테이블오더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수주성공사례 소개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] ② :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충주법인지사 가치고객영업팀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뉴카스타운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31800" y="1349374"/>
          <a:ext cx="8280400" cy="3543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290">
                  <a:extLst>
                    <a:ext uri="{9D8B030D-6E8A-4147-A177-3AD203B41FA5}">
                      <a16:colId xmlns:a16="http://schemas.microsoft.com/office/drawing/2014/main" val="3031180765"/>
                    </a:ext>
                  </a:extLst>
                </a:gridCol>
                <a:gridCol w="6986110">
                  <a:extLst>
                    <a:ext uri="{9D8B030D-6E8A-4147-A177-3AD203B41FA5}">
                      <a16:colId xmlns:a16="http://schemas.microsoft.com/office/drawing/2014/main" val="1642803870"/>
                    </a:ext>
                  </a:extLst>
                </a:gridCol>
              </a:tblGrid>
              <a:tr h="248849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50" b="1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구  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50" b="1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핵  심  내   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200789"/>
                  </a:ext>
                </a:extLst>
              </a:tr>
              <a:tr h="284378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고객정보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“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뉴카스타운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”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충북음성군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대소면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오산리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134-1 /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테이블수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15</a:t>
                      </a:r>
                      <a:endParaRPr lang="ko-KR" altLang="en-US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338598"/>
                  </a:ext>
                </a:extLst>
              </a:tr>
              <a:tr h="885298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기회발굴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상품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전단지를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70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평이상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180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개소 식당대상으로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DM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발송</a:t>
                      </a:r>
                      <a:endParaRPr lang="en-US" altLang="ko-KR" sz="900" kern="1200" spc="-5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- 70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평이상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list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확보 후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우편번호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연락처 찾아 봉투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수작업처리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이성호팀장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- DM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발송 처리 후 방문 요청 고객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즉시 접촉으로 영업 컨설팅 진행</a:t>
                      </a:r>
                      <a:endParaRPr lang="en-US" altLang="ko-KR" sz="900" kern="1200" spc="-5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 (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충주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정금재부장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), (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제천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단양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강신성차장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), (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진천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음성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증평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괴산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성백진과장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 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6108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대면영업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청약개통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17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시 정도에 고객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방문요청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연락옴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익일로 미루지 않고 즉시 출동 방문</a:t>
                      </a:r>
                      <a:endParaRPr lang="en-US" altLang="ko-KR" sz="900" kern="1200" spc="-50" dirty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-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 타 식당 도입을 보고 검토 중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KT</a:t>
                      </a:r>
                      <a:r>
                        <a:rPr lang="ko-KR" altLang="en-US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에서 보낸 </a:t>
                      </a:r>
                      <a:r>
                        <a:rPr lang="en-US" altLang="ko-KR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DM</a:t>
                      </a:r>
                      <a:r>
                        <a:rPr lang="ko-KR" altLang="en-US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을 보고 </a:t>
                      </a:r>
                      <a:r>
                        <a:rPr lang="en-US" altLang="ko-KR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KT</a:t>
                      </a:r>
                      <a:r>
                        <a:rPr lang="ko-KR" altLang="en-US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면 믿을 수 있다고 생각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하시어 요청하심</a:t>
                      </a:r>
                      <a:endParaRPr lang="en-US" altLang="ko-KR" sz="900" kern="1200" spc="-5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-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기존 사용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포스연동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가능여부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알림메뉴판이 꼭 필요한 것인지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단체석에도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필요 유무 에 대해 상세히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물어보심</a:t>
                      </a:r>
                      <a:endParaRPr lang="en-US" altLang="ko-KR" sz="900" kern="1200" spc="-5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&lt;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고객분석 및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느낀점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&gt;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고객사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소유 건물이며 장사가 잘 되어 테이블오더에 관심을 갖던 중 믿을 수 있는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KT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에서 </a:t>
                      </a:r>
                      <a:r>
                        <a:rPr lang="ko-KR" altLang="en-US" sz="900" b="1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한다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는 것에 대해 계약성사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endParaRPr lang="en-US" altLang="ko-KR" sz="900" kern="1200" spc="-5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현 사용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POS(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스마일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와 유대 관계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무료 사용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가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좋아서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현 사용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POS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와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추가비용 없이 연동 가능하여 고객이  대단히 만족하심</a:t>
                      </a:r>
                      <a:b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</a:b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KT</a:t>
                      </a:r>
                      <a:r>
                        <a:rPr lang="ko-KR" altLang="en-US" sz="900" kern="1200" spc="-5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서빙로봇도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관심이 있어 </a:t>
                      </a:r>
                      <a:r>
                        <a:rPr lang="ko-KR" altLang="en-US" sz="900" kern="1200" spc="-5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에스오더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테블릿오더서비스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설치 후 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로봇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POC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진행 예정</a:t>
                      </a:r>
                      <a:endParaRPr lang="en-US" altLang="ko-KR" sz="900" kern="1200" spc="-50" dirty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942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시사점 및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향후 성공을 위한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개선요청</a:t>
                      </a: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 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"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제안서 견적 부분이 고객 입장에서 요금 부담이 크게 보여져 세련된 수정이 필요함 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"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호환기종 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POS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프로그램 기종을 확대해서 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POS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관련 고객 부담이 발생하지 않았으면 함</a:t>
                      </a:r>
                      <a:endParaRPr lang="en-US" altLang="ko-KR" sz="900" kern="1200" spc="-50" dirty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0274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BCB56E40-A772-CC9E-CDCA-DED57442B1D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55982" y="958372"/>
            <a:ext cx="765837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[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테이블오더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수주성공사례 소개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] ③ 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대전지사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세종지점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전략상권팀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상해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431800" y="1349374"/>
          <a:ext cx="8280399" cy="3486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035">
                  <a:extLst>
                    <a:ext uri="{9D8B030D-6E8A-4147-A177-3AD203B41FA5}">
                      <a16:colId xmlns:a16="http://schemas.microsoft.com/office/drawing/2014/main" val="3031180765"/>
                    </a:ext>
                  </a:extLst>
                </a:gridCol>
                <a:gridCol w="7046364">
                  <a:extLst>
                    <a:ext uri="{9D8B030D-6E8A-4147-A177-3AD203B41FA5}">
                      <a16:colId xmlns:a16="http://schemas.microsoft.com/office/drawing/2014/main" val="1642803870"/>
                    </a:ext>
                  </a:extLst>
                </a:gridCol>
              </a:tblGrid>
              <a:tr h="249104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50" b="1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구  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50" b="1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핵  심  내   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200789"/>
                  </a:ext>
                </a:extLst>
              </a:tr>
              <a:tr h="385342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고객정보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상해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양꼬치점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충남 홍성군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홍성읍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월산로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50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번길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21 /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테이블수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12</a:t>
                      </a:r>
                      <a:endParaRPr lang="ko-KR" altLang="en-US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338598"/>
                  </a:ext>
                </a:extLst>
              </a:tr>
              <a:tr h="888849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기회발굴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 단골 식당으로 평소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아르바이트생 구하기가 힘든 점을 착안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고객 컨설팅 자료를 활용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차 제안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현재 대표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명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아르바이트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6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명으로 운영 중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개업 후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7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년 경과되어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인테리어를 생각하고 있던 중 스마트매장을 위한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제안 시 긍정적인 관심을 보여 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수주로 연결됨 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2278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대면영업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청약개통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평소 매장 방문 시의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경험으로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테이블오더를 사용 할 만한 규모와 업종인지를 판단함 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 수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이용고객 층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주문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직원 호출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의 용도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고객이 집중되는 시간대의 아르바이트생의 동선 등 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고객 활용도를 높이기 위해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현장 컨설팅 지원과 시연을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TF(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송석록차장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에 요청 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상해양꼬치는 최초 주문 이후 추가 주문이 많아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서빙직원이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고정적으로 일정 인원을 유지하여야 하나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인원 퇴사 시 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즉시 아르바이트생 인력 충원이 어려워 이러한 상황에서 테이블오더의 활용도가 높을 것으로 보임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034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시사점 및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향후 성공을 위한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개선요청</a:t>
                      </a: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 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추가 주문이 많은 업종으로 </a:t>
                      </a:r>
                      <a:r>
                        <a:rPr lang="ko-KR" altLang="en-US" sz="900" kern="1200" spc="-5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도입 후 매출 추이를 조사해 레퍼런스로 사용 예정</a:t>
                      </a:r>
                      <a:endParaRPr lang="en-US" altLang="ko-KR" sz="900" kern="1200" spc="-50" dirty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이용고객이 젊은 층이고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추가 주문이 많은 업종 타겟으로 활동 검토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5610" y="554918"/>
            <a:ext cx="550004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3796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BCB56E40-A772-CC9E-CDCA-DED57442B1D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55982" y="951548"/>
            <a:ext cx="765837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[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테이블오더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수주성공사례 소개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] ④ 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서대전지사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전략상권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2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팀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시온성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431800" y="1349376"/>
          <a:ext cx="8280399" cy="3478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035">
                  <a:extLst>
                    <a:ext uri="{9D8B030D-6E8A-4147-A177-3AD203B41FA5}">
                      <a16:colId xmlns:a16="http://schemas.microsoft.com/office/drawing/2014/main" val="3031180765"/>
                    </a:ext>
                  </a:extLst>
                </a:gridCol>
                <a:gridCol w="7046364">
                  <a:extLst>
                    <a:ext uri="{9D8B030D-6E8A-4147-A177-3AD203B41FA5}">
                      <a16:colId xmlns:a16="http://schemas.microsoft.com/office/drawing/2014/main" val="1642803870"/>
                    </a:ext>
                  </a:extLst>
                </a:gridCol>
              </a:tblGrid>
              <a:tr h="251174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50" b="1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구  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50" b="1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핵  심  내   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200789"/>
                  </a:ext>
                </a:extLst>
              </a:tr>
              <a:tr h="384043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고객정보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시온성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중국음식점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서구 관저동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1613-1 / </a:t>
                      </a:r>
                      <a:r>
                        <a:rPr lang="ko-KR" altLang="en-US" sz="900" kern="1200" spc="-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테이블수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15</a:t>
                      </a:r>
                      <a:endParaRPr lang="ko-KR" altLang="en-US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338598"/>
                  </a:ext>
                </a:extLst>
              </a:tr>
              <a:tr h="893570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기회발굴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상품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전단지를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관내  상가 밀집지역 내에 배포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3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개조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3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개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site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에 오후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브레이크타임 바로 전 시간대 직접 </a:t>
                      </a:r>
                      <a:r>
                        <a:rPr lang="ko-KR" altLang="en-US" sz="900" kern="1200" spc="-5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방문후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설명 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(14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시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~15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시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사이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관저동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마치광장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주변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롯데백화점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주변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가수원동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CGV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주변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 1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조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박상훈 지점장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,CM2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팀장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2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조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전략상권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2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팀장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,CM1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팀장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3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조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최훈식차장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한은선차장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7786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대면영업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청약개통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매장을 방문하면 테이블 오더를 사용 할 만한 업종인지 어느 정도 파악이 됨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Pass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 테이블 수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업종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 층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젊은층이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이용하는 업종인가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/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사장의 운영 마인드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등  </a:t>
                      </a:r>
                      <a:r>
                        <a:rPr lang="ko-KR" altLang="en-US" sz="900" kern="1200" spc="-5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사전파악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중요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&lt;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고객분석 및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느낀점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&gt;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시온성은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코로나 이전의 매출보다는 적으나 코로나 이슈 이후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사장님이 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‘</a:t>
                      </a:r>
                      <a:r>
                        <a:rPr lang="ko-KR" altLang="en-US" sz="900" kern="1200" spc="-5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언택트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’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부분에 관심이 많아 도입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하게 됨</a:t>
                      </a:r>
                      <a:b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</a:b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로봇도 관심이 있으나 현재 매장의 규모가 적어서 고민 중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일부 좌식 테이블 없애고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도입의사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일정부분 있음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처음이라 상품에 대한 세부적인 지식이 부족하였으나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실질적으로 컨설팅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하다보니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부족한 지식은 어느정도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알게되었음</a:t>
                      </a:r>
                      <a:endParaRPr lang="ko-KR" altLang="en-US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001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시사점 및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향후 성공을 위한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kumimoji="1" lang="ko-KR" altLang="en-US" sz="1000" b="0" i="0" u="none" strike="noStrike" kern="1200" cap="none" spc="-10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개선요청</a:t>
                      </a: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 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테블릿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메뉴판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실물을 지점별 하나씩 제공 매우 큰 도움이 될 것 같습니다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5610" y="554918"/>
            <a:ext cx="550004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4169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BCB56E40-A772-CC9E-CDCA-DED57442B1D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55982" y="951547"/>
            <a:ext cx="765837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[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테이블오더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수주성공사례 소개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] ⑤ 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청주지사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전략상권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2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팀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브리키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31800" y="1349375"/>
          <a:ext cx="8280400" cy="3504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648">
                  <a:extLst>
                    <a:ext uri="{9D8B030D-6E8A-4147-A177-3AD203B41FA5}">
                      <a16:colId xmlns:a16="http://schemas.microsoft.com/office/drawing/2014/main" val="3031180765"/>
                    </a:ext>
                  </a:extLst>
                </a:gridCol>
                <a:gridCol w="6869752">
                  <a:extLst>
                    <a:ext uri="{9D8B030D-6E8A-4147-A177-3AD203B41FA5}">
                      <a16:colId xmlns:a16="http://schemas.microsoft.com/office/drawing/2014/main" val="1642803870"/>
                    </a:ext>
                  </a:extLst>
                </a:gridCol>
              </a:tblGrid>
              <a:tr h="27452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50" b="1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구  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50" b="1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핵  심  내   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200789"/>
                  </a:ext>
                </a:extLst>
              </a:tr>
              <a:tr h="26561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고객정보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브리키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레스토랑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청주시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청원구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오창읍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공항로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1033-16 /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테이블수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19</a:t>
                      </a:r>
                      <a:endParaRPr lang="ko-KR" altLang="en-US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338598"/>
                  </a:ext>
                </a:extLst>
              </a:tr>
              <a:tr h="7586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기회발굴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상품에 대해</a:t>
                      </a:r>
                      <a:r>
                        <a:rPr lang="ko-KR" altLang="en-US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문서와 </a:t>
                      </a:r>
                      <a:r>
                        <a:rPr lang="ko-KR" altLang="en-US" sz="900" kern="1200" spc="-50" baseline="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전단지를</a:t>
                      </a:r>
                      <a:r>
                        <a:rPr lang="ko-KR" altLang="en-US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관내 음식점 대상 </a:t>
                      </a:r>
                      <a:r>
                        <a:rPr lang="en-US" altLang="ko-KR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DM </a:t>
                      </a:r>
                      <a:r>
                        <a:rPr lang="ko-KR" altLang="en-US" sz="900" kern="1200" spc="-50" baseline="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발송후</a:t>
                      </a:r>
                      <a:r>
                        <a:rPr lang="ko-KR" altLang="en-US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Call </a:t>
                      </a:r>
                      <a:r>
                        <a:rPr lang="ko-KR" altLang="en-US" sz="900" kern="1200" spc="-50" baseline="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인입</a:t>
                      </a:r>
                      <a:endParaRPr lang="en-US" altLang="ko-KR" sz="900" kern="1200" spc="-50" baseline="0" dirty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-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중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·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대형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음식업체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대상 총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623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DM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발송</a:t>
                      </a:r>
                      <a:endParaRPr lang="en-US" altLang="ko-KR" sz="900" kern="1200" spc="-5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로봇 채널 및 담당자 방문을 통한 대면 컨설팅 지속 추진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- 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유선채널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en-US" altLang="ko-KR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Meganet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과 담당자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2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인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조로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AI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서빙로봇과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테이블 오더 동시 컨설팅 추진</a:t>
                      </a:r>
                      <a:endParaRPr lang="en-US" altLang="ko-KR" sz="900" kern="1200" spc="-5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977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대면영업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청약개통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해당 매장 업주의 테이블오더에 대한 상품 인지하고 있었으며 필요성에 대해 인식하고 있었음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레스토랑 메뉴의 다양성에 따른 테이블오더의 필요성을 강하게 어필하며 컨설팅을 진행함</a:t>
                      </a:r>
                      <a:endParaRPr lang="en-US" altLang="ko-KR" sz="900" kern="1200" spc="-50" dirty="0">
                        <a:solidFill>
                          <a:srgbClr val="0070C0"/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테이블오더와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AI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서빙로봇을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함께 컨설팅은 진행하였으나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AI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서빙로봇에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대해 관심은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있었으나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당장의 필요성</a:t>
                      </a:r>
                      <a:endParaRPr lang="en-US" altLang="ko-KR" sz="900" kern="1200" spc="-5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결여로 인해 수주 실패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추후 재 컨설팅 예정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고객 댁내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유선상품에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대해 기존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LG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에서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KT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로 전환하는 추가 실적도 활동함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인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티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2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회선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&lt;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고객분석 및 중점사항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&gt;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해당 점주의 상품에 인지 및 필요성에 대해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DM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발송과 담당자의 계속적인 방문과 본부 </a:t>
                      </a:r>
                      <a:r>
                        <a:rPr lang="ko-KR" altLang="en-US" sz="900" kern="1200" spc="-5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TF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의</a:t>
                      </a:r>
                      <a:endParaRPr lang="en-US" altLang="ko-KR" sz="900" kern="1200" spc="-5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  </a:t>
                      </a:r>
                      <a:r>
                        <a:rPr lang="ko-KR" altLang="en-US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컨설팅</a:t>
                      </a:r>
                      <a:r>
                        <a:rPr lang="en-US" altLang="ko-KR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</a:t>
                      </a:r>
                      <a:r>
                        <a:rPr lang="ko-KR" altLang="en-US" sz="900" kern="1200" spc="-50" baseline="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직접 시연 등으로 고객을 만족</a:t>
                      </a:r>
                      <a:r>
                        <a:rPr lang="ko-KR" altLang="en-US" sz="9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시키면서 최종 계약이 성사 되었음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2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시사점 및 향후 성공을 위한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개선요청</a:t>
                      </a: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 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테이블오더의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렌탈료가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점주 입장에서 부담되는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금액임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추가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할인정책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등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렌탈료의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금액을 낮추어 조금 더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진입 요건을 수월하게 하였으면 영업적인 면에서 많은 도움이 될 것 같습니다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15610" y="554918"/>
            <a:ext cx="550004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2419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IGICO KT_Logo V1.0-Gray.png" descr="DIGICO KT_Logo V1.0-Gray.png">
            <a:extLst>
              <a:ext uri="{FF2B5EF4-FFF2-40B4-BE49-F238E27FC236}">
                <a16:creationId xmlns:a16="http://schemas.microsoft.com/office/drawing/2014/main" id="{BCB56E40-A772-CC9E-CDCA-DED57442B1D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55982" y="937899"/>
            <a:ext cx="765837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[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테이블오더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수주성공사례 소개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] ⑥ :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충주지사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제천지점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전략상권팀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지원맥주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29258" y="1349375"/>
          <a:ext cx="8280400" cy="3483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035">
                  <a:extLst>
                    <a:ext uri="{9D8B030D-6E8A-4147-A177-3AD203B41FA5}">
                      <a16:colId xmlns:a16="http://schemas.microsoft.com/office/drawing/2014/main" val="3031180765"/>
                    </a:ext>
                  </a:extLst>
                </a:gridCol>
                <a:gridCol w="7046365">
                  <a:extLst>
                    <a:ext uri="{9D8B030D-6E8A-4147-A177-3AD203B41FA5}">
                      <a16:colId xmlns:a16="http://schemas.microsoft.com/office/drawing/2014/main" val="1642803870"/>
                    </a:ext>
                  </a:extLst>
                </a:gridCol>
              </a:tblGrid>
              <a:tr h="2863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50" b="1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구  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50" b="1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핵  심  내   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200789"/>
                  </a:ext>
                </a:extLst>
              </a:tr>
              <a:tr h="2770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고객정보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지원 맥주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/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제천시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하소로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74(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하소동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재래시장상가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111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호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~113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338598"/>
                  </a:ext>
                </a:extLst>
              </a:tr>
              <a:tr h="8368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기회발굴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영업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1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단계 </a:t>
                      </a:r>
                      <a:r>
                        <a:rPr lang="en-US" altLang="ko-KR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PoC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교육 후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팀별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상품관련 주요 내용 교육 및 직원 지인 단골 소개 활동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지인 매장은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카드체크기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POS,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키오스크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등 가입 현황 파악하여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해당 정보 전달 받아서 제안 활동 추진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사용 비용을 감당할 정도의 매출이 발생할 수 있는 매장 현황 파악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외식업 현황을 파악하여 안내문 발송 및 방문 활동 </a:t>
                      </a:r>
                      <a:endParaRPr lang="en-US" altLang="ko-KR" sz="900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06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대면영업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청약개통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이슈사항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매장을 방문 시 </a:t>
                      </a:r>
                      <a:r>
                        <a:rPr lang="ko-KR" altLang="en-US" sz="900" kern="1200" spc="-5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사용가능 업종인지 파악하여 제안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카드 결재 방식 파악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: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카드체크기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POS,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키오스크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등 사용여부 파악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손님이 많은지 적은지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매출규모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요금부담 능력 중요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),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고객층 연령 파악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테블릿오더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사용가능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선불형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또는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후불형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매장 파악 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수주한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고객사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지원맥주는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카드체크기만 운영하는 고객으로 ‘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POS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도입’에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고민하신 사장님으로 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CM2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팀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강민구과장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지인이 운영하는 매장으로</a:t>
                      </a:r>
                      <a:b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</a:b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  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상품 설명 듣고 제천지점장과 동행방문하여 컨설팅 진행함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테이블오더에 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POS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가 연동되는 것을 알고 관심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68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시사점 및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향후 성공을 위한</a:t>
                      </a:r>
                      <a:endParaRPr kumimoji="1" lang="en-US" altLang="ko-KR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000" b="0" i="0" u="none" strike="noStrike" kern="1200" cap="none" spc="-10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개선요청</a:t>
                      </a:r>
                      <a:r>
                        <a:rPr kumimoji="1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함초롬돋움" panose="020B0604000101010101" pitchFamily="50" charset="-127"/>
                        </a:rPr>
                        <a:t> 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카드체크기만 사용하는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고객사에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‘POS’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투자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여기에 추가로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‘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키오스크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’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를 도입하며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손님이 더욱 많아지면 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‘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테이블오더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’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까지</a:t>
                      </a:r>
                      <a:b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</a:b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신청하는 것이 추세라고 보여 집니다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</a:p>
                    <a:p>
                      <a:pPr marL="0" marR="0" lvl="0" indent="0" algn="l" defTabSz="779173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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성공률을 높이기 위해서 </a:t>
                      </a:r>
                      <a:r>
                        <a:rPr lang="ko-KR" altLang="en-US" sz="900" kern="1200" spc="-50" dirty="0" err="1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타켓고객의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POS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및 </a:t>
                      </a:r>
                      <a:r>
                        <a:rPr lang="en-US" altLang="ko-KR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VAN </a:t>
                      </a:r>
                      <a:r>
                        <a:rPr lang="ko-KR" altLang="en-US" sz="900" kern="1200" spc="-50" dirty="0">
                          <a:solidFill>
                            <a:srgbClr val="0070C0"/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사용 현황을 정확히 파악하고 제안 필요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,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특히 </a:t>
                      </a:r>
                      <a:r>
                        <a:rPr lang="ko-KR" altLang="en-US" sz="9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프렌차이즈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등 전국단위</a:t>
                      </a:r>
                      <a:b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</a:b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ko-KR" altLang="en-US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 사업장에 대한 선제적인 영업이 더 필요 할 것 같습니다</a:t>
                      </a:r>
                      <a:r>
                        <a:rPr lang="en-US" altLang="ko-KR" sz="9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  <a:sym typeface="Wingdings" panose="05000000000000000000" pitchFamily="2" charset="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15610" y="554918"/>
            <a:ext cx="550004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충남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충북광역본부 </a:t>
            </a: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POC</a:t>
            </a:r>
            <a:endParaRPr kumimoji="0" lang="ko-KR" altLang="en-US" sz="2000" b="1" i="0" u="none" strike="noStrike" kern="1200" cap="none" spc="-7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336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ko-KR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세일즈 방안 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945665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테이블 오더를 써야하는 이유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직사각형 7"/>
          <p:cNvSpPr/>
          <p:nvPr/>
        </p:nvSpPr>
        <p:spPr>
          <a:xfrm>
            <a:off x="720726" y="1386127"/>
            <a:ext cx="3763962" cy="307777"/>
          </a:xfrm>
          <a:prstGeom prst="rect">
            <a:avLst/>
          </a:prstGeom>
          <a:solidFill>
            <a:srgbClr val="808184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테이블 회전 개선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  <a:sym typeface="Wingdings" panose="05000000000000000000" pitchFamily="2" charset="2"/>
              </a:rPr>
              <a:t>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매출 확대 효과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689476" y="1386127"/>
            <a:ext cx="3763962" cy="307777"/>
          </a:xfrm>
          <a:prstGeom prst="rect">
            <a:avLst/>
          </a:prstGeom>
          <a:solidFill>
            <a:srgbClr val="808184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인건비 절감 효과</a:t>
            </a:r>
          </a:p>
        </p:txBody>
      </p:sp>
      <p:graphicFrame>
        <p:nvGraphicFramePr>
          <p:cNvPr id="11" name="차트 10">
            <a:extLst>
              <a:ext uri="{FF2B5EF4-FFF2-40B4-BE49-F238E27FC236}">
                <a16:creationId xmlns:a16="http://schemas.microsoft.com/office/drawing/2014/main" id="{1AC2337C-AAFA-F14E-D585-F3B620667A95}"/>
              </a:ext>
            </a:extLst>
          </p:cNvPr>
          <p:cNvGraphicFramePr/>
          <p:nvPr/>
        </p:nvGraphicFramePr>
        <p:xfrm>
          <a:off x="2600645" y="1848412"/>
          <a:ext cx="1816771" cy="2552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02B8BAD-BD92-7BE6-388A-F29DA898151E}"/>
              </a:ext>
            </a:extLst>
          </p:cNvPr>
          <p:cNvSpPr txBox="1"/>
          <p:nvPr/>
        </p:nvSpPr>
        <p:spPr>
          <a:xfrm>
            <a:off x="6047727" y="4264645"/>
            <a:ext cx="28107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*2023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년 최저시급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9,620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원 주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40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시간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/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유급주휴포함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**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후불형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15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대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+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알림판 포함</a:t>
            </a: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20741FBD-1AC6-2CFA-F22F-044BD2F79C02}"/>
              </a:ext>
            </a:extLst>
          </p:cNvPr>
          <p:cNvCxnSpPr/>
          <p:nvPr/>
        </p:nvCxnSpPr>
        <p:spPr>
          <a:xfrm flipV="1">
            <a:off x="1616179" y="2542993"/>
            <a:ext cx="403316" cy="768264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BA5A0065-2B36-F711-8A8B-884D7D149FC2}"/>
              </a:ext>
            </a:extLst>
          </p:cNvPr>
          <p:cNvCxnSpPr>
            <a:cxnSpLocks/>
          </p:cNvCxnSpPr>
          <p:nvPr/>
        </p:nvCxnSpPr>
        <p:spPr>
          <a:xfrm flipV="1">
            <a:off x="3356902" y="2363143"/>
            <a:ext cx="354750" cy="751187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F90CF6E-A1F3-B417-EABF-00A988EB2BFE}"/>
              </a:ext>
            </a:extLst>
          </p:cNvPr>
          <p:cNvSpPr txBox="1"/>
          <p:nvPr/>
        </p:nvSpPr>
        <p:spPr>
          <a:xfrm>
            <a:off x="1814284" y="2320231"/>
            <a:ext cx="716556" cy="306467"/>
          </a:xfrm>
          <a:prstGeom prst="flowChartAlternateProcess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400" spc="-6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517ACB"/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+mj-cs"/>
              </a:defRPr>
            </a:lvl1pPr>
          </a:lstStyle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-45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j-cs"/>
              </a:rPr>
              <a:t>4</a:t>
            </a:r>
            <a:r>
              <a:rPr kumimoji="0" lang="ko-KR" altLang="en-US" sz="1200" b="1" i="0" u="none" strike="noStrike" kern="0" cap="none" spc="-45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j-cs"/>
              </a:rPr>
              <a:t>회</a:t>
            </a:r>
            <a:endParaRPr kumimoji="0" lang="en-US" altLang="ko-KR" sz="1200" b="1" i="0" u="none" strike="noStrike" kern="0" cap="none" spc="-45" normalizeH="0" baseline="0" noProof="0" dirty="0">
              <a:ln>
                <a:solidFill>
                  <a:srgbClr val="FF0000">
                    <a:alpha val="0"/>
                  </a:srgbClr>
                </a:solidFill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j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90CF6E-A1F3-B417-EABF-00A988EB2BFE}"/>
              </a:ext>
            </a:extLst>
          </p:cNvPr>
          <p:cNvSpPr txBox="1"/>
          <p:nvPr/>
        </p:nvSpPr>
        <p:spPr>
          <a:xfrm>
            <a:off x="3002191" y="2065943"/>
            <a:ext cx="1776514" cy="306467"/>
          </a:xfrm>
          <a:prstGeom prst="flowChartAlternateProcess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400" spc="-6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517ACB"/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+mj-cs"/>
              </a:defRPr>
            </a:lvl1pPr>
          </a:lstStyle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-45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j-cs"/>
              </a:rPr>
              <a:t>1,500</a:t>
            </a:r>
            <a:r>
              <a:rPr kumimoji="0" lang="ko-KR" altLang="en-US" sz="1200" b="1" i="0" u="none" strike="noStrike" kern="0" cap="none" spc="-45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j-cs"/>
              </a:rPr>
              <a:t>만원</a:t>
            </a:r>
            <a:r>
              <a:rPr kumimoji="0" lang="en-US" altLang="ko-KR" sz="1200" b="1" i="0" u="none" strike="noStrike" kern="0" cap="none" spc="-45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j-cs"/>
              </a:rPr>
              <a:t>~1,800</a:t>
            </a:r>
            <a:r>
              <a:rPr kumimoji="0" lang="ko-KR" altLang="en-US" sz="1200" b="1" i="0" u="none" strike="noStrike" kern="0" cap="none" spc="-45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j-cs"/>
              </a:rPr>
              <a:t>만원</a:t>
            </a:r>
            <a:endParaRPr kumimoji="0" lang="en-US" altLang="ko-KR" sz="1200" b="1" i="0" u="none" strike="noStrike" kern="0" cap="none" spc="-45" normalizeH="0" baseline="0" noProof="0" dirty="0">
              <a:ln>
                <a:solidFill>
                  <a:srgbClr val="FF0000">
                    <a:alpha val="0"/>
                  </a:srgbClr>
                </a:solidFill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j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2B8BAD-BD92-7BE6-388A-F29DA898151E}"/>
              </a:ext>
            </a:extLst>
          </p:cNvPr>
          <p:cNvSpPr txBox="1"/>
          <p:nvPr/>
        </p:nvSpPr>
        <p:spPr>
          <a:xfrm>
            <a:off x="3002191" y="4042449"/>
            <a:ext cx="1059692" cy="235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월 매출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2B8BAD-BD92-7BE6-388A-F29DA898151E}"/>
              </a:ext>
            </a:extLst>
          </p:cNvPr>
          <p:cNvSpPr txBox="1"/>
          <p:nvPr/>
        </p:nvSpPr>
        <p:spPr>
          <a:xfrm>
            <a:off x="722314" y="4073906"/>
            <a:ext cx="2155623" cy="392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회전율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테이블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12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개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/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점심시간 기준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255692" y="2737756"/>
            <a:ext cx="630241" cy="202705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963879" y="2563664"/>
            <a:ext cx="550922" cy="202705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F297ED-CF57-C6A6-0565-EA3FED8D03A7}"/>
              </a:ext>
            </a:extLst>
          </p:cNvPr>
          <p:cNvSpPr txBox="1"/>
          <p:nvPr/>
        </p:nvSpPr>
        <p:spPr>
          <a:xfrm>
            <a:off x="1172787" y="2719674"/>
            <a:ext cx="791464" cy="235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+100%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F297ED-CF57-C6A6-0565-EA3FED8D03A7}"/>
              </a:ext>
            </a:extLst>
          </p:cNvPr>
          <p:cNvSpPr txBox="1"/>
          <p:nvPr/>
        </p:nvSpPr>
        <p:spPr>
          <a:xfrm>
            <a:off x="2842154" y="2545085"/>
            <a:ext cx="791464" cy="235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+80%</a:t>
            </a:r>
          </a:p>
        </p:txBody>
      </p:sp>
      <p:graphicFrame>
        <p:nvGraphicFramePr>
          <p:cNvPr id="23" name="차트 22">
            <a:extLst>
              <a:ext uri="{FF2B5EF4-FFF2-40B4-BE49-F238E27FC236}">
                <a16:creationId xmlns:a16="http://schemas.microsoft.com/office/drawing/2014/main" id="{A54C1192-5903-9C09-3822-8F4B2851567F}"/>
              </a:ext>
            </a:extLst>
          </p:cNvPr>
          <p:cNvGraphicFramePr/>
          <p:nvPr/>
        </p:nvGraphicFramePr>
        <p:xfrm>
          <a:off x="805856" y="1879869"/>
          <a:ext cx="2034175" cy="2531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오른쪽 화살표 23"/>
          <p:cNvSpPr/>
          <p:nvPr/>
        </p:nvSpPr>
        <p:spPr>
          <a:xfrm>
            <a:off x="2508640" y="3142411"/>
            <a:ext cx="312253" cy="413440"/>
          </a:xfrm>
          <a:prstGeom prst="rightArrow">
            <a:avLst/>
          </a:prstGeom>
          <a:solidFill>
            <a:schemeClr val="accent3"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5200279" y="1805365"/>
            <a:ext cx="2714918" cy="2552757"/>
            <a:chOff x="5177614" y="2113142"/>
            <a:chExt cx="2714918" cy="2552757"/>
          </a:xfrm>
        </p:grpSpPr>
        <p:graphicFrame>
          <p:nvGraphicFramePr>
            <p:cNvPr id="26" name="차트 25">
              <a:extLst>
                <a:ext uri="{FF2B5EF4-FFF2-40B4-BE49-F238E27FC236}">
                  <a16:creationId xmlns:a16="http://schemas.microsoft.com/office/drawing/2014/main" id="{5431C35A-A9F8-C014-3D83-D956A683FDD8}"/>
                </a:ext>
              </a:extLst>
            </p:cNvPr>
            <p:cNvGraphicFramePr/>
            <p:nvPr/>
          </p:nvGraphicFramePr>
          <p:xfrm>
            <a:off x="5177614" y="2113142"/>
            <a:ext cx="2714918" cy="25527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427CDFF0-7DDF-E643-0B7B-735B4E55DA0D}"/>
                </a:ext>
              </a:extLst>
            </p:cNvPr>
            <p:cNvCxnSpPr/>
            <p:nvPr/>
          </p:nvCxnSpPr>
          <p:spPr>
            <a:xfrm>
              <a:off x="6357043" y="2786564"/>
              <a:ext cx="581025" cy="1327249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dash"/>
              <a:miter lim="800000"/>
            </a:ln>
            <a:effectLst/>
          </p:spPr>
        </p:cxnSp>
        <p:sp>
          <p:nvSpPr>
            <p:cNvPr id="28" name="직사각형 27"/>
            <p:cNvSpPr/>
            <p:nvPr/>
          </p:nvSpPr>
          <p:spPr>
            <a:xfrm>
              <a:off x="6618843" y="3354921"/>
              <a:ext cx="550922" cy="20270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6606094" y="3335717"/>
              <a:ext cx="545341" cy="2353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128" b="1" i="0" u="none" strike="noStrike" kern="1200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cs"/>
                </a:defRPr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-85%</a:t>
              </a:r>
            </a:p>
          </p:txBody>
        </p:sp>
        <p:sp>
          <p:nvSpPr>
            <p:cNvPr id="30" name="TextBox 49">
              <a:extLst>
                <a:ext uri="{FF2B5EF4-FFF2-40B4-BE49-F238E27FC236}">
                  <a16:creationId xmlns:a16="http://schemas.microsoft.com/office/drawing/2014/main" id="{1F90CF6E-A1F3-B417-EABF-00A988EB2BFE}"/>
                </a:ext>
              </a:extLst>
            </p:cNvPr>
            <p:cNvSpPr txBox="1"/>
            <p:nvPr/>
          </p:nvSpPr>
          <p:spPr>
            <a:xfrm>
              <a:off x="6696509" y="3865691"/>
              <a:ext cx="1109803" cy="306467"/>
            </a:xfrm>
            <a:prstGeom prst="flowChartAlternateProcess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-45" normalizeH="0" baseline="0" noProof="0" dirty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30.4</a:t>
              </a:r>
              <a:r>
                <a:rPr kumimoji="0" lang="ko-KR" altLang="en-US" sz="1200" b="1" i="0" u="none" strike="noStrike" kern="0" cap="none" spc="-45" normalizeH="0" baseline="0" noProof="0" dirty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만원</a:t>
              </a:r>
              <a:endParaRPr kumimoji="0" lang="en-US" altLang="ko-KR" sz="1200" b="1" i="0" u="none" strike="noStrike" kern="0" cap="none" spc="-45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891345" y="1734853"/>
            <a:ext cx="1993242" cy="464506"/>
            <a:chOff x="3100602" y="-104355"/>
            <a:chExt cx="1993242" cy="464506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100602" y="-104355"/>
              <a:ext cx="1989606" cy="461665"/>
            </a:xfrm>
            <a:prstGeom prst="roundRect">
              <a:avLst/>
            </a:prstGeom>
            <a:solidFill>
              <a:schemeClr val="bg2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1200" cap="none" spc="-7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3104238" y="-101514"/>
              <a:ext cx="19896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대전 </a:t>
              </a:r>
              <a:r>
                <a:rPr kumimoji="0" lang="ko-KR" alt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이비가짬뽕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용전점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사례</a:t>
              </a: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: 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테이블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12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개 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+ 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알림판 도입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976771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테이블 오더를 써야하는 이유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직사각형 7"/>
          <p:cNvSpPr/>
          <p:nvPr/>
        </p:nvSpPr>
        <p:spPr>
          <a:xfrm>
            <a:off x="720726" y="1386127"/>
            <a:ext cx="3763962" cy="307777"/>
          </a:xfrm>
          <a:prstGeom prst="rect">
            <a:avLst/>
          </a:prstGeom>
          <a:solidFill>
            <a:srgbClr val="808184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고객 직접 주문으로 주문 오류 제로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!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689476" y="1386127"/>
            <a:ext cx="3763962" cy="307777"/>
          </a:xfrm>
          <a:prstGeom prst="rect">
            <a:avLst/>
          </a:prstGeom>
          <a:solidFill>
            <a:srgbClr val="808184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고객 편의성 증대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929789" y="1840644"/>
            <a:ext cx="3355166" cy="2574665"/>
            <a:chOff x="460128" y="1701832"/>
            <a:chExt cx="3604869" cy="3134211"/>
          </a:xfrm>
        </p:grpSpPr>
        <p:sp>
          <p:nvSpPr>
            <p:cNvPr id="35" name="직사각형 34"/>
            <p:cNvSpPr/>
            <p:nvPr/>
          </p:nvSpPr>
          <p:spPr>
            <a:xfrm>
              <a:off x="1592161" y="1701832"/>
              <a:ext cx="2346159" cy="56199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신입 직원 주문 실수가 많았는데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,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 </a:t>
              </a: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테이블 오더로 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실수를 줄였어요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!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501559" y="2480505"/>
              <a:ext cx="2580775" cy="7867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손님들이 주문을 착각하는 경우가 많았는데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, 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테이블 오더로 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고객이 직접 주문하니 오해가 생기지 않아 좋아요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.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1474853" y="3505540"/>
              <a:ext cx="2580775" cy="56199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신입 직원들 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메뉴 교육만 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1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주일 넘게 걸렸는데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, 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테이블 오더로 해결했어요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501559" y="4274045"/>
              <a:ext cx="2674328" cy="56199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물티슈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,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앞치마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,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밑반찬 등 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호출 이유를 미리 알고 준비하니까 </a:t>
              </a:r>
              <a:r>
                <a:rPr kumimoji="0" lang="ko-KR" alt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효율적</a:t>
              </a:r>
              <a:r>
                <a:rPr kumimoji="0" lang="ko-KR" alt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  <a:sym typeface="Wingdings" panose="05000000000000000000" pitchFamily="2" charset="2"/>
                </a:rPr>
                <a:t>이에요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54" r="62000" b="53175"/>
            <a:stretch/>
          </p:blipFill>
          <p:spPr>
            <a:xfrm>
              <a:off x="647148" y="1701832"/>
              <a:ext cx="808511" cy="626693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287" y="2611036"/>
              <a:ext cx="690576" cy="478206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128" y="3564661"/>
              <a:ext cx="984689" cy="367413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5969" y="4380868"/>
              <a:ext cx="1019028" cy="256790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34A3BF78-00C0-1C66-0746-7EC26C4A6367}"/>
              </a:ext>
            </a:extLst>
          </p:cNvPr>
          <p:cNvSpPr txBox="1"/>
          <p:nvPr/>
        </p:nvSpPr>
        <p:spPr>
          <a:xfrm>
            <a:off x="5835570" y="2393275"/>
            <a:ext cx="24374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“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어플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설치 없이 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테이블에서 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바로</a:t>
            </a: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주문, 결제 가능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해서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편해요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”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4CE0008-977A-8ADA-C5BE-E0DFC05F3E77}"/>
              </a:ext>
            </a:extLst>
          </p:cNvPr>
          <p:cNvSpPr txBox="1"/>
          <p:nvPr/>
        </p:nvSpPr>
        <p:spPr>
          <a:xfrm>
            <a:off x="5017195" y="3218649"/>
            <a:ext cx="23340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“직원 부를 필요 없이 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바로 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음식 주문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할 수 있어서 편해요”</a:t>
            </a:r>
          </a:p>
        </p:txBody>
      </p:sp>
      <p:pic>
        <p:nvPicPr>
          <p:cNvPr id="45" name="Picture 4" descr="무료로 다운로드 가능한 인물 벡터 &amp; 일러스트 | Freepik"/>
          <p:cNvPicPr>
            <a:picLocks noChangeAspect="1" noChangeArrowheads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2" t="24221" r="76649" b="51416"/>
          <a:stretch/>
        </p:blipFill>
        <p:spPr bwMode="auto">
          <a:xfrm flipH="1">
            <a:off x="5017195" y="2135910"/>
            <a:ext cx="753734" cy="70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무료로 다운로드 가능한 인물 벡터 &amp; 일러스트 | Freepik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0" t="51678" r="77748" b="25037"/>
          <a:stretch/>
        </p:blipFill>
        <p:spPr bwMode="auto">
          <a:xfrm>
            <a:off x="7168583" y="3218649"/>
            <a:ext cx="666017" cy="70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04434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KT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하이오더가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좋은 이유</a:t>
            </a: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23418" y="1372015"/>
            <a:ext cx="2318851" cy="307777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주요 타겟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968530" y="1372015"/>
            <a:ext cx="5681358" cy="307777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algn="ctr" defTabSz="914400" fontAlgn="base">
              <a:spcBef>
                <a:spcPct val="0"/>
              </a:spcBef>
              <a:spcAft>
                <a:spcPts val="500"/>
              </a:spcAft>
            </a:pPr>
            <a:r>
              <a:rPr lang="ko-KR" altLang="en-US" sz="1400" b="1" kern="0" spc="-30" dirty="0">
                <a:solidFill>
                  <a:schemeClr val="bg1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 오더 장점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23418" y="1787901"/>
            <a:ext cx="2318851" cy="770275"/>
          </a:xfrm>
          <a:prstGeom prst="rect">
            <a:avLst/>
          </a:prstGeom>
          <a:noFill/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젊은 고객층</a:t>
            </a:r>
            <a:r>
              <a:rPr lang="en-US" altLang="ko-KR" sz="12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’</a:t>
            </a:r>
            <a:r>
              <a:rPr lang="ko-KR" altLang="en-US" sz="12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 비중이 높은</a:t>
            </a:r>
            <a:endParaRPr lang="en-US" altLang="ko-KR" sz="1200" b="1" kern="0" spc="-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200" b="1" dirty="0" err="1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완제품형</a:t>
            </a: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’</a:t>
            </a:r>
            <a:r>
              <a:rPr lang="ko-KR" altLang="en-US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ko-KR" altLang="en-US" sz="12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업종의 </a:t>
            </a: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중대형</a:t>
            </a: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’</a:t>
            </a:r>
            <a:r>
              <a:rPr lang="ko-KR" altLang="en-US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kumimoji="0" lang="ko-KR" altLang="en-US" sz="1200" b="1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매장</a:t>
            </a:r>
            <a:endParaRPr kumimoji="0" lang="en-US" altLang="ko-KR" sz="1200" b="1" i="0" u="none" strike="noStrike" kern="0" cap="none" spc="-30" normalizeH="0" baseline="0" noProof="0" dirty="0">
              <a:ln>
                <a:noFill/>
              </a:ln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(</a:t>
            </a:r>
            <a:r>
              <a:rPr kumimoji="0" lang="ko-KR" altLang="en-US" sz="1200" b="1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창업 </a:t>
            </a:r>
            <a:r>
              <a:rPr kumimoji="0" lang="en-US" altLang="ko-KR" sz="1200" b="1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/ </a:t>
            </a:r>
            <a:r>
              <a:rPr kumimoji="0" lang="ko-KR" altLang="en-US" sz="1200" b="1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성업</a:t>
            </a:r>
            <a:r>
              <a:rPr kumimoji="0" lang="en-US" altLang="ko-KR" sz="1200" b="1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)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523418" y="2822822"/>
            <a:ext cx="2318851" cy="770275"/>
          </a:xfrm>
          <a:prstGeom prst="rect">
            <a:avLst/>
          </a:prstGeom>
          <a:noFill/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가맹점으로 확산이 용이한</a:t>
            </a:r>
            <a:endParaRPr lang="en-US" altLang="ko-KR" sz="1200" b="1" kern="0" spc="-30" dirty="0"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프랜차이즈</a:t>
            </a: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’</a:t>
            </a:r>
            <a:r>
              <a:rPr lang="ko-KR" altLang="en-US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ko-KR" altLang="en-US" sz="12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본사</a:t>
            </a:r>
            <a:endParaRPr kumimoji="0" lang="en-US" altLang="ko-KR" sz="1200" b="1" i="0" u="none" strike="noStrike" kern="0" cap="none" spc="-30" normalizeH="0" baseline="0" noProof="0" dirty="0">
              <a:ln>
                <a:noFill/>
              </a:ln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23418" y="3770391"/>
            <a:ext cx="2318851" cy="770275"/>
          </a:xfrm>
          <a:prstGeom prst="rect">
            <a:avLst/>
          </a:prstGeom>
          <a:noFill/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90022" tIns="46800" rIns="90022" bIns="45011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200" b="1" dirty="0" err="1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서빙로봇</a:t>
            </a:r>
            <a:r>
              <a:rPr lang="en-US" altLang="ko-KR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’</a:t>
            </a:r>
            <a:r>
              <a:rPr lang="ko-KR" altLang="en-US" sz="1200" b="1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ko-KR" altLang="en-US" sz="1200" b="1" kern="0" spc="-30" dirty="0">
                <a:latin typeface="KT서체 Light" panose="020B0600000101010101" pitchFamily="50" charset="-127"/>
                <a:ea typeface="KT서체 Light" panose="020B0600000101010101" pitchFamily="50" charset="-127"/>
              </a:rPr>
              <a:t>사용 매장</a:t>
            </a:r>
            <a:endParaRPr kumimoji="0" lang="en-US" altLang="ko-KR" sz="1200" b="1" i="0" u="none" strike="noStrike" kern="0" cap="none" spc="-30" normalizeH="0" baseline="0" noProof="0" dirty="0">
              <a:ln>
                <a:noFill/>
              </a:ln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EEFEC1-9311-0121-C3E9-5AE37B88950D}"/>
              </a:ext>
            </a:extLst>
          </p:cNvPr>
          <p:cNvSpPr txBox="1"/>
          <p:nvPr/>
        </p:nvSpPr>
        <p:spPr>
          <a:xfrm>
            <a:off x="4472823" y="2730570"/>
            <a:ext cx="41920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spc="-130" dirty="0" err="1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사장님용</a:t>
            </a:r>
            <a:r>
              <a:rPr lang="ko-KR" altLang="en-US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ko-KR" altLang="en-US" sz="1200" spc="-130" dirty="0" err="1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관리자앱</a:t>
            </a:r>
            <a:r>
              <a:rPr lang="en-US" altLang="ko-KR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활용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 </a:t>
            </a: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품절 공지 </a:t>
            </a:r>
            <a:r>
              <a:rPr lang="en-US" altLang="ko-KR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/ </a:t>
            </a: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마감 공지 등 빠른 응대 가능 </a:t>
            </a:r>
            <a:r>
              <a:rPr lang="en-US" altLang="ko-KR" sz="11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(</a:t>
            </a:r>
            <a:r>
              <a:rPr lang="ko-KR" altLang="en-US" sz="11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업계 유일</a:t>
            </a:r>
            <a:r>
              <a:rPr lang="en-US" altLang="ko-KR" sz="11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까다로운 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‘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통신사 품질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&amp;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보안 검증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’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을 거친 태블릿 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+ 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3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년 무상 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A/S</a:t>
            </a: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플라스틱</a:t>
            </a:r>
            <a:r>
              <a:rPr lang="en-US" altLang="ko-KR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ko-KR" altLang="en-US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케이스 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사용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정전기 오류 예방 및 내구성 강화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업계 유일</a:t>
            </a:r>
            <a:r>
              <a:rPr kumimoji="0" lang="en-US" altLang="ko-KR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  <a:endParaRPr kumimoji="0" lang="ko-KR" altLang="en-US" sz="11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4473537" y="1813125"/>
            <a:ext cx="41920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200" spc="-13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인터넷 </a:t>
            </a:r>
            <a:r>
              <a:rPr lang="en-US" altLang="ko-KR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1</a:t>
            </a:r>
            <a:r>
              <a:rPr lang="ko-KR" altLang="en-US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위 기업 노하우</a:t>
            </a:r>
            <a:r>
              <a:rPr lang="en-US" altLang="ko-KR" sz="1200" spc="-13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’</a:t>
            </a:r>
            <a:r>
              <a:rPr lang="ko-KR" altLang="en-US" sz="1200" spc="-13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활용 안정적인 서비스 환경 제공</a:t>
            </a:r>
            <a:endParaRPr lang="en-US" altLang="ko-KR" sz="1200" spc="-130" dirty="0">
              <a:solidFill>
                <a:srgbClr val="000000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전국 어디서나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‘KT 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직영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’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kumimoji="0" lang="en-US" altLang="ko-KR" sz="11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(KT service) 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설치 및 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A/S 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제공</a:t>
            </a:r>
            <a:endParaRPr kumimoji="0" lang="en-US" altLang="ko-KR" sz="12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서비스 장애 시 </a:t>
            </a:r>
            <a:r>
              <a:rPr lang="en-US" altLang="ko-KR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lang="ko-KR" altLang="en-US" sz="1200" spc="-130" dirty="0" err="1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원스탑</a:t>
            </a:r>
            <a:r>
              <a:rPr lang="en-US" altLang="ko-KR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’ </a:t>
            </a: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처리</a:t>
            </a:r>
            <a:endParaRPr kumimoji="0" lang="ko-KR" altLang="en-US" sz="12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3B4DF86-3FAE-FD2A-63FA-7244FF427450}"/>
              </a:ext>
            </a:extLst>
          </p:cNvPr>
          <p:cNvSpPr txBox="1"/>
          <p:nvPr/>
        </p:nvSpPr>
        <p:spPr>
          <a:xfrm>
            <a:off x="4473537" y="3648015"/>
            <a:ext cx="41920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indent="-180975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다양한 결제 기능 지원 </a:t>
            </a:r>
            <a:r>
              <a:rPr kumimoji="0" lang="en-US" altLang="ko-KR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(</a:t>
            </a:r>
            <a:r>
              <a:rPr kumimoji="0" lang="en-US" altLang="ko-KR" sz="11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‘</a:t>
            </a:r>
            <a:r>
              <a:rPr kumimoji="0" lang="ko-KR" altLang="en-US" sz="11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각종 페이</a:t>
            </a:r>
            <a:r>
              <a:rPr kumimoji="0" lang="en-US" altLang="ko-KR" sz="11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’</a:t>
            </a:r>
            <a:r>
              <a:rPr kumimoji="0" lang="ko-KR" altLang="en-US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 및 카카오 </a:t>
            </a:r>
            <a:r>
              <a:rPr kumimoji="0" lang="ko-KR" altLang="en-US" sz="11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</a:rPr>
              <a:t>기프티콘</a:t>
            </a:r>
            <a:r>
              <a:rPr lang="en-US" altLang="ko-KR" sz="11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)</a:t>
            </a:r>
          </a:p>
          <a:p>
            <a:pPr marL="180975" marR="0" lvl="0" indent="-180975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10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개 국어 지원 </a:t>
            </a:r>
            <a:r>
              <a:rPr kumimoji="0" lang="en-US" altLang="ko-KR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(</a:t>
            </a:r>
            <a:r>
              <a:rPr kumimoji="0" lang="ko-KR" altLang="en-US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업계 최다</a:t>
            </a:r>
            <a:r>
              <a:rPr kumimoji="0" lang="en-US" altLang="ko-KR" sz="11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)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으로 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‘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외국인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’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까지 쉽게 주문</a:t>
            </a:r>
            <a:endParaRPr kumimoji="0" lang="en-US" altLang="ko-KR" sz="12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spc="-130" dirty="0" err="1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상황별</a:t>
            </a:r>
            <a:r>
              <a:rPr lang="ko-KR" altLang="en-US" sz="1200" spc="-130" dirty="0">
                <a:solidFill>
                  <a:srgbClr val="C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호출 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기능으로  설정으로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매장 </a:t>
            </a:r>
            <a:r>
              <a:rPr lang="ko-KR" altLang="en-US" sz="1200" spc="-130" dirty="0" err="1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서빙</a:t>
            </a: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최소</a:t>
            </a:r>
            <a:r>
              <a:rPr lang="en-US" altLang="ko-KR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/</a:t>
            </a:r>
            <a:r>
              <a:rPr lang="ko-KR" altLang="en-US" sz="1200" spc="-130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효율화</a:t>
            </a:r>
            <a:endParaRPr lang="en-US" altLang="ko-KR" sz="1200" spc="-130" dirty="0">
              <a:solidFill>
                <a:srgbClr val="000000"/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2983867" y="3882878"/>
            <a:ext cx="1409213" cy="578882"/>
            <a:chOff x="870036" y="3393369"/>
            <a:chExt cx="2325231" cy="578882"/>
          </a:xfrm>
          <a:solidFill>
            <a:schemeClr val="accent5">
              <a:lumMod val="75000"/>
            </a:schemeClr>
          </a:solidFill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F90CF6E-A1F3-B417-EABF-00A988EB2BFE}"/>
                </a:ext>
              </a:extLst>
            </p:cNvPr>
            <p:cNvSpPr txBox="1"/>
            <p:nvPr/>
          </p:nvSpPr>
          <p:spPr>
            <a:xfrm>
              <a:off x="870036" y="3393369"/>
              <a:ext cx="2325231" cy="578882"/>
            </a:xfrm>
            <a:prstGeom prst="flowChartAlternateProcess">
              <a:avLst/>
            </a:prstGeom>
            <a:grpFill/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200" b="0" i="0" u="none" strike="noStrike" kern="1200" cap="none" spc="-60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79935A2-1485-D820-9492-7EE13DFE46ED}"/>
                </a:ext>
              </a:extLst>
            </p:cNvPr>
            <p:cNvSpPr txBox="1"/>
            <p:nvPr/>
          </p:nvSpPr>
          <p:spPr>
            <a:xfrm>
              <a:off x="973182" y="3553419"/>
              <a:ext cx="2196779" cy="323165"/>
            </a:xfrm>
            <a:prstGeom prst="rect">
              <a:avLst/>
            </a:prstGeom>
            <a:grpFill/>
          </p:spPr>
          <p:txBody>
            <a:bodyPr wrap="square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-60" normalizeH="0" baseline="0" noProof="0" dirty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T서체 Bold" panose="020B0600000101010101" pitchFamily="50" charset="-127"/>
                  <a:ea typeface="KT서체 Bold" panose="020B0600000101010101" pitchFamily="50" charset="-127"/>
                  <a:cs typeface="+mn-cs"/>
                </a:rPr>
                <a:t>High</a:t>
              </a:r>
              <a:r>
                <a:rPr lang="en-US" altLang="ko-KR" sz="1200" spc="-60" dirty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 </a:t>
              </a:r>
              <a:r>
                <a:rPr kumimoji="0" lang="en-US" altLang="ko-KR" sz="1200" b="0" i="0" u="none" strike="noStrike" kern="1200" cap="none" spc="-60" normalizeH="0" baseline="0" noProof="0" dirty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T서체 Bold" panose="020B0600000101010101" pitchFamily="50" charset="-127"/>
                  <a:ea typeface="KT서체 Bold" panose="020B0600000101010101" pitchFamily="50" charset="-127"/>
                  <a:cs typeface="+mn-cs"/>
                </a:rPr>
                <a:t>Convenience</a:t>
              </a: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968531" y="1969561"/>
            <a:ext cx="1433208" cy="578882"/>
            <a:chOff x="870036" y="3393369"/>
            <a:chExt cx="2325231" cy="578882"/>
          </a:xfrm>
          <a:solidFill>
            <a:schemeClr val="accent5">
              <a:lumMod val="75000"/>
            </a:schemeClr>
          </a:solidFill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F90CF6E-A1F3-B417-EABF-00A988EB2BFE}"/>
                </a:ext>
              </a:extLst>
            </p:cNvPr>
            <p:cNvSpPr txBox="1"/>
            <p:nvPr/>
          </p:nvSpPr>
          <p:spPr>
            <a:xfrm>
              <a:off x="870036" y="3393369"/>
              <a:ext cx="2325231" cy="578882"/>
            </a:xfrm>
            <a:prstGeom prst="flowChartAlternateProcess">
              <a:avLst/>
            </a:prstGeom>
            <a:grpFill/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200" b="0" i="0" u="none" strike="noStrike" kern="1200" cap="none" spc="-60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79935A2-1485-D820-9492-7EE13DFE46ED}"/>
                </a:ext>
              </a:extLst>
            </p:cNvPr>
            <p:cNvSpPr txBox="1"/>
            <p:nvPr/>
          </p:nvSpPr>
          <p:spPr>
            <a:xfrm>
              <a:off x="959558" y="3531935"/>
              <a:ext cx="2196778" cy="323165"/>
            </a:xfrm>
            <a:prstGeom prst="rect">
              <a:avLst/>
            </a:prstGeom>
            <a:grpFill/>
          </p:spPr>
          <p:txBody>
            <a:bodyPr wrap="square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-60" normalizeH="0" baseline="0" noProof="0" dirty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T서체 Bold" panose="020B0600000101010101" pitchFamily="50" charset="-127"/>
                  <a:ea typeface="KT서체 Bold" panose="020B0600000101010101" pitchFamily="50" charset="-127"/>
                  <a:cs typeface="+mn-cs"/>
                </a:rPr>
                <a:t>High Trust</a:t>
              </a: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2980806" y="2911317"/>
            <a:ext cx="1433208" cy="578882"/>
            <a:chOff x="870036" y="3393369"/>
            <a:chExt cx="2325231" cy="578882"/>
          </a:xfrm>
          <a:solidFill>
            <a:schemeClr val="accent5">
              <a:lumMod val="75000"/>
            </a:schemeClr>
          </a:solidFill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F90CF6E-A1F3-B417-EABF-00A988EB2BFE}"/>
                </a:ext>
              </a:extLst>
            </p:cNvPr>
            <p:cNvSpPr txBox="1"/>
            <p:nvPr/>
          </p:nvSpPr>
          <p:spPr>
            <a:xfrm>
              <a:off x="870036" y="3393369"/>
              <a:ext cx="2325231" cy="578882"/>
            </a:xfrm>
            <a:prstGeom prst="flowChartAlternateProcess">
              <a:avLst/>
            </a:prstGeom>
            <a:grpFill/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200" b="0" i="0" u="none" strike="noStrike" kern="1200" cap="none" spc="-60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79935A2-1485-D820-9492-7EE13DFE46ED}"/>
                </a:ext>
              </a:extLst>
            </p:cNvPr>
            <p:cNvSpPr txBox="1"/>
            <p:nvPr/>
          </p:nvSpPr>
          <p:spPr>
            <a:xfrm>
              <a:off x="959558" y="3531935"/>
              <a:ext cx="2196778" cy="323165"/>
            </a:xfrm>
            <a:prstGeom prst="rect">
              <a:avLst/>
            </a:prstGeom>
            <a:grpFill/>
          </p:spPr>
          <p:txBody>
            <a:bodyPr wrap="square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-60" normalizeH="0" baseline="0" noProof="0" dirty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T서체 Bold" panose="020B0600000101010101" pitchFamily="50" charset="-127"/>
                  <a:ea typeface="KT서체 Bold" panose="020B0600000101010101" pitchFamily="50" charset="-127"/>
                </a:rPr>
                <a:t>High </a:t>
              </a:r>
              <a:r>
                <a:rPr lang="en-US" altLang="ko-KR" sz="1200" spc="-60" dirty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</a:rPr>
                <a:t>Quality</a:t>
              </a:r>
              <a:endParaRPr kumimoji="0" lang="en-US" altLang="ko-KR" sz="1200" b="0" i="0" u="none" strike="noStrike" kern="1200" cap="none" spc="-60" normalizeH="0" baseline="0" noProof="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80315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핵심타겟별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하이 오더 장점을 활용한 공략</a:t>
            </a: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5" name="직사각형 24"/>
          <p:cNvSpPr/>
          <p:nvPr/>
        </p:nvSpPr>
        <p:spPr>
          <a:xfrm>
            <a:off x="3220557" y="1364677"/>
            <a:ext cx="2710047" cy="3231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500" spc="-150" dirty="0" err="1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핵심타겟</a:t>
            </a:r>
            <a:r>
              <a:rPr lang="ko-KR" altLang="en-US" sz="1500" spc="-150" dirty="0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en-US" altLang="ko-KR" sz="1500" spc="-150" dirty="0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: </a:t>
            </a:r>
            <a:r>
              <a:rPr lang="ko-KR" altLang="en-US" sz="1500" spc="-150" dirty="0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프랜차이즈 점주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3226029" y="1688972"/>
            <a:ext cx="2808288" cy="121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프랜차이즈 본사 차원의 </a:t>
            </a:r>
            <a:r>
              <a:rPr kumimoji="0" lang="ko-KR" altLang="en-US" sz="14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기계약된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타사 태블릿 오더 있는지 먼저 파악</a:t>
            </a:r>
            <a:endParaRPr kumimoji="0" lang="en-US" altLang="ko-KR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이후 </a:t>
            </a:r>
            <a:r>
              <a:rPr kumimoji="0" lang="ko-KR" altLang="en-US" sz="1400" b="1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성공적인 태블릿 오더 도입 사례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로 영업 시도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390847" y="1364677"/>
            <a:ext cx="2710047" cy="3231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b="0" i="0" u="none" strike="noStrike" kern="1200" cap="none" spc="-15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핵심타겟</a:t>
            </a:r>
            <a:r>
              <a:rPr kumimoji="0" lang="ko-KR" altLang="en-US" sz="15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5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:</a:t>
            </a:r>
            <a:r>
              <a:rPr kumimoji="0" lang="ko-KR" altLang="en-US" sz="15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5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20~40</a:t>
            </a:r>
            <a:r>
              <a:rPr kumimoji="0" lang="ko-KR" altLang="en-US" sz="15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대 </a:t>
            </a:r>
            <a:r>
              <a:rPr lang="ko-KR" altLang="en-US" sz="1500" spc="-150" noProof="0" dirty="0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이용 요식업 점주 </a:t>
            </a:r>
            <a:endParaRPr kumimoji="0" lang="ko-KR" altLang="en-US" sz="1500" b="1" i="0" u="none" strike="noStrike" kern="1200" cap="none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341725" y="1689139"/>
            <a:ext cx="2808288" cy="121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400" b="1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젋은</a:t>
            </a:r>
            <a:r>
              <a:rPr kumimoji="0" lang="ko-KR" altLang="en-US" sz="1400" b="1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층</a:t>
            </a:r>
            <a:r>
              <a:rPr kumimoji="0" lang="ko-KR" altLang="en-US" sz="1400" b="1" i="0" u="none" strike="noStrike" kern="1200" cap="none" spc="-13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lang="ko-KR" altLang="en-US" sz="1400" b="1" spc="-130" dirty="0" err="1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주이용고객</a:t>
            </a:r>
            <a:r>
              <a:rPr kumimoji="0" lang="ko-KR" altLang="en-US" sz="1400" b="1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400" b="1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핵심상권</a:t>
            </a:r>
            <a:r>
              <a:rPr kumimoji="0" lang="en-US" altLang="ko-KR" sz="1400" b="1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1400" b="1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식당</a:t>
            </a:r>
            <a:r>
              <a:rPr kumimoji="0" lang="en-US" altLang="ko-KR" sz="1400" b="1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/</a:t>
            </a:r>
            <a:r>
              <a:rPr kumimoji="0" lang="ko-KR" altLang="en-US" sz="1400" b="1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주점</a:t>
            </a:r>
            <a:r>
              <a:rPr kumimoji="0" lang="en-US" altLang="ko-KR" sz="1400" b="1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  <a:endParaRPr lang="en-US" altLang="ko-KR" sz="1400" b="1" spc="-130" dirty="0">
              <a:solidFill>
                <a:srgbClr val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ko-KR" altLang="en-US" sz="1400" b="1" spc="-13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창업단계</a:t>
            </a:r>
            <a:r>
              <a:rPr kumimoji="0" lang="ko-KR" altLang="en-US" sz="1400" b="0" i="0" u="none" strike="noStrike" kern="1200" cap="none" spc="-1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도입 가능성 및 매장 내 기기 </a:t>
            </a:r>
            <a:r>
              <a:rPr kumimoji="0" lang="ko-KR" altLang="en-US" sz="14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활용성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높음</a:t>
            </a:r>
            <a:endParaRPr kumimoji="0" lang="en-US" altLang="ko-KR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ko-KR" altLang="en-US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AA7A4C5F-A6AD-8D70-B129-359A929EBDE5}"/>
              </a:ext>
            </a:extLst>
          </p:cNvPr>
          <p:cNvSpPr/>
          <p:nvPr/>
        </p:nvSpPr>
        <p:spPr>
          <a:xfrm>
            <a:off x="3745502" y="2761602"/>
            <a:ext cx="1732965" cy="173296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84530D6A-3498-049B-4F45-D5C55190F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746" y="3125846"/>
            <a:ext cx="1004475" cy="1004475"/>
          </a:xfrm>
          <a:prstGeom prst="rect">
            <a:avLst/>
          </a:prstGeom>
        </p:spPr>
      </p:pic>
      <p:grpSp>
        <p:nvGrpSpPr>
          <p:cNvPr id="31" name="그룹 30">
            <a:extLst>
              <a:ext uri="{FF2B5EF4-FFF2-40B4-BE49-F238E27FC236}">
                <a16:creationId xmlns:a16="http://schemas.microsoft.com/office/drawing/2014/main" id="{96B24702-A523-A963-2142-05C9AEC9234B}"/>
              </a:ext>
            </a:extLst>
          </p:cNvPr>
          <p:cNvGrpSpPr/>
          <p:nvPr/>
        </p:nvGrpSpPr>
        <p:grpSpPr>
          <a:xfrm>
            <a:off x="858414" y="2767299"/>
            <a:ext cx="1727268" cy="1727268"/>
            <a:chOff x="8440272" y="2245018"/>
            <a:chExt cx="1304285" cy="1304285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10821DBC-FE64-A0E8-5C47-011861AC1B2C}"/>
                </a:ext>
              </a:extLst>
            </p:cNvPr>
            <p:cNvSpPr/>
            <p:nvPr/>
          </p:nvSpPr>
          <p:spPr>
            <a:xfrm>
              <a:off x="8440272" y="2245018"/>
              <a:ext cx="1304285" cy="130428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pic>
          <p:nvPicPr>
            <p:cNvPr id="46" name="그림 45">
              <a:extLst>
                <a:ext uri="{FF2B5EF4-FFF2-40B4-BE49-F238E27FC236}">
                  <a16:creationId xmlns:a16="http://schemas.microsoft.com/office/drawing/2014/main" id="{35AE69C0-7D8E-DC06-0AFF-ED90B94F6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2414" y="2447160"/>
              <a:ext cx="900000" cy="900000"/>
            </a:xfrm>
            <a:prstGeom prst="rect">
              <a:avLst/>
            </a:prstGeom>
          </p:spPr>
        </p:pic>
      </p:grp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6749" y="2986154"/>
            <a:ext cx="1407273" cy="1533830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6058650" y="1364677"/>
            <a:ext cx="2632274" cy="3231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500" spc="-150" dirty="0" err="1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핵심타겟</a:t>
            </a:r>
            <a:r>
              <a:rPr lang="en-US" altLang="ko-KR" sz="1500" spc="-150" dirty="0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: </a:t>
            </a:r>
            <a:r>
              <a:rPr lang="ko-KR" altLang="en-US" sz="1500" spc="-150" dirty="0" err="1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서빙</a:t>
            </a:r>
            <a:r>
              <a:rPr lang="ko-KR" altLang="en-US" sz="1500" spc="-150" dirty="0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로봇 사용 고객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5942701" y="1695470"/>
            <a:ext cx="2727694" cy="121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서빙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로봇  도입 효과로 </a:t>
            </a:r>
            <a:r>
              <a:rPr kumimoji="0" lang="ko-KR" altLang="en-US" sz="1400" b="1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신규 상품에 대한 거부감 적을 것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으로 예상</a:t>
            </a:r>
            <a:endParaRPr kumimoji="0" lang="en-US" altLang="ko-KR" sz="14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4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서빙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로봇 </a:t>
            </a:r>
            <a:r>
              <a:rPr kumimoji="0" lang="en-US" altLang="ko-KR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&amp; 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하이 오더의 시너지로 </a:t>
            </a:r>
            <a:r>
              <a:rPr kumimoji="0" lang="en-US" altLang="ko-KR" sz="1400" b="1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100% </a:t>
            </a:r>
            <a:r>
              <a:rPr kumimoji="0" lang="ko-KR" altLang="en-US" sz="1400" b="1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무인 자동화 매장 </a:t>
            </a:r>
            <a:r>
              <a:rPr kumimoji="0" lang="ko-KR" altLang="en-US" sz="14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구축 가능</a:t>
            </a: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6515" y="3046191"/>
            <a:ext cx="1942780" cy="137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6718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Sales Point :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업종별 활용</a:t>
            </a: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8" name="그룹 17"/>
          <p:cNvGrpSpPr/>
          <p:nvPr/>
        </p:nvGrpSpPr>
        <p:grpSpPr>
          <a:xfrm>
            <a:off x="624804" y="1522464"/>
            <a:ext cx="7908009" cy="2747283"/>
            <a:chOff x="173963" y="1062269"/>
            <a:chExt cx="8754688" cy="330179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D83D4A-2B57-641D-CE66-88C07BE5F052}"/>
                </a:ext>
              </a:extLst>
            </p:cNvPr>
            <p:cNvSpPr txBox="1"/>
            <p:nvPr/>
          </p:nvSpPr>
          <p:spPr>
            <a:xfrm>
              <a:off x="173963" y="2792837"/>
              <a:ext cx="2881360" cy="784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“</a:t>
              </a:r>
              <a:r>
                <a:rPr kumimoji="0" lang="ko-KR" altLang="en-US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피크 타임 주문</a:t>
              </a:r>
              <a:r>
                <a:rPr kumimoji="0" lang="en-US" altLang="ko-KR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-</a:t>
              </a:r>
              <a:r>
                <a:rPr kumimoji="0" lang="ko-KR" altLang="en-US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결제 </a:t>
              </a:r>
              <a:r>
                <a:rPr kumimoji="0" lang="ko-KR" altLang="en-US" sz="1400" b="1" i="0" u="none" strike="noStrike" kern="1200" cap="none" spc="-53" normalizeH="0" baseline="0" noProof="0" dirty="0" err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하이오더에게</a:t>
              </a:r>
              <a:endParaRPr kumimoji="0" lang="en-US" altLang="ko-KR" sz="1400" b="1" i="0" u="none" strike="noStrike" kern="1200" cap="none" spc="-53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01116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  <a:p>
              <a:pPr marL="0" marR="0" lvl="0" indent="0" algn="ctr" defTabSz="685800" rtl="0" eaLnBrk="1" fontAlgn="auto" latin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맡기시고</a:t>
              </a:r>
              <a:r>
                <a:rPr kumimoji="0" lang="en-US" altLang="ko-KR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 </a:t>
              </a:r>
              <a:r>
                <a:rPr kumimoji="0" lang="ko-KR" altLang="en-US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메뉴 준비에만 집중하세요</a:t>
              </a:r>
              <a:r>
                <a:rPr kumimoji="0" lang="en-US" altLang="ko-KR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”</a:t>
              </a:r>
              <a:endParaRPr kumimoji="0" lang="en-US" altLang="ko-KR" sz="1400" b="0" i="0" u="none" strike="noStrike" kern="1200" cap="none" spc="-53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01116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2864694-E806-A7A9-8326-261DAE5E138A}"/>
                </a:ext>
              </a:extLst>
            </p:cNvPr>
            <p:cNvSpPr txBox="1"/>
            <p:nvPr/>
          </p:nvSpPr>
          <p:spPr>
            <a:xfrm>
              <a:off x="356026" y="3683738"/>
              <a:ext cx="2517220" cy="6658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빠른 주문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및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결제로 </a:t>
              </a: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매장 회전율 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UP</a:t>
              </a:r>
            </a:p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직원 교육 시간 축소 및 </a:t>
              </a: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인건비 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Down</a:t>
              </a:r>
            </a:p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물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물티슈 다양한 요청사항 간편하게</a:t>
              </a:r>
              <a:endPara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5BCB9E8-61F2-90B7-8624-0B8CC19E6D1A}"/>
                </a:ext>
              </a:extLst>
            </p:cNvPr>
            <p:cNvSpPr txBox="1"/>
            <p:nvPr/>
          </p:nvSpPr>
          <p:spPr>
            <a:xfrm>
              <a:off x="1233402" y="1062269"/>
              <a:ext cx="758122" cy="388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음식점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6B50B1F-AFAA-439C-214D-8A8ACB44C0E2}"/>
                </a:ext>
              </a:extLst>
            </p:cNvPr>
            <p:cNvSpPr txBox="1"/>
            <p:nvPr/>
          </p:nvSpPr>
          <p:spPr>
            <a:xfrm>
              <a:off x="3228624" y="2792837"/>
              <a:ext cx="2685724" cy="784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“</a:t>
              </a:r>
              <a:r>
                <a:rPr kumimoji="0" lang="ko-KR" altLang="en-US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너무 잦은 주류</a:t>
              </a:r>
              <a:r>
                <a:rPr kumimoji="0" lang="en-US" altLang="ko-KR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, </a:t>
              </a:r>
              <a:r>
                <a:rPr kumimoji="0" lang="ko-KR" altLang="en-US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안주 추가 주문은</a:t>
              </a:r>
              <a:endParaRPr kumimoji="0" lang="en-US" altLang="ko-KR" sz="1400" b="1" i="0" u="none" strike="noStrike" kern="1200" cap="none" spc="-53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01116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  <a:p>
              <a:pPr marL="0" marR="0" lvl="0" indent="0" algn="ctr" defTabSz="685800" rtl="0" eaLnBrk="1" fontAlgn="auto" latin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1200" cap="none" spc="-53" normalizeH="0" baseline="0" noProof="0" dirty="0" err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하이오더가</a:t>
              </a:r>
              <a:r>
                <a:rPr kumimoji="0" lang="ko-KR" altLang="en-US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 받을 게요</a:t>
              </a:r>
              <a:r>
                <a:rPr kumimoji="0" lang="en-US" altLang="ko-KR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.</a:t>
              </a:r>
              <a:endParaRPr kumimoji="0" lang="ko-KR" altLang="en-US" sz="1400" b="1" i="0" u="none" strike="noStrike" kern="1200" cap="none" spc="-53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01116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BCF426B-5FC2-7D28-70E8-3BC652213E6D}"/>
                </a:ext>
              </a:extLst>
            </p:cNvPr>
            <p:cNvSpPr txBox="1"/>
            <p:nvPr/>
          </p:nvSpPr>
          <p:spPr>
            <a:xfrm>
              <a:off x="3312870" y="3698250"/>
              <a:ext cx="2517220" cy="6658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저기요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! 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호출 소음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방지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/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직원 업무 축소</a:t>
              </a:r>
              <a:endPara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주문 오류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결제 오류 예방</a:t>
              </a:r>
              <a:endPara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신메뉴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,</a:t>
              </a: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안주 홍보로 추가 주문 유도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</a:t>
              </a:r>
              <a:endPara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8ABEBDA-4E80-E1AC-6136-358F79AF6B86}"/>
                </a:ext>
              </a:extLst>
            </p:cNvPr>
            <p:cNvSpPr txBox="1"/>
            <p:nvPr/>
          </p:nvSpPr>
          <p:spPr>
            <a:xfrm>
              <a:off x="6409206" y="2795183"/>
              <a:ext cx="2270391" cy="784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685800" rtl="0" eaLnBrk="1" fontAlgn="auto" latin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“</a:t>
              </a:r>
              <a:r>
                <a:rPr kumimoji="0" lang="ko-KR" altLang="en-US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쿠폰 지급 등 단골을 늘리는</a:t>
              </a:r>
              <a:endParaRPr kumimoji="0" lang="en-US" altLang="ko-KR" sz="1400" b="1" i="0" u="none" strike="noStrike" kern="1200" cap="none" spc="-53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01116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  <a:p>
              <a:pPr marL="0" marR="0" lvl="0" indent="0" algn="ctr" defTabSz="685800" rtl="0" eaLnBrk="1" fontAlgn="auto" latin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효율적인 고객 관리</a:t>
              </a:r>
              <a:r>
                <a:rPr kumimoji="0" lang="en-US" altLang="ko-KR" sz="1400" b="1" i="0" u="none" strike="noStrike" kern="1200" cap="none" spc="-53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B01116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”</a:t>
              </a:r>
              <a:endParaRPr kumimoji="0" lang="en-US" altLang="ko-KR" sz="1400" b="0" i="0" u="none" strike="noStrike" kern="1200" cap="none" spc="-53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01116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D75F961-2DB6-D15B-4B23-0267B821DBD0}"/>
                </a:ext>
              </a:extLst>
            </p:cNvPr>
            <p:cNvSpPr txBox="1"/>
            <p:nvPr/>
          </p:nvSpPr>
          <p:spPr>
            <a:xfrm>
              <a:off x="6160150" y="3698250"/>
              <a:ext cx="2768501" cy="6658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적립금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쿠폰 지급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도 간편하게</a:t>
              </a:r>
            </a:p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요일별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, </a:t>
              </a: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시간대별 주문 제한 등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기능 설정 </a:t>
              </a:r>
            </a:p>
            <a:p>
              <a:pPr marL="128588" marR="0" lvl="0" indent="-128588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인테리어를 해치지 않는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 </a:t>
              </a:r>
              <a:r>
                <a:rPr kumimoji="0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T서체 Light" panose="020B0600000101010101" pitchFamily="50" charset="-127"/>
                  <a:ea typeface="KT서체 Light" panose="020B0600000101010101" pitchFamily="50" charset="-127"/>
                  <a:cs typeface="+mn-cs"/>
                </a:rPr>
                <a:t>주문 테이블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20B666B-70DB-0322-5A55-0F6C0A0565AE}"/>
                </a:ext>
              </a:extLst>
            </p:cNvPr>
            <p:cNvSpPr txBox="1"/>
            <p:nvPr/>
          </p:nvSpPr>
          <p:spPr>
            <a:xfrm>
              <a:off x="4294242" y="1068071"/>
              <a:ext cx="573561" cy="388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주점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E00D570-7379-E013-AB57-D2E8D814A667}"/>
                </a:ext>
              </a:extLst>
            </p:cNvPr>
            <p:cNvSpPr txBox="1"/>
            <p:nvPr/>
          </p:nvSpPr>
          <p:spPr>
            <a:xfrm>
              <a:off x="7267162" y="1068071"/>
              <a:ext cx="573561" cy="388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rPr>
                <a:t>카페</a:t>
              </a:r>
            </a:p>
          </p:txBody>
        </p:sp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CB633631-B7EC-0BCF-6825-1871781470E8}"/>
                </a:ext>
              </a:extLst>
            </p:cNvPr>
            <p:cNvSpPr/>
            <p:nvPr/>
          </p:nvSpPr>
          <p:spPr>
            <a:xfrm>
              <a:off x="1125529" y="1577825"/>
              <a:ext cx="978214" cy="9782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pic>
          <p:nvPicPr>
            <p:cNvPr id="41" name="그래픽 4" descr="포크와 나이프 윤곽선">
              <a:extLst>
                <a:ext uri="{FF2B5EF4-FFF2-40B4-BE49-F238E27FC236}">
                  <a16:creationId xmlns:a16="http://schemas.microsoft.com/office/drawing/2014/main" id="{C7719606-ECF5-0B99-EA94-067E52FF5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28383" y="1780679"/>
              <a:ext cx="540000" cy="540000"/>
            </a:xfrm>
            <a:prstGeom prst="rect">
              <a:avLst/>
            </a:prstGeom>
          </p:spPr>
        </p:pic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A55043E6-796A-AAC3-634E-B349124ECE64}"/>
                </a:ext>
              </a:extLst>
            </p:cNvPr>
            <p:cNvSpPr/>
            <p:nvPr/>
          </p:nvSpPr>
          <p:spPr>
            <a:xfrm>
              <a:off x="4082374" y="1577825"/>
              <a:ext cx="978214" cy="9782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pic>
          <p:nvPicPr>
            <p:cNvPr id="43" name="그래픽 12" descr="맥주 윤곽선">
              <a:extLst>
                <a:ext uri="{FF2B5EF4-FFF2-40B4-BE49-F238E27FC236}">
                  <a16:creationId xmlns:a16="http://schemas.microsoft.com/office/drawing/2014/main" id="{F01B71D1-8332-FC12-1842-1B52B00EB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01480" y="1796932"/>
              <a:ext cx="540000" cy="540000"/>
            </a:xfrm>
            <a:prstGeom prst="rect">
              <a:avLst/>
            </a:prstGeom>
          </p:spPr>
        </p:pic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C6A671E2-473B-15D6-18BE-59FDEFACEA72}"/>
                </a:ext>
              </a:extLst>
            </p:cNvPr>
            <p:cNvSpPr/>
            <p:nvPr/>
          </p:nvSpPr>
          <p:spPr>
            <a:xfrm>
              <a:off x="7055294" y="1577825"/>
              <a:ext cx="978214" cy="9782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pic>
          <p:nvPicPr>
            <p:cNvPr id="45" name="그래픽 15" descr="라떼 컵 윤곽선">
              <a:extLst>
                <a:ext uri="{FF2B5EF4-FFF2-40B4-BE49-F238E27FC236}">
                  <a16:creationId xmlns:a16="http://schemas.microsoft.com/office/drawing/2014/main" id="{EFC1570B-4DE7-A3F6-AF0D-167248F0B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74400" y="1796932"/>
              <a:ext cx="540000" cy="540000"/>
            </a:xfrm>
            <a:prstGeom prst="rect">
              <a:avLst/>
            </a:prstGeom>
          </p:spPr>
        </p:pic>
      </p:grp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5311464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시나리오형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세일즈 스크립트</a:t>
            </a: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2" name="직사각형 21"/>
          <p:cNvSpPr/>
          <p:nvPr/>
        </p:nvSpPr>
        <p:spPr>
          <a:xfrm>
            <a:off x="611188" y="988294"/>
            <a:ext cx="2478980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73197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500" b="1" dirty="0">
                <a:solidFill>
                  <a:srgbClr val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1</a:t>
            </a: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 </a:t>
            </a:r>
            <a:r>
              <a:rPr kumimoji="0" lang="ko-KR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신규 창업 고객용</a:t>
            </a:r>
            <a:endParaRPr kumimoji="0" lang="ko-KR" altLang="ko-KR" sz="15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02077" y="1379715"/>
            <a:ext cx="840818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Intro</a:t>
            </a:r>
            <a:endParaRPr kumimoji="0" lang="ko-KR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02077" y="4264844"/>
            <a:ext cx="840818" cy="4001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프로모션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제안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702077" y="3551067"/>
            <a:ext cx="840818" cy="6531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동시 판매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702077" y="3121755"/>
            <a:ext cx="840818" cy="36868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특장점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3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02077" y="2407979"/>
            <a:ext cx="840818" cy="6531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특장점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2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702077" y="2042654"/>
            <a:ext cx="840818" cy="30469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특장점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1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702077" y="1694257"/>
            <a:ext cx="840818" cy="28777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Pain Point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648135" y="1660978"/>
            <a:ext cx="6329784" cy="130805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059120" y="3610090"/>
            <a:ext cx="5525692" cy="130805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655279" y="3949177"/>
            <a:ext cx="5589906" cy="130805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594988" y="1376248"/>
            <a:ext cx="7397176" cy="329811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사장님 새로 가게 준비하실 때 고민 많으시죠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? 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매출이 잘 나올지도 걱정이고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사람 구하기도 힘들고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인건비는 너무 많이 오르고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직원들 구해도 교육이나 관리도 </a:t>
            </a: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신경쓰이고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…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사장님의 창업에 대한 걱정을 덜어드릴 </a:t>
            </a:r>
            <a:r>
              <a:rPr kumimoji="0" lang="en-US" altLang="ko-KR" sz="1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kt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태블릿 오더 서비스 하이 오더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추천해드려요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!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 오더는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타 </a:t>
            </a: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업체랑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 비교해서 서비스가 </a:t>
            </a:r>
            <a:r>
              <a:rPr lang="ko-KR" altLang="en-US" sz="1000" b="1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안정적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이에요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인터넷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위 기업인 만큼 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태블릿이랑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와이파이도 최적화되어서 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나가구요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전국 어디서나 저희 기사님들이 직접 직영으로 설치해드리고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서비스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유지 보수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가 필요할 때도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, KT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</a:rPr>
              <a:t>에서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00" b="1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원스탑으로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처리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해드려요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또</a:t>
            </a:r>
            <a:r>
              <a:rPr kumimoji="0" lang="ko-KR" altLang="en-US" sz="10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저희는 </a:t>
            </a:r>
            <a:r>
              <a:rPr kumimoji="0" lang="ko-KR" altLang="en-US" sz="1000" b="1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다른 태블릿 오더들 참고해서 퀄리티</a:t>
            </a:r>
            <a:r>
              <a:rPr kumimoji="0" lang="ko-KR" altLang="en-US" sz="10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를 </a:t>
            </a:r>
            <a:r>
              <a:rPr kumimoji="0" lang="ko-KR" altLang="en-US" sz="1000" b="0" i="0" u="none" strike="noStrike" kern="1200" cap="none" spc="0" normalizeH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신경썼어요</a:t>
            </a:r>
            <a:r>
              <a:rPr kumimoji="0" lang="en-US" altLang="ko-KR" sz="10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</a:t>
            </a:r>
            <a:r>
              <a:rPr kumimoji="0" lang="ko-KR" altLang="en-US" sz="10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000" b="1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사장님 전용 </a:t>
            </a:r>
            <a:r>
              <a:rPr kumimoji="0" lang="en-US" altLang="ko-KR" sz="1000" b="1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APP</a:t>
            </a:r>
            <a:r>
              <a:rPr kumimoji="0" lang="ko-KR" altLang="en-US" sz="10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을 제공해드려요</a:t>
            </a:r>
            <a:r>
              <a:rPr kumimoji="0" lang="en-US" altLang="ko-KR" sz="10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ko-KR" altLang="en-US" sz="10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품절 공지나 마감 공지 같은 것들은 타 업체처럼 </a:t>
            </a:r>
            <a:r>
              <a:rPr kumimoji="0" lang="ko-KR" altLang="en-US" sz="1000" b="0" i="0" u="none" strike="noStrike" kern="1200" cap="none" spc="0" normalizeH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태블릿마다</a:t>
            </a:r>
            <a:r>
              <a:rPr kumimoji="0" lang="ko-KR" altLang="en-US" sz="10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일일이 설정 안하시고</a:t>
            </a:r>
            <a:r>
              <a:rPr kumimoji="0" lang="en-US" altLang="ko-KR" sz="10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APP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으로 사장님이 직접 일괄로 설정 가능하세요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또 타 업체들은 태블릿 고장 때문에 요즘 말이 많잖아요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?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저희는 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KT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에서 철저하게 단말 </a:t>
            </a:r>
            <a:r>
              <a:rPr lang="ko-KR" altLang="en-US" sz="1000" b="1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검수랑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보안 검증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을 거쳐서 출고되니 안심하셔도 되세요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3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년 무상 보증 서비스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도 제공해드려요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또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다른데는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철제 케이스를 쓰는데 저희는 업계 유일로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플라스틱 케이스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를 사용해서 타사 대비 정전기도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안나고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튼튼해요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결제 수단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도 태블릿 오더 중에 하이 오더가 제일 많아요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삼성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페이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카카오 페이는 당연히 되고 카카오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기프티콘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결제도 지원 가능해요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외국어 지원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도 중국어 영어 포함 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10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개까지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업계 최다로 가능해요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상황별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호출 기능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도 있어서 홀 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서빙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업무도 확 줄일 수 있어요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</a:t>
            </a:r>
            <a:endParaRPr kumimoji="0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사장님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창업하실 때 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POS,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카드결제기랑 인터넷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CCTV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도 필요하시죠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?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저희가 </a:t>
            </a: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올인원으로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통합해서 제공해드리고 있어요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POS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랑 카드결제기는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원하시면 저희 쪽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VAN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대리점으로 안내해 드릴게요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에스오더로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연결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저희가 사장님 오픈일 맞춰서 태블릿 설치하고 프로그램 설치만 하면 바로 이용 가능하기 때문에 복잡하지 않아요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설치도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KT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기사님이 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출동하셔서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매장 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네트워크랑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태블릿 기기 점검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테이블 시공까지 완벽하게 해드려요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대당 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후불형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19,000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원에 이용 가능하시고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선불형은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여기에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2~3,000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 정도 추가로 들어가세요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알림판은 별도로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19,000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원이에요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현재 하이 오더만 유일하게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출시 프로모션 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3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개월 무료 혜택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제공해드리고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있어요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이번 출시프로모션 제공될 때 한번 신청해드릴까요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?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1738022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시나리오형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세일즈 스크립트</a:t>
            </a: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9" name="직사각형 18"/>
          <p:cNvSpPr/>
          <p:nvPr/>
        </p:nvSpPr>
        <p:spPr>
          <a:xfrm>
            <a:off x="611188" y="976490"/>
            <a:ext cx="2478980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73197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2. </a:t>
            </a:r>
            <a:r>
              <a:rPr kumimoji="0" lang="ko-KR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기존 고객용</a:t>
            </a:r>
            <a:endParaRPr kumimoji="0" lang="ko-KR" altLang="ko-KR" sz="15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Medium" panose="020B0600000101010101" pitchFamily="50" charset="-127"/>
              <a:ea typeface="KT서체 Medium" panose="020B0600000101010101" pitchFamily="50" charset="-127"/>
              <a:cs typeface="+mn-cs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720597" y="1370935"/>
            <a:ext cx="840818" cy="21620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Intro</a:t>
            </a:r>
            <a:endParaRPr kumimoji="0" lang="ko-KR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723949" y="4279680"/>
            <a:ext cx="840818" cy="36373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프로모션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제안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720597" y="3496753"/>
            <a:ext cx="840818" cy="27699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예상 허들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20597" y="3144842"/>
            <a:ext cx="840818" cy="27699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특장점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3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20597" y="2351465"/>
            <a:ext cx="840818" cy="7184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특장점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2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720597" y="2024736"/>
            <a:ext cx="840818" cy="25181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특장점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1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720597" y="1662053"/>
            <a:ext cx="840818" cy="28777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Pain Point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682480" y="1639315"/>
            <a:ext cx="6329784" cy="130805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682480" y="3584747"/>
            <a:ext cx="5175569" cy="130805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682480" y="3916969"/>
            <a:ext cx="7011513" cy="130805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682480" y="4083460"/>
            <a:ext cx="1910875" cy="139107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-7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20597" y="3848664"/>
            <a:ext cx="840818" cy="35610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로봇 고객 제안</a:t>
            </a:r>
            <a:endParaRPr kumimoji="0" lang="en-US" altLang="ko-K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603998" y="1373578"/>
            <a:ext cx="7397176" cy="3266661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사장님 홀 장사 고민 많으시죠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? 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점심 시간은 손님이 몰려서 회전율이 고민이고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또 정작 매출은 많이 </a:t>
            </a: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안오른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것 같고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사람 더 쓰자니 인건비는 너무 많이 오르고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…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사장님의 이런 어려움을 덜어드릴 수 있는 </a:t>
            </a:r>
            <a:r>
              <a:rPr kumimoji="0" lang="en-US" altLang="ko-KR" sz="1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kt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태블릿 오더 서비스 하이 오더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추천해드려요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!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하이 오더는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타 </a:t>
            </a:r>
            <a:r>
              <a:rPr lang="ko-KR" altLang="en-US" sz="1000" b="1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업체랑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비교해서 서비스가 </a:t>
            </a:r>
            <a:r>
              <a:rPr lang="ko-KR" altLang="en-US" sz="1000" b="1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안정적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이에요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인터넷 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위 기업인 만큼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태블릿이랑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와이파이도 최적화되어서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나가구요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전국 어디서나 저희 기사님들이 직접 직영으로 설치해드리고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서비스 유지 보수가 필요할 때도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KT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에서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00" b="1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원스탑으로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처리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해드려요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</a:p>
          <a:p>
            <a:pPr lvl="0">
              <a:lnSpc>
                <a:spcPct val="110000"/>
              </a:lnSpc>
              <a:defRPr/>
            </a:pPr>
            <a:endParaRPr lang="en-US" altLang="ko-KR" sz="400" dirty="0">
              <a:solidFill>
                <a:sysClr val="windowText" lastClr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또 저희는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다른 태블릿 오더들 참고해서 퀄리티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를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신경썼어요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사장님 전용 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APP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을 제공해드려요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품절 공지나 마감 공지 같은 것들은 타 업체처럼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태블릿마다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일일이 설정 안하시고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APP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으로 사장님이 직접 일괄로 설정 가능하세요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또 타 업체들은 태블릿 고장 때문에 요즘 말이 많잖아요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?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저희는 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KT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에서 철저하게 단말 </a:t>
            </a:r>
            <a:r>
              <a:rPr lang="ko-KR" altLang="en-US" sz="1000" b="1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검수랑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보안 검증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을 거쳐서 출고되니 안심하셔도 되세요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3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년 무상 보증 서비스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도 제공해드려요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또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다른데는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철제 케이스를 쓰는데 저희는 업계 유일로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플라스틱 케이스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를 사용해서 타사 대비 정전기도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안나고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튼튼해요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</a:t>
            </a:r>
          </a:p>
          <a:p>
            <a:pPr lvl="0">
              <a:lnSpc>
                <a:spcPct val="110000"/>
              </a:lnSpc>
              <a:defRPr/>
            </a:pPr>
            <a:endParaRPr lang="en-US" altLang="ko-KR" sz="400" dirty="0">
              <a:solidFill>
                <a:sysClr val="windowText" lastClr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결제 수단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도 태블릿 오더 중에 하이 오더가 제일 많아요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삼성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페이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카카오 페이는 당연히 되고 카카오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기프티콘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결제도 지원 가능해요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외국어 지원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도 중국어 영어 포함 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10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개까지 업계 최다로 가능해요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b="1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상황별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호출 기능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도 있어서 홀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서빙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업무도 확 줄일 수 있어요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</a:t>
            </a:r>
            <a:endParaRPr lang="en-US" altLang="ko-KR" sz="1000" b="1" dirty="0">
              <a:solidFill>
                <a:sysClr val="windowText" lastClr="00000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POS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기기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VAN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사도 무조건 바꾸실 필요 없이 연동 가능 리스트 보시고 있으시면 그대로 이용 가능하세요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저희가 영업 시간 체크해서 태블릿 설치하고 프로그램 설치만 하면 바로 이용 가능하기 때문에 복잡하지 않아요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서빙로봇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사용 중이시죠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? </a:t>
            </a: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로봇이랑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</a:t>
            </a: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하이오더는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전산 상의 연동이 가능해서 설치하실 때 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KT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기사님이 매장 </a:t>
            </a: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인터넷이랑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태블릿 점검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테이블 시공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로봇이랑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연동까지 완벽하게 해드려요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B01116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lvl="0">
              <a:lnSpc>
                <a:spcPct val="110000"/>
              </a:lnSpc>
              <a:defRPr/>
            </a:pP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대당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후불형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19,000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원에 이용 가능하시고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선불형은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여기에 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2~3,000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 정도 추가로 들어가세요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알림판은 별도로 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19,000</a:t>
            </a:r>
            <a:r>
              <a:rPr lang="ko-KR" altLang="en-US" sz="1000" dirty="0" err="1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원이에요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현재 하이 오더만 유일하게 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출시 프로모션 </a:t>
            </a:r>
            <a:r>
              <a:rPr lang="en-US" altLang="ko-KR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3</a:t>
            </a:r>
            <a:r>
              <a:rPr lang="ko-KR" altLang="en-US" sz="1000" b="1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개월 무료 혜택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제공해드리고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있어요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. </a:t>
            </a:r>
            <a:r>
              <a:rPr lang="ko-KR" altLang="en-US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이번 출시프로모션 제공될 때 한번 신청해드릴까요</a:t>
            </a:r>
            <a:r>
              <a:rPr lang="en-US" altLang="ko-KR" sz="1000" dirty="0">
                <a:solidFill>
                  <a:sysClr val="windowText" lastClr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?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95575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468950" y="628411"/>
            <a:ext cx="550004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7. </a:t>
            </a:r>
            <a:r>
              <a:rPr kumimoji="0" lang="ko-KR" alt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영업 자료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4112E0-E5BF-EA17-0375-1BB138C973C0}"/>
              </a:ext>
            </a:extLst>
          </p:cNvPr>
          <p:cNvSpPr txBox="1"/>
          <p:nvPr/>
        </p:nvSpPr>
        <p:spPr>
          <a:xfrm>
            <a:off x="555982" y="1087664"/>
            <a:ext cx="7076988" cy="339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400" b="1" spc="-70">
                <a:latin typeface="DIGICO TTF Medium" panose="020B0600000101010101" pitchFamily="50" charset="-127"/>
                <a:ea typeface="DIGICO TTF Medium" panose="020B0600000101010101" pitchFamily="50" charset="-127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5)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세일즈 활성화 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– 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판매 정책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/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고객 프로모션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(</a:t>
            </a:r>
            <a:r>
              <a:rPr kumimoji="0" lang="ko-KR" altLang="en-US" sz="1800" b="1" i="0" u="none" strike="noStrike" kern="1200" cap="none" spc="-70" normalizeH="0" baseline="0" noProof="0" dirty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유관부서</a:t>
            </a:r>
            <a:r>
              <a:rPr kumimoji="0" lang="ko-KR" altLang="en-US" sz="1800" b="1" i="0" u="none" strike="noStrike" kern="1200" cap="none" spc="-7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협의 후 변경가능</a:t>
            </a:r>
            <a:r>
              <a:rPr kumimoji="0" lang="en-US" altLang="ko-KR" sz="1800" b="1" i="0" u="none" strike="noStrike" kern="1200" cap="none" spc="-7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)</a:t>
            </a:r>
            <a:endParaRPr kumimoji="0" lang="ko-KR" altLang="en-US" sz="1800" b="1" i="0" u="none" strike="noStrike" kern="1200" cap="none" spc="-7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383114" y="2315711"/>
            <a:ext cx="2845883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태블릿 개통 건당 </a:t>
            </a:r>
            <a:r>
              <a:rPr lang="ko-KR" altLang="en-US" sz="1200" spc="-130" dirty="0">
                <a:solidFill>
                  <a:srgbClr val="00000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지급 </a:t>
            </a:r>
            <a:endParaRPr kumimoji="0" lang="en-US" altLang="ko-KR" sz="12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태블릿 서비스 이용료 </a:t>
            </a:r>
            <a:r>
              <a:rPr kumimoji="0" lang="ko-KR" altLang="en-US" sz="1200" b="0" i="0" u="none" strike="noStrike" kern="1200" cap="none" spc="-13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수납액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기준 </a:t>
            </a:r>
            <a:endParaRPr kumimoji="0" lang="en-US" altLang="ko-KR" sz="1200" b="0" i="0" u="none" strike="noStrike" kern="1200" cap="none" spc="-1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3243568" y="2315711"/>
            <a:ext cx="229671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기간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: 3.2~5.31</a:t>
            </a: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적용기간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: 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가입 후 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3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개월 기준</a:t>
            </a:r>
            <a:endParaRPr kumimoji="0" lang="en-US" altLang="ko-KR" sz="1200" b="0" i="0" u="none" strike="noStrike" kern="1200" cap="none" spc="-13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해당 기간 신규 설치완료 고객에게 서비스이용료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(13K) 3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개월 무료</a:t>
            </a:r>
            <a:endParaRPr kumimoji="0" lang="en-US" altLang="ko-KR" sz="1200" b="0" i="0" u="none" strike="noStrike" kern="1200" cap="none" spc="-13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T서체 Light" panose="020B0600000101010101" pitchFamily="50" charset="-127"/>
              <a:ea typeface="KT서체 Light" panose="020B0600000101010101" pitchFamily="50" charset="-127"/>
              <a:cs typeface="+mn-cs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단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,  </a:t>
            </a:r>
            <a:r>
              <a:rPr kumimoji="0" lang="ko-KR" altLang="en-US" sz="1200" b="0" i="0" u="none" strike="noStrike" kern="1200" cap="none" spc="-13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단말료</a:t>
            </a:r>
            <a:r>
              <a:rPr kumimoji="0" lang="en-US" altLang="ko-KR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(6K)</a:t>
            </a: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 는 부과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419384" y="1638300"/>
            <a:ext cx="2708176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dirty="0">
                <a:solidFill>
                  <a:prstClr val="white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수수료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정책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093750" y="1638300"/>
            <a:ext cx="2618450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유통 프로모션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4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종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3255209" y="1638300"/>
            <a:ext cx="2713790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고객 프로모션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73978" y="2030387"/>
            <a:ext cx="1375295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판매 수수료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78650" y="2963621"/>
            <a:ext cx="1266113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관리 수수료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3325455" y="2022848"/>
            <a:ext cx="1505855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3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개월 무료 프로모션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T서체 Bold" panose="020B0600000101010101" pitchFamily="50" charset="-127"/>
              <a:ea typeface="KT서체 Bold" panose="020B0600000101010101" pitchFamily="50" charset="-127"/>
              <a:cs typeface="+mn-cs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182462" y="2050143"/>
            <a:ext cx="235421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하이오더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얼리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-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스타트 시상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2328B2F-664C-FFCE-3BCF-9C9CADD9407E}"/>
              </a:ext>
            </a:extLst>
          </p:cNvPr>
          <p:cNvSpPr txBox="1"/>
          <p:nvPr/>
        </p:nvSpPr>
        <p:spPr>
          <a:xfrm>
            <a:off x="6161991" y="3599937"/>
            <a:ext cx="2296711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indent="-180975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0" i="0" u="none" strike="noStrike" kern="120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T서체 Light" panose="020B0600000101010101" pitchFamily="50" charset="-127"/>
                <a:ea typeface="KT서체 Light" panose="020B0600000101010101" pitchFamily="50" charset="-127"/>
                <a:cs typeface="+mn-cs"/>
              </a:rPr>
              <a:t>세부 내용 후속 페이지 첨부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182463" y="2453469"/>
            <a:ext cx="235421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Bulk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판매활성화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 시상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6182463" y="2856795"/>
            <a:ext cx="235421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우수 본부 종합 시상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6182463" y="3260120"/>
            <a:ext cx="235421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KT서체 Bold" panose="020B0600000101010101" pitchFamily="50" charset="-127"/>
                <a:ea typeface="KT서체 Bold" panose="020B0600000101010101" pitchFamily="50" charset="-127"/>
                <a:cs typeface="+mn-cs"/>
              </a:rPr>
              <a:t>우수 지사 시상</a:t>
            </a:r>
          </a:p>
        </p:txBody>
      </p:sp>
    </p:spTree>
    <p:extLst>
      <p:ext uri="{BB962C8B-B14F-4D97-AF65-F5344CB8AC3E}">
        <p14:creationId xmlns:p14="http://schemas.microsoft.com/office/powerpoint/2010/main" val="28207109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세일즈 활성화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–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광역본부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영업 활성화 프로모션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4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종</a:t>
            </a: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400050" y="1241425"/>
          <a:ext cx="8289154" cy="2966668"/>
        </p:xfrm>
        <a:graphic>
          <a:graphicData uri="http://schemas.openxmlformats.org/drawingml/2006/table">
            <a:tbl>
              <a:tblPr/>
              <a:tblGrid>
                <a:gridCol w="1885981">
                  <a:extLst>
                    <a:ext uri="{9D8B030D-6E8A-4147-A177-3AD203B41FA5}">
                      <a16:colId xmlns:a16="http://schemas.microsoft.com/office/drawing/2014/main" val="4008994926"/>
                    </a:ext>
                  </a:extLst>
                </a:gridCol>
                <a:gridCol w="1645981">
                  <a:extLst>
                    <a:ext uri="{9D8B030D-6E8A-4147-A177-3AD203B41FA5}">
                      <a16:colId xmlns:a16="http://schemas.microsoft.com/office/drawing/2014/main" val="4078108345"/>
                    </a:ext>
                  </a:extLst>
                </a:gridCol>
                <a:gridCol w="1216986">
                  <a:extLst>
                    <a:ext uri="{9D8B030D-6E8A-4147-A177-3AD203B41FA5}">
                      <a16:colId xmlns:a16="http://schemas.microsoft.com/office/drawing/2014/main" val="1538665013"/>
                    </a:ext>
                  </a:extLst>
                </a:gridCol>
                <a:gridCol w="2462032">
                  <a:extLst>
                    <a:ext uri="{9D8B030D-6E8A-4147-A177-3AD203B41FA5}">
                      <a16:colId xmlns:a16="http://schemas.microsoft.com/office/drawing/2014/main" val="2980877478"/>
                    </a:ext>
                  </a:extLst>
                </a:gridCol>
                <a:gridCol w="1078174">
                  <a:extLst>
                    <a:ext uri="{9D8B030D-6E8A-4147-A177-3AD203B41FA5}">
                      <a16:colId xmlns:a16="http://schemas.microsoft.com/office/drawing/2014/main" val="3220929619"/>
                    </a:ext>
                  </a:extLst>
                </a:gridCol>
              </a:tblGrid>
              <a:tr h="209602"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b="1" kern="1200" spc="-7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4070" marR="4070" marT="4070" marB="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b="1" kern="1200" spc="-7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시행 목적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b="1" kern="1200" spc="-7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기간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b="1" kern="1200" spc="-7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시상 조건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b="1" kern="1200" spc="-7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시상 금액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978431"/>
                  </a:ext>
                </a:extLst>
              </a:tr>
              <a:tr h="480415"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[1]</a:t>
                      </a:r>
                      <a:r>
                        <a:rPr lang="en-US" altLang="ko-KR" sz="1200" kern="1200" spc="-7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spc="-7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하이오더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얼리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스타트 시상</a:t>
                      </a:r>
                      <a:endParaRPr lang="en-US" altLang="ko-KR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월 사전 영업 독려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접수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</a:t>
                      </a:r>
                      <a:r>
                        <a:rPr lang="en-US" altLang="ko-KR" sz="1200" b="1" kern="1200" spc="-7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3.2~3.10</a:t>
                      </a:r>
                    </a:p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개통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3.2~4.30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3.2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~3.10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일 접수 건당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b="1" kern="1200" spc="-7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건당 </a:t>
                      </a:r>
                      <a:r>
                        <a:rPr lang="en-US" altLang="ko-KR" sz="1200" b="1" kern="1200" spc="-7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100</a:t>
                      </a:r>
                      <a:r>
                        <a:rPr lang="ko-KR" altLang="en-US" sz="1200" b="1" kern="1200" spc="-7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849805"/>
                  </a:ext>
                </a:extLst>
              </a:tr>
              <a:tr h="439431"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[2] Bulk </a:t>
                      </a:r>
                      <a:r>
                        <a:rPr lang="ko-KR" altLang="en-US" sz="1200" kern="1200" spc="-7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판매활성화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시상</a:t>
                      </a:r>
                      <a:endParaRPr lang="en-US" altLang="ko-KR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대형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프랜차이즈 영업 독려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접수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3.2~3.31</a:t>
                      </a:r>
                    </a:p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개통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3.2~4.30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태블릿 대수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30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건 이상 매장 접수 건당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건당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100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706582"/>
                  </a:ext>
                </a:extLst>
              </a:tr>
              <a:tr h="1187616"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[3] 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우수 본부 종합 시상</a:t>
                      </a:r>
                      <a:endParaRPr lang="en-US" altLang="ko-KR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월 영업 조기 활성화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접수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3.2~3.31</a:t>
                      </a:r>
                    </a:p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개통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3.2~4.30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접수 실적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순위별 광역본부시상</a:t>
                      </a:r>
                      <a:b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</a:b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접수 건당 </a:t>
                      </a:r>
                      <a:r>
                        <a:rPr lang="ko-KR" altLang="en-US" sz="1200" kern="1200" spc="-7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누적포인트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합계 시상</a:t>
                      </a:r>
                      <a:endParaRPr lang="en-US" altLang="ko-KR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최소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건 이상 시 지급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위 </a:t>
                      </a:r>
                      <a:r>
                        <a:rPr lang="en-US" altLang="ko-KR" sz="1200" b="1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1,500</a:t>
                      </a:r>
                      <a:r>
                        <a:rPr lang="ko-KR" altLang="en-US" sz="1200" b="1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  <a:b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</a:b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위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1,000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  <a:b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</a:b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위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700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  <a:b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</a:b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위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500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  <a:b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</a:b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위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300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  <a:b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</a:b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위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200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  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16463"/>
                  </a:ext>
                </a:extLst>
              </a:tr>
              <a:tr h="498939"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[4] 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우수 지사 시상</a:t>
                      </a:r>
                      <a:endParaRPr lang="en-US" altLang="ko-KR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</a:txBody>
                  <a:tcPr marL="4070" marR="4070" marT="4070" marB="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월 영업 조기 활성화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접수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3.2~3.31</a:t>
                      </a:r>
                    </a:p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개통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3.2~4.30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최다판매 </a:t>
                      </a:r>
                      <a:r>
                        <a:rPr lang="ko-KR" altLang="en-US" sz="1200" kern="1200" spc="-7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고객본부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지사 및 </a:t>
                      </a:r>
                      <a:r>
                        <a:rPr lang="ko-KR" altLang="en-US" sz="1200" kern="1200" spc="-7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법인본부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 지사</a:t>
                      </a:r>
                      <a:endParaRPr lang="en-US" altLang="ko-KR" sz="1200" kern="1200" spc="-7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KT서체 Medium" panose="020B0600000101010101" pitchFamily="50" charset="-127"/>
                        <a:ea typeface="KT서체 Medium" panose="020B0600000101010101" pitchFamily="50" charset="-127"/>
                        <a:cs typeface="+mn-cs"/>
                      </a:endParaRPr>
                    </a:p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7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법인영업부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각 상위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Top 5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1pPr>
                      <a:lvl2pPr marL="3432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2pPr>
                      <a:lvl3pPr marL="6864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3pPr>
                      <a:lvl4pPr marL="10296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4pPr>
                      <a:lvl5pPr marL="137288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5pPr>
                      <a:lvl6pPr marL="171610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6pPr>
                      <a:lvl7pPr marL="205932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7pPr>
                      <a:lvl8pPr marL="240254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8pPr>
                      <a:lvl9pPr marL="2745760" algn="l" defTabSz="686440" rtl="0" eaLnBrk="1" latinLnBrk="1" hangingPunct="1">
                        <a:defRPr sz="1351" kern="1200">
                          <a:solidFill>
                            <a:schemeClr val="dk1"/>
                          </a:solidFill>
                          <a:latin typeface="KT서체 Light"/>
                          <a:ea typeface="KT서체 Light"/>
                        </a:defRPr>
                      </a:lvl9pPr>
                    </a:lstStyle>
                    <a:p>
                      <a:pPr marL="0" algn="ctr" defTabSz="1320759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지사 당 </a:t>
                      </a:r>
                      <a:r>
                        <a:rPr lang="en-US" altLang="ko-KR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50</a:t>
                      </a:r>
                      <a:r>
                        <a:rPr lang="ko-KR" altLang="en-US" sz="1200" kern="1200" spc="-7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KT서체 Medium" panose="020B0600000101010101" pitchFamily="50" charset="-127"/>
                          <a:ea typeface="KT서체 Medium" panose="020B0600000101010101" pitchFamily="50" charset="-127"/>
                          <a:cs typeface="+mn-cs"/>
                        </a:rPr>
                        <a:t>만원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564147"/>
                  </a:ext>
                </a:extLst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316327" y="4171503"/>
            <a:ext cx="5773004" cy="560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4747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/>
                <a:ea typeface="KT서체 Light"/>
                <a:cs typeface="Malgun Gothic"/>
              </a:rPr>
              <a:t>-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/>
                <a:ea typeface="KT서체 Light"/>
                <a:cs typeface="Malgun Gothic"/>
              </a:rPr>
              <a:t>시상 기준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KT서체 Light"/>
                <a:ea typeface="KT서체 Light"/>
                <a:cs typeface="Malgun Gothic"/>
              </a:rPr>
              <a:t>: 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최초 </a:t>
            </a:r>
            <a:r>
              <a:rPr kumimoji="0" lang="ko-KR" altLang="en-US" sz="1000" b="0" i="0" u="none" strike="noStrike" kern="1200" cap="none" spc="-36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접수조직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rgbClr val="4C4C4E"/>
              </a:solidFill>
              <a:effectLst/>
              <a:uLnTx/>
              <a:uFillTx/>
              <a:latin typeface="KT서체 Light"/>
              <a:ea typeface="KT서체 Light"/>
              <a:cs typeface="+mn-cs"/>
            </a:endParaRPr>
          </a:p>
          <a:p>
            <a:pPr marL="0" marR="0" lvl="0" indent="0" algn="l" defTabSz="4747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- 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실적 산정 기준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: 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접수매장기준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, 4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월내 </a:t>
            </a:r>
            <a:r>
              <a:rPr kumimoji="0" lang="ko-KR" altLang="en-US" sz="1000" b="0" i="0" u="none" strike="noStrike" kern="1200" cap="none" spc="-36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개통완료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&amp;</a:t>
            </a:r>
            <a:r>
              <a:rPr kumimoji="0" lang="ko-KR" altLang="en-US" sz="1000" b="0" i="0" u="none" strike="noStrike" kern="1200" cap="none" spc="-36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유지고객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, 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동률 시 태블릿 판매 대수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, 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판매 일자 순으로 순위 결정</a:t>
            </a:r>
            <a:endParaRPr kumimoji="0" lang="en-US" altLang="ko-KR" sz="1000" b="0" i="0" u="none" strike="noStrike" kern="1200" cap="none" spc="-36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T서체 Light"/>
              <a:ea typeface="KT서체 Light"/>
              <a:cs typeface="+mn-cs"/>
            </a:endParaRPr>
          </a:p>
          <a:p>
            <a:pPr marL="0" marR="0" lvl="0" indent="0" algn="l" defTabSz="4747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- 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예산 지급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: </a:t>
            </a:r>
            <a:r>
              <a:rPr kumimoji="0" lang="ko-KR" altLang="en-US" sz="1000" b="0" i="0" u="none" strike="noStrike" kern="1200" cap="none" spc="-36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유지판촉비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(BM)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로 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5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월 중 지급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(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각 </a:t>
            </a:r>
            <a:r>
              <a:rPr kumimoji="0" lang="ko-KR" altLang="en-US" sz="1000" b="0" i="0" u="none" strike="noStrike" kern="1200" cap="none" spc="-36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광역본부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 </a:t>
            </a:r>
            <a:r>
              <a:rPr kumimoji="0" lang="ko-KR" altLang="en-US" sz="1000" b="0" i="0" u="none" strike="noStrike" kern="1200" cap="none" spc="-36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테이블오더</a:t>
            </a:r>
            <a:r>
              <a:rPr kumimoji="0" lang="ko-KR" altLang="en-US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 주관 부서로 지급</a:t>
            </a:r>
            <a:r>
              <a:rPr kumimoji="0" lang="en-US" altLang="ko-KR" sz="1000" b="0" i="0" u="none" strike="noStrike" kern="1200" cap="none" spc="-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T서체 Light"/>
                <a:ea typeface="KT서체 Light"/>
                <a:cs typeface="+mn-cs"/>
              </a:rPr>
              <a:t>)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163089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반론 극복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멘트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사각형: 둥근 모서리 6">
            <a:extLst>
              <a:ext uri="{FF2B5EF4-FFF2-40B4-BE49-F238E27FC236}">
                <a16:creationId xmlns:a16="http://schemas.microsoft.com/office/drawing/2014/main" id="{E1263B05-03BD-9548-ABAC-AF0FB234A61A}"/>
              </a:ext>
            </a:extLst>
          </p:cNvPr>
          <p:cNvSpPr/>
          <p:nvPr/>
        </p:nvSpPr>
        <p:spPr>
          <a:xfrm>
            <a:off x="626661" y="1250281"/>
            <a:ext cx="7906152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Q1.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요금이 너무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비싼데요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 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721669C-E7F5-AE72-F8E1-4D6399B8153C}"/>
              </a:ext>
            </a:extLst>
          </p:cNvPr>
          <p:cNvSpPr/>
          <p:nvPr/>
        </p:nvSpPr>
        <p:spPr>
          <a:xfrm>
            <a:off x="626661" y="1737658"/>
            <a:ext cx="7906152" cy="114945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A1.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사장님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오히려 비용을 절감할 수 있는 기회일 수도 있어요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</a:t>
            </a:r>
          </a:p>
          <a:p>
            <a:pPr lvl="0">
              <a:defRPr/>
            </a:pP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하이 오더의 경우 선납 없이 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후불형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19,000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원</a:t>
            </a:r>
            <a:r>
              <a:rPr lang="en-US" altLang="ko-KR" sz="1350" dirty="0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(</a:t>
            </a:r>
            <a:r>
              <a:rPr lang="ko-KR" altLang="en-US" sz="1350" dirty="0" err="1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선불형</a:t>
            </a:r>
            <a:r>
              <a:rPr lang="ko-KR" altLang="en-US" sz="1350" dirty="0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카드리더기 별도 </a:t>
            </a:r>
            <a:r>
              <a:rPr lang="en-US" altLang="ko-KR" sz="1350" dirty="0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2~3</a:t>
            </a:r>
            <a:r>
              <a:rPr lang="ko-KR" altLang="en-US" sz="1350" dirty="0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천원 추가</a:t>
            </a:r>
            <a:r>
              <a:rPr lang="en-US" altLang="ko-KR" sz="1350" dirty="0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)</a:t>
            </a:r>
            <a:r>
              <a:rPr lang="ko-KR" altLang="en-US" sz="1350" dirty="0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으로</a:t>
            </a:r>
            <a:r>
              <a:rPr lang="en-US" altLang="ko-KR" sz="1350" dirty="0">
                <a:solidFill>
                  <a:sysClr val="windowText" lastClr="00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T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사와 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동일해요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현재 프로모션 적용으로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3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개월 무료 혜택도 제공하고 있어요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테이블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15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개 기준으로 따지면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3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개월 할인 가격이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90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만원이 넘는 금액으로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오히려 타사보다 훨씬 더 저렴하게 이용하실 수 있는 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메리트가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있어요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 </a:t>
            </a:r>
          </a:p>
        </p:txBody>
      </p:sp>
      <p:sp>
        <p:nvSpPr>
          <p:cNvPr id="10" name="사각형: 둥근 모서리 6">
            <a:extLst>
              <a:ext uri="{FF2B5EF4-FFF2-40B4-BE49-F238E27FC236}">
                <a16:creationId xmlns:a16="http://schemas.microsoft.com/office/drawing/2014/main" id="{E1263B05-03BD-9548-ABAC-AF0FB234A61A}"/>
              </a:ext>
            </a:extLst>
          </p:cNvPr>
          <p:cNvSpPr/>
          <p:nvPr/>
        </p:nvSpPr>
        <p:spPr>
          <a:xfrm>
            <a:off x="626661" y="2951966"/>
            <a:ext cx="7906152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Q2.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뭐 깔고 설치하고 그런 거 귀찮아요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 </a:t>
            </a:r>
          </a:p>
        </p:txBody>
      </p:sp>
      <p:sp>
        <p:nvSpPr>
          <p:cNvPr id="11" name="사각형: 둥근 모서리 8">
            <a:extLst>
              <a:ext uri="{FF2B5EF4-FFF2-40B4-BE49-F238E27FC236}">
                <a16:creationId xmlns:a16="http://schemas.microsoft.com/office/drawing/2014/main" id="{8721669C-E7F5-AE72-F8E1-4D6399B8153C}"/>
              </a:ext>
            </a:extLst>
          </p:cNvPr>
          <p:cNvSpPr/>
          <p:nvPr/>
        </p:nvSpPr>
        <p:spPr>
          <a:xfrm>
            <a:off x="626661" y="3439343"/>
            <a:ext cx="7906152" cy="1016285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A2.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사장님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KT Service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기사님이 고객님 스케줄에 맞춰 출동부터 설치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관리해드려요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사장님 영업 안하시는 시간 대에 사장님께서 따로 신경 쓰실 필요없이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KTS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에서 연락 드려 태블릿 설치부터 포스 연동해드릴 거에요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사장님께 사용 매뉴얼까지 다 알려드리니 사장님은 당일부터 바로 사용만 해주시면 되세요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631925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반론 극복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멘트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" name="사각형: 둥근 모서리 6">
            <a:extLst>
              <a:ext uri="{FF2B5EF4-FFF2-40B4-BE49-F238E27FC236}">
                <a16:creationId xmlns:a16="http://schemas.microsoft.com/office/drawing/2014/main" id="{E1263B05-03BD-9548-ABAC-AF0FB234A61A}"/>
              </a:ext>
            </a:extLst>
          </p:cNvPr>
          <p:cNvSpPr/>
          <p:nvPr/>
        </p:nvSpPr>
        <p:spPr>
          <a:xfrm>
            <a:off x="619249" y="1250281"/>
            <a:ext cx="7913564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Q3.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쓰다 보면 태블릿이 노후화되지 않나요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 </a:t>
            </a:r>
          </a:p>
        </p:txBody>
      </p:sp>
      <p:sp>
        <p:nvSpPr>
          <p:cNvPr id="7" name="사각형: 둥근 모서리 8">
            <a:extLst>
              <a:ext uri="{FF2B5EF4-FFF2-40B4-BE49-F238E27FC236}">
                <a16:creationId xmlns:a16="http://schemas.microsoft.com/office/drawing/2014/main" id="{8721669C-E7F5-AE72-F8E1-4D6399B8153C}"/>
              </a:ext>
            </a:extLst>
          </p:cNvPr>
          <p:cNvSpPr/>
          <p:nvPr/>
        </p:nvSpPr>
        <p:spPr>
          <a:xfrm>
            <a:off x="619249" y="1777411"/>
            <a:ext cx="7913564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A3. 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걱정마세요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 POS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및 키오스크용과 동일한 보드를 사용하며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KT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에서 검수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관리까지 완벽히 하여 출고됩니다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혹시 고장 나면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3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년 무상 보증으로 교체 및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AS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가 가능하니 걱정 마세요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</a:t>
            </a:r>
          </a:p>
        </p:txBody>
      </p:sp>
      <p:sp>
        <p:nvSpPr>
          <p:cNvPr id="8" name="사각형: 둥근 모서리 9">
            <a:extLst>
              <a:ext uri="{FF2B5EF4-FFF2-40B4-BE49-F238E27FC236}">
                <a16:creationId xmlns:a16="http://schemas.microsoft.com/office/drawing/2014/main" id="{0ABA0AB4-E855-F131-8B51-8982EAAFF91C}"/>
              </a:ext>
            </a:extLst>
          </p:cNvPr>
          <p:cNvSpPr/>
          <p:nvPr/>
        </p:nvSpPr>
        <p:spPr>
          <a:xfrm>
            <a:off x="619249" y="2304541"/>
            <a:ext cx="7913564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Q4.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다른 테이블 오더 보면 네트워크 끊김 많던데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 </a:t>
            </a:r>
          </a:p>
        </p:txBody>
      </p:sp>
      <p:sp>
        <p:nvSpPr>
          <p:cNvPr id="9" name="사각형: 둥근 모서리 11">
            <a:extLst>
              <a:ext uri="{FF2B5EF4-FFF2-40B4-BE49-F238E27FC236}">
                <a16:creationId xmlns:a16="http://schemas.microsoft.com/office/drawing/2014/main" id="{E0333FF8-5F07-9C9B-AD38-228B0CFAF831}"/>
              </a:ext>
            </a:extLst>
          </p:cNvPr>
          <p:cNvSpPr/>
          <p:nvPr/>
        </p:nvSpPr>
        <p:spPr>
          <a:xfrm>
            <a:off x="619249" y="2831671"/>
            <a:ext cx="7913564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A4.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통신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3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 중 테이블 오더에 최적화된 인터넷은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KT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입니다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KT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에서 출시하는 만큼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네트워크 테스트까지 완벽히 설치 및 관리해드립니다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</a:t>
            </a:r>
          </a:p>
        </p:txBody>
      </p:sp>
      <p:sp>
        <p:nvSpPr>
          <p:cNvPr id="10" name="사각형: 둥근 모서리 33">
            <a:extLst>
              <a:ext uri="{FF2B5EF4-FFF2-40B4-BE49-F238E27FC236}">
                <a16:creationId xmlns:a16="http://schemas.microsoft.com/office/drawing/2014/main" id="{3F6C8876-71B7-713F-9E14-EF856D7C438D}"/>
              </a:ext>
            </a:extLst>
          </p:cNvPr>
          <p:cNvSpPr/>
          <p:nvPr/>
        </p:nvSpPr>
        <p:spPr>
          <a:xfrm>
            <a:off x="619249" y="3358801"/>
            <a:ext cx="7913564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Q5.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태블릿 택배로 주고 알아서 설치해야 되는 거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아니에요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 </a:t>
            </a:r>
          </a:p>
        </p:txBody>
      </p:sp>
      <p:sp>
        <p:nvSpPr>
          <p:cNvPr id="11" name="사각형: 둥근 모서리 34">
            <a:extLst>
              <a:ext uri="{FF2B5EF4-FFF2-40B4-BE49-F238E27FC236}">
                <a16:creationId xmlns:a16="http://schemas.microsoft.com/office/drawing/2014/main" id="{B68129C1-E86E-9833-CF36-5BDCC9F6957B}"/>
              </a:ext>
            </a:extLst>
          </p:cNvPr>
          <p:cNvSpPr/>
          <p:nvPr/>
        </p:nvSpPr>
        <p:spPr>
          <a:xfrm>
            <a:off x="619249" y="3885933"/>
            <a:ext cx="7913564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A5. KT Service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기사님이 고객님 스케줄에 맞춰 출동부터 설치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관리해드립니다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355791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반론 극복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멘트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사각형: 둥근 모서리 6">
            <a:extLst>
              <a:ext uri="{FF2B5EF4-FFF2-40B4-BE49-F238E27FC236}">
                <a16:creationId xmlns:a16="http://schemas.microsoft.com/office/drawing/2014/main" id="{E1263B05-03BD-9548-ABAC-AF0FB234A61A}"/>
              </a:ext>
            </a:extLst>
          </p:cNvPr>
          <p:cNvSpPr/>
          <p:nvPr/>
        </p:nvSpPr>
        <p:spPr>
          <a:xfrm>
            <a:off x="615951" y="1245791"/>
            <a:ext cx="7916862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Q6.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메뉴 사진을 어떻게 넣나요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</a:t>
            </a:r>
          </a:p>
        </p:txBody>
      </p:sp>
      <p:sp>
        <p:nvSpPr>
          <p:cNvPr id="13" name="사각형: 둥근 모서리 8">
            <a:extLst>
              <a:ext uri="{FF2B5EF4-FFF2-40B4-BE49-F238E27FC236}">
                <a16:creationId xmlns:a16="http://schemas.microsoft.com/office/drawing/2014/main" id="{8721669C-E7F5-AE72-F8E1-4D6399B8153C}"/>
              </a:ext>
            </a:extLst>
          </p:cNvPr>
          <p:cNvSpPr/>
          <p:nvPr/>
        </p:nvSpPr>
        <p:spPr>
          <a:xfrm>
            <a:off x="620713" y="1773359"/>
            <a:ext cx="7916862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A6.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사장님이 메뉴 사진 찍어서 주시면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KT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에서 편집 작업하여 진행합니다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</a:t>
            </a:r>
          </a:p>
        </p:txBody>
      </p:sp>
      <p:sp>
        <p:nvSpPr>
          <p:cNvPr id="14" name="사각형: 둥근 모서리 9">
            <a:extLst>
              <a:ext uri="{FF2B5EF4-FFF2-40B4-BE49-F238E27FC236}">
                <a16:creationId xmlns:a16="http://schemas.microsoft.com/office/drawing/2014/main" id="{0ABA0AB4-E855-F131-8B51-8982EAAFF91C}"/>
              </a:ext>
            </a:extLst>
          </p:cNvPr>
          <p:cNvSpPr/>
          <p:nvPr/>
        </p:nvSpPr>
        <p:spPr>
          <a:xfrm>
            <a:off x="620713" y="2300927"/>
            <a:ext cx="7916862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Q7.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다른 회사는 사진을 직접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찍어주던데요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</a:t>
            </a:r>
          </a:p>
        </p:txBody>
      </p:sp>
      <p:sp>
        <p:nvSpPr>
          <p:cNvPr id="15" name="사각형: 둥근 모서리 11">
            <a:extLst>
              <a:ext uri="{FF2B5EF4-FFF2-40B4-BE49-F238E27FC236}">
                <a16:creationId xmlns:a16="http://schemas.microsoft.com/office/drawing/2014/main" id="{E0333FF8-5F07-9C9B-AD38-228B0CFAF831}"/>
              </a:ext>
            </a:extLst>
          </p:cNvPr>
          <p:cNvSpPr/>
          <p:nvPr/>
        </p:nvSpPr>
        <p:spPr>
          <a:xfrm>
            <a:off x="620713" y="2828495"/>
            <a:ext cx="7916862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A7.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오히려 찍어주러 오다 보면 메뉴 사진 반영이 늦어지는 경우도 발생합니다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사장님이 찍어서 주시면 훨씬 빠른 처리와 고급스런 편집으로 고객님들 만족도는 오히려 더 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높으세요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</a:t>
            </a:r>
          </a:p>
        </p:txBody>
      </p:sp>
      <p:sp>
        <p:nvSpPr>
          <p:cNvPr id="16" name="사각형: 둥근 모서리 3">
            <a:extLst>
              <a:ext uri="{FF2B5EF4-FFF2-40B4-BE49-F238E27FC236}">
                <a16:creationId xmlns:a16="http://schemas.microsoft.com/office/drawing/2014/main" id="{91A5BD86-A8C4-F483-CE00-33161EE64506}"/>
              </a:ext>
            </a:extLst>
          </p:cNvPr>
          <p:cNvSpPr/>
          <p:nvPr/>
        </p:nvSpPr>
        <p:spPr>
          <a:xfrm>
            <a:off x="611188" y="3356063"/>
            <a:ext cx="7916862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Q8.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저는 사진 잘 못 찍는데요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</a:t>
            </a:r>
          </a:p>
        </p:txBody>
      </p:sp>
      <p:sp>
        <p:nvSpPr>
          <p:cNvPr id="17" name="사각형: 둥근 모서리 4">
            <a:extLst>
              <a:ext uri="{FF2B5EF4-FFF2-40B4-BE49-F238E27FC236}">
                <a16:creationId xmlns:a16="http://schemas.microsoft.com/office/drawing/2014/main" id="{C6ADC550-CD00-4B41-CA75-D2A413520219}"/>
              </a:ext>
            </a:extLst>
          </p:cNvPr>
          <p:cNvSpPr/>
          <p:nvPr/>
        </p:nvSpPr>
        <p:spPr>
          <a:xfrm>
            <a:off x="615950" y="3883630"/>
            <a:ext cx="7916862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A8.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걱정 마세요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사진을 잘 못 찍는 분들은 하이 오더가 가지고 있는 예시 메뉴 사진에서 고르시면 돼요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!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010882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반론 극복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멘트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" name="사각형: 둥근 모서리 6">
            <a:extLst>
              <a:ext uri="{FF2B5EF4-FFF2-40B4-BE49-F238E27FC236}">
                <a16:creationId xmlns:a16="http://schemas.microsoft.com/office/drawing/2014/main" id="{E1263B05-03BD-9548-ABAC-AF0FB234A61A}"/>
              </a:ext>
            </a:extLst>
          </p:cNvPr>
          <p:cNvSpPr/>
          <p:nvPr/>
        </p:nvSpPr>
        <p:spPr>
          <a:xfrm>
            <a:off x="618577" y="1248249"/>
            <a:ext cx="7918999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Q9.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쓰던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VAN, POS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바꿔야 되는 거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아니에요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 </a:t>
            </a:r>
          </a:p>
        </p:txBody>
      </p:sp>
      <p:sp>
        <p:nvSpPr>
          <p:cNvPr id="7" name="사각형: 둥근 모서리 8">
            <a:extLst>
              <a:ext uri="{FF2B5EF4-FFF2-40B4-BE49-F238E27FC236}">
                <a16:creationId xmlns:a16="http://schemas.microsoft.com/office/drawing/2014/main" id="{8721669C-E7F5-AE72-F8E1-4D6399B8153C}"/>
              </a:ext>
            </a:extLst>
          </p:cNvPr>
          <p:cNvSpPr/>
          <p:nvPr/>
        </p:nvSpPr>
        <p:spPr>
          <a:xfrm>
            <a:off x="623340" y="1758538"/>
            <a:ext cx="7918999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A9.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현재 하이 오더는 주요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VAN, POS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사와 연동 작업 중으로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POS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사는 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이지포스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/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포스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M/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스마트로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     VAN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사는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KICC/NICE, KS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넷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, 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스마트로와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 연동 완료입니다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</a:t>
            </a:r>
          </a:p>
        </p:txBody>
      </p:sp>
      <p:sp>
        <p:nvSpPr>
          <p:cNvPr id="8" name="사각형: 둥근 모서리 9">
            <a:extLst>
              <a:ext uri="{FF2B5EF4-FFF2-40B4-BE49-F238E27FC236}">
                <a16:creationId xmlns:a16="http://schemas.microsoft.com/office/drawing/2014/main" id="{0ABA0AB4-E855-F131-8B51-8982EAAFF91C}"/>
              </a:ext>
            </a:extLst>
          </p:cNvPr>
          <p:cNvSpPr/>
          <p:nvPr/>
        </p:nvSpPr>
        <p:spPr>
          <a:xfrm>
            <a:off x="623340" y="2262447"/>
            <a:ext cx="7918999" cy="4225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Q10.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매장 테이블에 구멍내는 거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아니에요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? </a:t>
            </a:r>
          </a:p>
        </p:txBody>
      </p:sp>
      <p:sp>
        <p:nvSpPr>
          <p:cNvPr id="9" name="사각형: 둥근 모서리 11">
            <a:extLst>
              <a:ext uri="{FF2B5EF4-FFF2-40B4-BE49-F238E27FC236}">
                <a16:creationId xmlns:a16="http://schemas.microsoft.com/office/drawing/2014/main" id="{E0333FF8-5F07-9C9B-AD38-228B0CFAF831}"/>
              </a:ext>
            </a:extLst>
          </p:cNvPr>
          <p:cNvSpPr/>
          <p:nvPr/>
        </p:nvSpPr>
        <p:spPr>
          <a:xfrm>
            <a:off x="623340" y="2766356"/>
            <a:ext cx="7918999" cy="4225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A10.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하이 오더는 집게형으로 사장님 테이블에 손상 걱정 없이 설치합니다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T서체 Medium" panose="020B0600000101010101" pitchFamily="50" charset="-127"/>
                <a:ea typeface="KT서체 Medium" panose="020B0600000101010101" pitchFamily="50" charset="-127"/>
                <a:cs typeface="+mn-cs"/>
              </a:rPr>
              <a:t>.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세일즈 방안 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1199479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dirty="0" err="1">
                <a:latin typeface="KT서체 Medium" panose="020B0600000101010101" pitchFamily="50" charset="-127"/>
                <a:ea typeface="KT서체 Medium" panose="020B0600000101010101" pitchFamily="50" charset="-127"/>
              </a:rPr>
              <a:t>하이오더</a:t>
            </a:r>
            <a:r>
              <a:rPr lang="en-US" altLang="ko-KR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+</a:t>
            </a:r>
            <a:r>
              <a:rPr lang="ko-KR" altLang="en-US" sz="2400" dirty="0" err="1">
                <a:latin typeface="KT서체 Medium" panose="020B0600000101010101" pitchFamily="50" charset="-127"/>
                <a:ea typeface="KT서체 Medium" panose="020B0600000101010101" pitchFamily="50" charset="-127"/>
              </a:rPr>
              <a:t>서빙로봇</a:t>
            </a:r>
            <a:r>
              <a:rPr lang="ko-KR" altLang="en-US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 통합 </a:t>
            </a:r>
            <a:r>
              <a:rPr lang="ko-KR" altLang="en-US" sz="2400" dirty="0" err="1">
                <a:latin typeface="KT서체 Medium" panose="020B0600000101010101" pitchFamily="50" charset="-127"/>
                <a:ea typeface="KT서체 Medium" panose="020B0600000101010101" pitchFamily="50" charset="-127"/>
              </a:rPr>
              <a:t>오퍼링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10580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테이블오더</a:t>
            </a:r>
            <a:r>
              <a:rPr lang="en-US" altLang="ko-KR" dirty="0"/>
              <a:t>-</a:t>
            </a:r>
            <a:r>
              <a:rPr lang="ko-KR" altLang="en-US" dirty="0"/>
              <a:t>로봇 연계 효과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/>
              <a:t>01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534602" y="3548282"/>
            <a:ext cx="2526263" cy="578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latin typeface="+mn-ea"/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1187530" y="1510664"/>
            <a:ext cx="6538552" cy="1747031"/>
            <a:chOff x="1668793" y="1017178"/>
            <a:chExt cx="8718069" cy="2721778"/>
          </a:xfrm>
        </p:grpSpPr>
        <p:grpSp>
          <p:nvGrpSpPr>
            <p:cNvPr id="55" name="그룹 54"/>
            <p:cNvGrpSpPr/>
            <p:nvPr/>
          </p:nvGrpSpPr>
          <p:grpSpPr>
            <a:xfrm>
              <a:off x="9558492" y="2016876"/>
              <a:ext cx="616133" cy="1203857"/>
              <a:chOff x="4308959" y="835025"/>
              <a:chExt cx="2129548" cy="4670425"/>
            </a:xfrm>
          </p:grpSpPr>
          <p:grpSp>
            <p:nvGrpSpPr>
              <p:cNvPr id="82" name="그룹 81"/>
              <p:cNvGrpSpPr/>
              <p:nvPr/>
            </p:nvGrpSpPr>
            <p:grpSpPr>
              <a:xfrm>
                <a:off x="4607888" y="835025"/>
                <a:ext cx="1830619" cy="4670425"/>
                <a:chOff x="4607888" y="835025"/>
                <a:chExt cx="1830619" cy="4670425"/>
              </a:xfrm>
            </p:grpSpPr>
            <p:sp>
              <p:nvSpPr>
                <p:cNvPr id="84" name="정육면체 83"/>
                <p:cNvSpPr/>
                <p:nvPr/>
              </p:nvSpPr>
              <p:spPr>
                <a:xfrm>
                  <a:off x="5575300" y="1571283"/>
                  <a:ext cx="437223" cy="2644839"/>
                </a:xfrm>
                <a:prstGeom prst="cube">
                  <a:avLst>
                    <a:gd name="adj" fmla="val 15196"/>
                  </a:avLst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83000">
                      <a:schemeClr val="bg1">
                        <a:lumMod val="50000"/>
                      </a:schemeClr>
                    </a:gs>
                  </a:gsLst>
                  <a:lin ang="0" scaled="0"/>
                </a:gradFill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85" name="자유형 84"/>
                <p:cNvSpPr/>
                <p:nvPr/>
              </p:nvSpPr>
              <p:spPr>
                <a:xfrm>
                  <a:off x="4628147" y="3697705"/>
                  <a:ext cx="1780674" cy="665748"/>
                </a:xfrm>
                <a:custGeom>
                  <a:avLst/>
                  <a:gdLst>
                    <a:gd name="connsiteX0" fmla="*/ 473242 w 1780674"/>
                    <a:gd name="connsiteY0" fmla="*/ 8021 h 665748"/>
                    <a:gd name="connsiteX1" fmla="*/ 128337 w 1780674"/>
                    <a:gd name="connsiteY1" fmla="*/ 208548 h 665748"/>
                    <a:gd name="connsiteX2" fmla="*/ 0 w 1780674"/>
                    <a:gd name="connsiteY2" fmla="*/ 296779 h 665748"/>
                    <a:gd name="connsiteX3" fmla="*/ 0 w 1780674"/>
                    <a:gd name="connsiteY3" fmla="*/ 441158 h 665748"/>
                    <a:gd name="connsiteX4" fmla="*/ 248653 w 1780674"/>
                    <a:gd name="connsiteY4" fmla="*/ 529390 h 665748"/>
                    <a:gd name="connsiteX5" fmla="*/ 681790 w 1780674"/>
                    <a:gd name="connsiteY5" fmla="*/ 609600 h 665748"/>
                    <a:gd name="connsiteX6" fmla="*/ 1002632 w 1780674"/>
                    <a:gd name="connsiteY6" fmla="*/ 665748 h 665748"/>
                    <a:gd name="connsiteX7" fmla="*/ 1339516 w 1780674"/>
                    <a:gd name="connsiteY7" fmla="*/ 633663 h 665748"/>
                    <a:gd name="connsiteX8" fmla="*/ 1628274 w 1780674"/>
                    <a:gd name="connsiteY8" fmla="*/ 481263 h 665748"/>
                    <a:gd name="connsiteX9" fmla="*/ 1780674 w 1780674"/>
                    <a:gd name="connsiteY9" fmla="*/ 312821 h 665748"/>
                    <a:gd name="connsiteX10" fmla="*/ 1780674 w 1780674"/>
                    <a:gd name="connsiteY10" fmla="*/ 224590 h 665748"/>
                    <a:gd name="connsiteX11" fmla="*/ 1379621 w 1780674"/>
                    <a:gd name="connsiteY11" fmla="*/ 96253 h 665748"/>
                    <a:gd name="connsiteX12" fmla="*/ 1283369 w 1780674"/>
                    <a:gd name="connsiteY12" fmla="*/ 128337 h 665748"/>
                    <a:gd name="connsiteX13" fmla="*/ 962527 w 1780674"/>
                    <a:gd name="connsiteY13" fmla="*/ 72190 h 665748"/>
                    <a:gd name="connsiteX14" fmla="*/ 962527 w 1780674"/>
                    <a:gd name="connsiteY14" fmla="*/ 48127 h 665748"/>
                    <a:gd name="connsiteX15" fmla="*/ 657727 w 1780674"/>
                    <a:gd name="connsiteY15" fmla="*/ 0 h 665748"/>
                    <a:gd name="connsiteX16" fmla="*/ 473242 w 1780674"/>
                    <a:gd name="connsiteY16" fmla="*/ 8021 h 665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780674" h="665748">
                      <a:moveTo>
                        <a:pt x="473242" y="8021"/>
                      </a:moveTo>
                      <a:lnTo>
                        <a:pt x="128337" y="208548"/>
                      </a:lnTo>
                      <a:lnTo>
                        <a:pt x="0" y="296779"/>
                      </a:lnTo>
                      <a:lnTo>
                        <a:pt x="0" y="441158"/>
                      </a:lnTo>
                      <a:lnTo>
                        <a:pt x="248653" y="529390"/>
                      </a:lnTo>
                      <a:lnTo>
                        <a:pt x="681790" y="609600"/>
                      </a:lnTo>
                      <a:lnTo>
                        <a:pt x="1002632" y="665748"/>
                      </a:lnTo>
                      <a:lnTo>
                        <a:pt x="1339516" y="633663"/>
                      </a:lnTo>
                      <a:lnTo>
                        <a:pt x="1628274" y="481263"/>
                      </a:lnTo>
                      <a:lnTo>
                        <a:pt x="1780674" y="312821"/>
                      </a:lnTo>
                      <a:lnTo>
                        <a:pt x="1780674" y="224590"/>
                      </a:lnTo>
                      <a:lnTo>
                        <a:pt x="1379621" y="96253"/>
                      </a:lnTo>
                      <a:lnTo>
                        <a:pt x="1283369" y="128337"/>
                      </a:lnTo>
                      <a:lnTo>
                        <a:pt x="962527" y="72190"/>
                      </a:lnTo>
                      <a:lnTo>
                        <a:pt x="962527" y="48127"/>
                      </a:lnTo>
                      <a:lnTo>
                        <a:pt x="657727" y="0"/>
                      </a:lnTo>
                      <a:lnTo>
                        <a:pt x="473242" y="8021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86" name="자유형 85"/>
                <p:cNvSpPr/>
                <p:nvPr/>
              </p:nvSpPr>
              <p:spPr>
                <a:xfrm>
                  <a:off x="4628147" y="2709714"/>
                  <a:ext cx="1780674" cy="665748"/>
                </a:xfrm>
                <a:custGeom>
                  <a:avLst/>
                  <a:gdLst>
                    <a:gd name="connsiteX0" fmla="*/ 473242 w 1780674"/>
                    <a:gd name="connsiteY0" fmla="*/ 8021 h 665748"/>
                    <a:gd name="connsiteX1" fmla="*/ 128337 w 1780674"/>
                    <a:gd name="connsiteY1" fmla="*/ 208548 h 665748"/>
                    <a:gd name="connsiteX2" fmla="*/ 0 w 1780674"/>
                    <a:gd name="connsiteY2" fmla="*/ 296779 h 665748"/>
                    <a:gd name="connsiteX3" fmla="*/ 0 w 1780674"/>
                    <a:gd name="connsiteY3" fmla="*/ 441158 h 665748"/>
                    <a:gd name="connsiteX4" fmla="*/ 248653 w 1780674"/>
                    <a:gd name="connsiteY4" fmla="*/ 529390 h 665748"/>
                    <a:gd name="connsiteX5" fmla="*/ 681790 w 1780674"/>
                    <a:gd name="connsiteY5" fmla="*/ 609600 h 665748"/>
                    <a:gd name="connsiteX6" fmla="*/ 1002632 w 1780674"/>
                    <a:gd name="connsiteY6" fmla="*/ 665748 h 665748"/>
                    <a:gd name="connsiteX7" fmla="*/ 1339516 w 1780674"/>
                    <a:gd name="connsiteY7" fmla="*/ 633663 h 665748"/>
                    <a:gd name="connsiteX8" fmla="*/ 1628274 w 1780674"/>
                    <a:gd name="connsiteY8" fmla="*/ 481263 h 665748"/>
                    <a:gd name="connsiteX9" fmla="*/ 1780674 w 1780674"/>
                    <a:gd name="connsiteY9" fmla="*/ 312821 h 665748"/>
                    <a:gd name="connsiteX10" fmla="*/ 1780674 w 1780674"/>
                    <a:gd name="connsiteY10" fmla="*/ 224590 h 665748"/>
                    <a:gd name="connsiteX11" fmla="*/ 1379621 w 1780674"/>
                    <a:gd name="connsiteY11" fmla="*/ 96253 h 665748"/>
                    <a:gd name="connsiteX12" fmla="*/ 1283369 w 1780674"/>
                    <a:gd name="connsiteY12" fmla="*/ 128337 h 665748"/>
                    <a:gd name="connsiteX13" fmla="*/ 962527 w 1780674"/>
                    <a:gd name="connsiteY13" fmla="*/ 72190 h 665748"/>
                    <a:gd name="connsiteX14" fmla="*/ 962527 w 1780674"/>
                    <a:gd name="connsiteY14" fmla="*/ 48127 h 665748"/>
                    <a:gd name="connsiteX15" fmla="*/ 657727 w 1780674"/>
                    <a:gd name="connsiteY15" fmla="*/ 0 h 665748"/>
                    <a:gd name="connsiteX16" fmla="*/ 473242 w 1780674"/>
                    <a:gd name="connsiteY16" fmla="*/ 8021 h 665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780674" h="665748">
                      <a:moveTo>
                        <a:pt x="473242" y="8021"/>
                      </a:moveTo>
                      <a:lnTo>
                        <a:pt x="128337" y="208548"/>
                      </a:lnTo>
                      <a:lnTo>
                        <a:pt x="0" y="296779"/>
                      </a:lnTo>
                      <a:lnTo>
                        <a:pt x="0" y="441158"/>
                      </a:lnTo>
                      <a:lnTo>
                        <a:pt x="248653" y="529390"/>
                      </a:lnTo>
                      <a:lnTo>
                        <a:pt x="681790" y="609600"/>
                      </a:lnTo>
                      <a:lnTo>
                        <a:pt x="1002632" y="665748"/>
                      </a:lnTo>
                      <a:lnTo>
                        <a:pt x="1339516" y="633663"/>
                      </a:lnTo>
                      <a:lnTo>
                        <a:pt x="1628274" y="481263"/>
                      </a:lnTo>
                      <a:lnTo>
                        <a:pt x="1780674" y="312821"/>
                      </a:lnTo>
                      <a:lnTo>
                        <a:pt x="1780674" y="224590"/>
                      </a:lnTo>
                      <a:lnTo>
                        <a:pt x="1379621" y="96253"/>
                      </a:lnTo>
                      <a:lnTo>
                        <a:pt x="1283369" y="128337"/>
                      </a:lnTo>
                      <a:lnTo>
                        <a:pt x="962527" y="72190"/>
                      </a:lnTo>
                      <a:lnTo>
                        <a:pt x="962527" y="48127"/>
                      </a:lnTo>
                      <a:lnTo>
                        <a:pt x="657727" y="0"/>
                      </a:lnTo>
                      <a:lnTo>
                        <a:pt x="473242" y="8021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87" name="자유형 86"/>
                <p:cNvSpPr/>
                <p:nvPr/>
              </p:nvSpPr>
              <p:spPr>
                <a:xfrm>
                  <a:off x="4628147" y="1770102"/>
                  <a:ext cx="1780674" cy="665748"/>
                </a:xfrm>
                <a:custGeom>
                  <a:avLst/>
                  <a:gdLst>
                    <a:gd name="connsiteX0" fmla="*/ 473242 w 1780674"/>
                    <a:gd name="connsiteY0" fmla="*/ 8021 h 665748"/>
                    <a:gd name="connsiteX1" fmla="*/ 128337 w 1780674"/>
                    <a:gd name="connsiteY1" fmla="*/ 208548 h 665748"/>
                    <a:gd name="connsiteX2" fmla="*/ 0 w 1780674"/>
                    <a:gd name="connsiteY2" fmla="*/ 296779 h 665748"/>
                    <a:gd name="connsiteX3" fmla="*/ 0 w 1780674"/>
                    <a:gd name="connsiteY3" fmla="*/ 441158 h 665748"/>
                    <a:gd name="connsiteX4" fmla="*/ 248653 w 1780674"/>
                    <a:gd name="connsiteY4" fmla="*/ 529390 h 665748"/>
                    <a:gd name="connsiteX5" fmla="*/ 681790 w 1780674"/>
                    <a:gd name="connsiteY5" fmla="*/ 609600 h 665748"/>
                    <a:gd name="connsiteX6" fmla="*/ 1002632 w 1780674"/>
                    <a:gd name="connsiteY6" fmla="*/ 665748 h 665748"/>
                    <a:gd name="connsiteX7" fmla="*/ 1339516 w 1780674"/>
                    <a:gd name="connsiteY7" fmla="*/ 633663 h 665748"/>
                    <a:gd name="connsiteX8" fmla="*/ 1628274 w 1780674"/>
                    <a:gd name="connsiteY8" fmla="*/ 481263 h 665748"/>
                    <a:gd name="connsiteX9" fmla="*/ 1780674 w 1780674"/>
                    <a:gd name="connsiteY9" fmla="*/ 312821 h 665748"/>
                    <a:gd name="connsiteX10" fmla="*/ 1780674 w 1780674"/>
                    <a:gd name="connsiteY10" fmla="*/ 224590 h 665748"/>
                    <a:gd name="connsiteX11" fmla="*/ 1379621 w 1780674"/>
                    <a:gd name="connsiteY11" fmla="*/ 96253 h 665748"/>
                    <a:gd name="connsiteX12" fmla="*/ 1283369 w 1780674"/>
                    <a:gd name="connsiteY12" fmla="*/ 128337 h 665748"/>
                    <a:gd name="connsiteX13" fmla="*/ 962527 w 1780674"/>
                    <a:gd name="connsiteY13" fmla="*/ 72190 h 665748"/>
                    <a:gd name="connsiteX14" fmla="*/ 962527 w 1780674"/>
                    <a:gd name="connsiteY14" fmla="*/ 48127 h 665748"/>
                    <a:gd name="connsiteX15" fmla="*/ 657727 w 1780674"/>
                    <a:gd name="connsiteY15" fmla="*/ 0 h 665748"/>
                    <a:gd name="connsiteX16" fmla="*/ 473242 w 1780674"/>
                    <a:gd name="connsiteY16" fmla="*/ 8021 h 665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780674" h="665748">
                      <a:moveTo>
                        <a:pt x="473242" y="8021"/>
                      </a:moveTo>
                      <a:lnTo>
                        <a:pt x="128337" y="208548"/>
                      </a:lnTo>
                      <a:lnTo>
                        <a:pt x="0" y="296779"/>
                      </a:lnTo>
                      <a:lnTo>
                        <a:pt x="0" y="441158"/>
                      </a:lnTo>
                      <a:lnTo>
                        <a:pt x="248653" y="529390"/>
                      </a:lnTo>
                      <a:lnTo>
                        <a:pt x="681790" y="609600"/>
                      </a:lnTo>
                      <a:lnTo>
                        <a:pt x="1002632" y="665748"/>
                      </a:lnTo>
                      <a:lnTo>
                        <a:pt x="1339516" y="633663"/>
                      </a:lnTo>
                      <a:lnTo>
                        <a:pt x="1628274" y="481263"/>
                      </a:lnTo>
                      <a:lnTo>
                        <a:pt x="1780674" y="312821"/>
                      </a:lnTo>
                      <a:lnTo>
                        <a:pt x="1780674" y="224590"/>
                      </a:lnTo>
                      <a:lnTo>
                        <a:pt x="1379621" y="96253"/>
                      </a:lnTo>
                      <a:lnTo>
                        <a:pt x="1283369" y="128337"/>
                      </a:lnTo>
                      <a:lnTo>
                        <a:pt x="962527" y="72190"/>
                      </a:lnTo>
                      <a:lnTo>
                        <a:pt x="962527" y="48127"/>
                      </a:lnTo>
                      <a:lnTo>
                        <a:pt x="657727" y="0"/>
                      </a:lnTo>
                      <a:lnTo>
                        <a:pt x="473242" y="8021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88" name="자유형 87"/>
                <p:cNvSpPr/>
                <p:nvPr/>
              </p:nvSpPr>
              <p:spPr>
                <a:xfrm>
                  <a:off x="4637988" y="4147794"/>
                  <a:ext cx="1800519" cy="1216058"/>
                </a:xfrm>
                <a:custGeom>
                  <a:avLst/>
                  <a:gdLst>
                    <a:gd name="connsiteX0" fmla="*/ 65987 w 1800519"/>
                    <a:gd name="connsiteY0" fmla="*/ 9427 h 1216058"/>
                    <a:gd name="connsiteX1" fmla="*/ 0 w 1800519"/>
                    <a:gd name="connsiteY1" fmla="*/ 320511 h 1216058"/>
                    <a:gd name="connsiteX2" fmla="*/ 0 w 1800519"/>
                    <a:gd name="connsiteY2" fmla="*/ 537328 h 1216058"/>
                    <a:gd name="connsiteX3" fmla="*/ 0 w 1800519"/>
                    <a:gd name="connsiteY3" fmla="*/ 942680 h 1216058"/>
                    <a:gd name="connsiteX4" fmla="*/ 188536 w 1800519"/>
                    <a:gd name="connsiteY4" fmla="*/ 1055802 h 1216058"/>
                    <a:gd name="connsiteX5" fmla="*/ 970960 w 1800519"/>
                    <a:gd name="connsiteY5" fmla="*/ 1216058 h 1216058"/>
                    <a:gd name="connsiteX6" fmla="*/ 1253765 w 1800519"/>
                    <a:gd name="connsiteY6" fmla="*/ 1178350 h 1216058"/>
                    <a:gd name="connsiteX7" fmla="*/ 1536569 w 1800519"/>
                    <a:gd name="connsiteY7" fmla="*/ 1046375 h 1216058"/>
                    <a:gd name="connsiteX8" fmla="*/ 1800519 w 1800519"/>
                    <a:gd name="connsiteY8" fmla="*/ 801278 h 1216058"/>
                    <a:gd name="connsiteX9" fmla="*/ 1781666 w 1800519"/>
                    <a:gd name="connsiteY9" fmla="*/ 414779 h 1216058"/>
                    <a:gd name="connsiteX10" fmla="*/ 1659117 w 1800519"/>
                    <a:gd name="connsiteY10" fmla="*/ 0 h 1216058"/>
                    <a:gd name="connsiteX11" fmla="*/ 1282045 w 1800519"/>
                    <a:gd name="connsiteY11" fmla="*/ 160255 h 1216058"/>
                    <a:gd name="connsiteX12" fmla="*/ 1018094 w 1800519"/>
                    <a:gd name="connsiteY12" fmla="*/ 179109 h 1216058"/>
                    <a:gd name="connsiteX13" fmla="*/ 65987 w 1800519"/>
                    <a:gd name="connsiteY13" fmla="*/ 9427 h 1216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800519" h="1216058">
                      <a:moveTo>
                        <a:pt x="65987" y="9427"/>
                      </a:moveTo>
                      <a:lnTo>
                        <a:pt x="0" y="320511"/>
                      </a:lnTo>
                      <a:lnTo>
                        <a:pt x="0" y="537328"/>
                      </a:lnTo>
                      <a:lnTo>
                        <a:pt x="0" y="942680"/>
                      </a:lnTo>
                      <a:lnTo>
                        <a:pt x="188536" y="1055802"/>
                      </a:lnTo>
                      <a:lnTo>
                        <a:pt x="970960" y="1216058"/>
                      </a:lnTo>
                      <a:lnTo>
                        <a:pt x="1253765" y="1178350"/>
                      </a:lnTo>
                      <a:lnTo>
                        <a:pt x="1536569" y="1046375"/>
                      </a:lnTo>
                      <a:lnTo>
                        <a:pt x="1800519" y="801278"/>
                      </a:lnTo>
                      <a:lnTo>
                        <a:pt x="1781666" y="414779"/>
                      </a:lnTo>
                      <a:lnTo>
                        <a:pt x="1659117" y="0"/>
                      </a:lnTo>
                      <a:lnTo>
                        <a:pt x="1282045" y="160255"/>
                      </a:lnTo>
                      <a:lnTo>
                        <a:pt x="1018094" y="179109"/>
                      </a:lnTo>
                      <a:lnTo>
                        <a:pt x="65987" y="9427"/>
                      </a:lnTo>
                      <a:close/>
                    </a:path>
                  </a:pathLst>
                </a:custGeom>
                <a:gradFill>
                  <a:gsLst>
                    <a:gs pos="67000">
                      <a:schemeClr val="accent1">
                        <a:lumMod val="5000"/>
                        <a:lumOff val="95000"/>
                      </a:schemeClr>
                    </a:gs>
                    <a:gs pos="97000">
                      <a:schemeClr val="bg1">
                        <a:lumMod val="50000"/>
                      </a:schemeClr>
                    </a:gs>
                  </a:gsLst>
                  <a:lin ang="21594000" scaled="0"/>
                </a:gradFill>
                <a:ln w="31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89" name="자유형 88"/>
                <p:cNvSpPr/>
                <p:nvPr/>
              </p:nvSpPr>
              <p:spPr>
                <a:xfrm>
                  <a:off x="4619625" y="4957763"/>
                  <a:ext cx="1816894" cy="547687"/>
                </a:xfrm>
                <a:custGeom>
                  <a:avLst/>
                  <a:gdLst>
                    <a:gd name="connsiteX0" fmla="*/ 16669 w 1816894"/>
                    <a:gd name="connsiteY0" fmla="*/ 52387 h 547687"/>
                    <a:gd name="connsiteX1" fmla="*/ 0 w 1816894"/>
                    <a:gd name="connsiteY1" fmla="*/ 233362 h 547687"/>
                    <a:gd name="connsiteX2" fmla="*/ 95250 w 1816894"/>
                    <a:gd name="connsiteY2" fmla="*/ 316706 h 547687"/>
                    <a:gd name="connsiteX3" fmla="*/ 230981 w 1816894"/>
                    <a:gd name="connsiteY3" fmla="*/ 397668 h 547687"/>
                    <a:gd name="connsiteX4" fmla="*/ 447675 w 1816894"/>
                    <a:gd name="connsiteY4" fmla="*/ 452437 h 547687"/>
                    <a:gd name="connsiteX5" fmla="*/ 769144 w 1816894"/>
                    <a:gd name="connsiteY5" fmla="*/ 523875 h 547687"/>
                    <a:gd name="connsiteX6" fmla="*/ 1042988 w 1816894"/>
                    <a:gd name="connsiteY6" fmla="*/ 547687 h 547687"/>
                    <a:gd name="connsiteX7" fmla="*/ 1226344 w 1816894"/>
                    <a:gd name="connsiteY7" fmla="*/ 533400 h 547687"/>
                    <a:gd name="connsiteX8" fmla="*/ 1488281 w 1816894"/>
                    <a:gd name="connsiteY8" fmla="*/ 428625 h 547687"/>
                    <a:gd name="connsiteX9" fmla="*/ 1664494 w 1816894"/>
                    <a:gd name="connsiteY9" fmla="*/ 316706 h 547687"/>
                    <a:gd name="connsiteX10" fmla="*/ 1804988 w 1816894"/>
                    <a:gd name="connsiteY10" fmla="*/ 166687 h 547687"/>
                    <a:gd name="connsiteX11" fmla="*/ 1816894 w 1816894"/>
                    <a:gd name="connsiteY11" fmla="*/ 0 h 547687"/>
                    <a:gd name="connsiteX12" fmla="*/ 1554956 w 1816894"/>
                    <a:gd name="connsiteY12" fmla="*/ 240506 h 547687"/>
                    <a:gd name="connsiteX13" fmla="*/ 1283494 w 1816894"/>
                    <a:gd name="connsiteY13" fmla="*/ 366712 h 547687"/>
                    <a:gd name="connsiteX14" fmla="*/ 973931 w 1816894"/>
                    <a:gd name="connsiteY14" fmla="*/ 411956 h 547687"/>
                    <a:gd name="connsiteX15" fmla="*/ 195263 w 1816894"/>
                    <a:gd name="connsiteY15" fmla="*/ 238125 h 547687"/>
                    <a:gd name="connsiteX16" fmla="*/ 28575 w 1816894"/>
                    <a:gd name="connsiteY16" fmla="*/ 130968 h 547687"/>
                    <a:gd name="connsiteX17" fmla="*/ 16669 w 1816894"/>
                    <a:gd name="connsiteY17" fmla="*/ 52387 h 547687"/>
                    <a:gd name="connsiteX0" fmla="*/ 16669 w 1816894"/>
                    <a:gd name="connsiteY0" fmla="*/ 52387 h 547687"/>
                    <a:gd name="connsiteX1" fmla="*/ 0 w 1816894"/>
                    <a:gd name="connsiteY1" fmla="*/ 233362 h 547687"/>
                    <a:gd name="connsiteX2" fmla="*/ 95250 w 1816894"/>
                    <a:gd name="connsiteY2" fmla="*/ 316706 h 547687"/>
                    <a:gd name="connsiteX3" fmla="*/ 230981 w 1816894"/>
                    <a:gd name="connsiteY3" fmla="*/ 397668 h 547687"/>
                    <a:gd name="connsiteX4" fmla="*/ 447675 w 1816894"/>
                    <a:gd name="connsiteY4" fmla="*/ 452437 h 547687"/>
                    <a:gd name="connsiteX5" fmla="*/ 769144 w 1816894"/>
                    <a:gd name="connsiteY5" fmla="*/ 523875 h 547687"/>
                    <a:gd name="connsiteX6" fmla="*/ 1042988 w 1816894"/>
                    <a:gd name="connsiteY6" fmla="*/ 547687 h 547687"/>
                    <a:gd name="connsiteX7" fmla="*/ 1226344 w 1816894"/>
                    <a:gd name="connsiteY7" fmla="*/ 533400 h 547687"/>
                    <a:gd name="connsiteX8" fmla="*/ 1488281 w 1816894"/>
                    <a:gd name="connsiteY8" fmla="*/ 428625 h 547687"/>
                    <a:gd name="connsiteX9" fmla="*/ 1664494 w 1816894"/>
                    <a:gd name="connsiteY9" fmla="*/ 316706 h 547687"/>
                    <a:gd name="connsiteX10" fmla="*/ 1804988 w 1816894"/>
                    <a:gd name="connsiteY10" fmla="*/ 166687 h 547687"/>
                    <a:gd name="connsiteX11" fmla="*/ 1816894 w 1816894"/>
                    <a:gd name="connsiteY11" fmla="*/ 0 h 547687"/>
                    <a:gd name="connsiteX12" fmla="*/ 1554956 w 1816894"/>
                    <a:gd name="connsiteY12" fmla="*/ 240506 h 547687"/>
                    <a:gd name="connsiteX13" fmla="*/ 1283494 w 1816894"/>
                    <a:gd name="connsiteY13" fmla="*/ 366712 h 547687"/>
                    <a:gd name="connsiteX14" fmla="*/ 973931 w 1816894"/>
                    <a:gd name="connsiteY14" fmla="*/ 400050 h 547687"/>
                    <a:gd name="connsiteX15" fmla="*/ 195263 w 1816894"/>
                    <a:gd name="connsiteY15" fmla="*/ 238125 h 547687"/>
                    <a:gd name="connsiteX16" fmla="*/ 28575 w 1816894"/>
                    <a:gd name="connsiteY16" fmla="*/ 130968 h 547687"/>
                    <a:gd name="connsiteX17" fmla="*/ 16669 w 1816894"/>
                    <a:gd name="connsiteY17" fmla="*/ 52387 h 547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816894" h="547687">
                      <a:moveTo>
                        <a:pt x="16669" y="52387"/>
                      </a:moveTo>
                      <a:lnTo>
                        <a:pt x="0" y="233362"/>
                      </a:lnTo>
                      <a:lnTo>
                        <a:pt x="95250" y="316706"/>
                      </a:lnTo>
                      <a:lnTo>
                        <a:pt x="230981" y="397668"/>
                      </a:lnTo>
                      <a:lnTo>
                        <a:pt x="447675" y="452437"/>
                      </a:lnTo>
                      <a:lnTo>
                        <a:pt x="769144" y="523875"/>
                      </a:lnTo>
                      <a:lnTo>
                        <a:pt x="1042988" y="547687"/>
                      </a:lnTo>
                      <a:lnTo>
                        <a:pt x="1226344" y="533400"/>
                      </a:lnTo>
                      <a:lnTo>
                        <a:pt x="1488281" y="428625"/>
                      </a:lnTo>
                      <a:lnTo>
                        <a:pt x="1664494" y="316706"/>
                      </a:lnTo>
                      <a:lnTo>
                        <a:pt x="1804988" y="166687"/>
                      </a:lnTo>
                      <a:lnTo>
                        <a:pt x="1816894" y="0"/>
                      </a:lnTo>
                      <a:lnTo>
                        <a:pt x="1554956" y="240506"/>
                      </a:lnTo>
                      <a:lnTo>
                        <a:pt x="1283494" y="366712"/>
                      </a:lnTo>
                      <a:lnTo>
                        <a:pt x="973931" y="400050"/>
                      </a:lnTo>
                      <a:lnTo>
                        <a:pt x="195263" y="238125"/>
                      </a:lnTo>
                      <a:lnTo>
                        <a:pt x="28575" y="130968"/>
                      </a:lnTo>
                      <a:lnTo>
                        <a:pt x="16669" y="52387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90" name="자유형 89"/>
                <p:cNvSpPr/>
                <p:nvPr/>
              </p:nvSpPr>
              <p:spPr>
                <a:xfrm>
                  <a:off x="5575300" y="1339850"/>
                  <a:ext cx="441325" cy="317500"/>
                </a:xfrm>
                <a:custGeom>
                  <a:avLst/>
                  <a:gdLst>
                    <a:gd name="connsiteX0" fmla="*/ 3175 w 428625"/>
                    <a:gd name="connsiteY0" fmla="*/ 136525 h 295275"/>
                    <a:gd name="connsiteX1" fmla="*/ 0 w 428625"/>
                    <a:gd name="connsiteY1" fmla="*/ 295275 h 295275"/>
                    <a:gd name="connsiteX2" fmla="*/ 358775 w 428625"/>
                    <a:gd name="connsiteY2" fmla="*/ 295275 h 295275"/>
                    <a:gd name="connsiteX3" fmla="*/ 425450 w 428625"/>
                    <a:gd name="connsiteY3" fmla="*/ 228600 h 295275"/>
                    <a:gd name="connsiteX4" fmla="*/ 428625 w 428625"/>
                    <a:gd name="connsiteY4" fmla="*/ 111125 h 295275"/>
                    <a:gd name="connsiteX5" fmla="*/ 311150 w 428625"/>
                    <a:gd name="connsiteY5" fmla="*/ 0 h 295275"/>
                    <a:gd name="connsiteX6" fmla="*/ 285750 w 428625"/>
                    <a:gd name="connsiteY6" fmla="*/ 114300 h 295275"/>
                    <a:gd name="connsiteX7" fmla="*/ 206375 w 428625"/>
                    <a:gd name="connsiteY7" fmla="*/ 155575 h 295275"/>
                    <a:gd name="connsiteX8" fmla="*/ 3175 w 428625"/>
                    <a:gd name="connsiteY8" fmla="*/ 136525 h 295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8625" h="295275">
                      <a:moveTo>
                        <a:pt x="3175" y="136525"/>
                      </a:moveTo>
                      <a:cubicBezTo>
                        <a:pt x="2117" y="189442"/>
                        <a:pt x="1058" y="242358"/>
                        <a:pt x="0" y="295275"/>
                      </a:cubicBezTo>
                      <a:lnTo>
                        <a:pt x="358775" y="295275"/>
                      </a:lnTo>
                      <a:lnTo>
                        <a:pt x="425450" y="228600"/>
                      </a:lnTo>
                      <a:cubicBezTo>
                        <a:pt x="426508" y="189442"/>
                        <a:pt x="427567" y="150283"/>
                        <a:pt x="428625" y="111125"/>
                      </a:cubicBezTo>
                      <a:lnTo>
                        <a:pt x="311150" y="0"/>
                      </a:lnTo>
                      <a:lnTo>
                        <a:pt x="285750" y="114300"/>
                      </a:lnTo>
                      <a:lnTo>
                        <a:pt x="206375" y="155575"/>
                      </a:lnTo>
                      <a:lnTo>
                        <a:pt x="3175" y="136525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87000">
                      <a:schemeClr val="bg1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91" name="자유형 90"/>
                <p:cNvSpPr/>
                <p:nvPr/>
              </p:nvSpPr>
              <p:spPr>
                <a:xfrm>
                  <a:off x="5137150" y="835025"/>
                  <a:ext cx="850900" cy="654050"/>
                </a:xfrm>
                <a:custGeom>
                  <a:avLst/>
                  <a:gdLst>
                    <a:gd name="connsiteX0" fmla="*/ 152400 w 850900"/>
                    <a:gd name="connsiteY0" fmla="*/ 50800 h 654050"/>
                    <a:gd name="connsiteX1" fmla="*/ 0 w 850900"/>
                    <a:gd name="connsiteY1" fmla="*/ 469900 h 654050"/>
                    <a:gd name="connsiteX2" fmla="*/ 57150 w 850900"/>
                    <a:gd name="connsiteY2" fmla="*/ 590550 h 654050"/>
                    <a:gd name="connsiteX3" fmla="*/ 635000 w 850900"/>
                    <a:gd name="connsiteY3" fmla="*/ 654050 h 654050"/>
                    <a:gd name="connsiteX4" fmla="*/ 723900 w 850900"/>
                    <a:gd name="connsiteY4" fmla="*/ 552450 h 654050"/>
                    <a:gd name="connsiteX5" fmla="*/ 850900 w 850900"/>
                    <a:gd name="connsiteY5" fmla="*/ 114300 h 654050"/>
                    <a:gd name="connsiteX6" fmla="*/ 781050 w 850900"/>
                    <a:gd name="connsiteY6" fmla="*/ 38100 h 654050"/>
                    <a:gd name="connsiteX7" fmla="*/ 196850 w 850900"/>
                    <a:gd name="connsiteY7" fmla="*/ 0 h 654050"/>
                    <a:gd name="connsiteX8" fmla="*/ 152400 w 850900"/>
                    <a:gd name="connsiteY8" fmla="*/ 50800 h 654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50900" h="654050">
                      <a:moveTo>
                        <a:pt x="152400" y="50800"/>
                      </a:moveTo>
                      <a:lnTo>
                        <a:pt x="0" y="469900"/>
                      </a:lnTo>
                      <a:lnTo>
                        <a:pt x="57150" y="590550"/>
                      </a:lnTo>
                      <a:lnTo>
                        <a:pt x="635000" y="654050"/>
                      </a:lnTo>
                      <a:lnTo>
                        <a:pt x="723900" y="552450"/>
                      </a:lnTo>
                      <a:lnTo>
                        <a:pt x="850900" y="114300"/>
                      </a:lnTo>
                      <a:lnTo>
                        <a:pt x="781050" y="38100"/>
                      </a:lnTo>
                      <a:lnTo>
                        <a:pt x="196850" y="0"/>
                      </a:lnTo>
                      <a:lnTo>
                        <a:pt x="152400" y="5080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sp>
              <p:nvSpPr>
                <p:cNvPr id="92" name="자유형 91"/>
                <p:cNvSpPr/>
                <p:nvPr/>
              </p:nvSpPr>
              <p:spPr>
                <a:xfrm>
                  <a:off x="5191125" y="898525"/>
                  <a:ext cx="841375" cy="612775"/>
                </a:xfrm>
                <a:custGeom>
                  <a:avLst/>
                  <a:gdLst>
                    <a:gd name="connsiteX0" fmla="*/ 768350 w 841375"/>
                    <a:gd name="connsiteY0" fmla="*/ 0 h 612775"/>
                    <a:gd name="connsiteX1" fmla="*/ 841375 w 841375"/>
                    <a:gd name="connsiteY1" fmla="*/ 104775 h 612775"/>
                    <a:gd name="connsiteX2" fmla="*/ 711200 w 841375"/>
                    <a:gd name="connsiteY2" fmla="*/ 549275 h 612775"/>
                    <a:gd name="connsiteX3" fmla="*/ 619125 w 841375"/>
                    <a:gd name="connsiteY3" fmla="*/ 612775 h 612775"/>
                    <a:gd name="connsiteX4" fmla="*/ 9525 w 841375"/>
                    <a:gd name="connsiteY4" fmla="*/ 552450 h 612775"/>
                    <a:gd name="connsiteX5" fmla="*/ 0 w 841375"/>
                    <a:gd name="connsiteY5" fmla="*/ 511175 h 612775"/>
                    <a:gd name="connsiteX6" fmla="*/ 581025 w 841375"/>
                    <a:gd name="connsiteY6" fmla="*/ 584200 h 612775"/>
                    <a:gd name="connsiteX7" fmla="*/ 676275 w 841375"/>
                    <a:gd name="connsiteY7" fmla="*/ 476250 h 612775"/>
                    <a:gd name="connsiteX8" fmla="*/ 787400 w 841375"/>
                    <a:gd name="connsiteY8" fmla="*/ 63500 h 612775"/>
                    <a:gd name="connsiteX9" fmla="*/ 768350 w 841375"/>
                    <a:gd name="connsiteY9" fmla="*/ 0 h 612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41375" h="612775">
                      <a:moveTo>
                        <a:pt x="768350" y="0"/>
                      </a:moveTo>
                      <a:lnTo>
                        <a:pt x="841375" y="104775"/>
                      </a:lnTo>
                      <a:lnTo>
                        <a:pt x="711200" y="549275"/>
                      </a:lnTo>
                      <a:lnTo>
                        <a:pt x="619125" y="612775"/>
                      </a:lnTo>
                      <a:lnTo>
                        <a:pt x="9525" y="552450"/>
                      </a:lnTo>
                      <a:lnTo>
                        <a:pt x="0" y="511175"/>
                      </a:lnTo>
                      <a:lnTo>
                        <a:pt x="581025" y="584200"/>
                      </a:lnTo>
                      <a:lnTo>
                        <a:pt x="676275" y="476250"/>
                      </a:lnTo>
                      <a:lnTo>
                        <a:pt x="787400" y="63500"/>
                      </a:lnTo>
                      <a:lnTo>
                        <a:pt x="768350" y="0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/>
                </a:p>
              </p:txBody>
            </p:sp>
            <p:grpSp>
              <p:nvGrpSpPr>
                <p:cNvPr id="93" name="그룹 92"/>
                <p:cNvGrpSpPr/>
                <p:nvPr/>
              </p:nvGrpSpPr>
              <p:grpSpPr>
                <a:xfrm>
                  <a:off x="4607888" y="1716545"/>
                  <a:ext cx="1780674" cy="2565070"/>
                  <a:chOff x="4628147" y="1669410"/>
                  <a:chExt cx="1780674" cy="2565070"/>
                </a:xfrm>
                <a:pattFill prst="pct90">
                  <a:fgClr>
                    <a:schemeClr val="tx1">
                      <a:lumMod val="50000"/>
                      <a:lumOff val="50000"/>
                    </a:schemeClr>
                  </a:fgClr>
                  <a:bgClr>
                    <a:schemeClr val="bg1"/>
                  </a:bgClr>
                </a:pattFill>
              </p:grpSpPr>
              <p:sp>
                <p:nvSpPr>
                  <p:cNvPr id="94" name="자유형 93"/>
                  <p:cNvSpPr/>
                  <p:nvPr/>
                </p:nvSpPr>
                <p:spPr>
                  <a:xfrm>
                    <a:off x="4628147" y="3568732"/>
                    <a:ext cx="1780674" cy="665748"/>
                  </a:xfrm>
                  <a:custGeom>
                    <a:avLst/>
                    <a:gdLst>
                      <a:gd name="connsiteX0" fmla="*/ 473242 w 1780674"/>
                      <a:gd name="connsiteY0" fmla="*/ 8021 h 665748"/>
                      <a:gd name="connsiteX1" fmla="*/ 128337 w 1780674"/>
                      <a:gd name="connsiteY1" fmla="*/ 208548 h 665748"/>
                      <a:gd name="connsiteX2" fmla="*/ 0 w 1780674"/>
                      <a:gd name="connsiteY2" fmla="*/ 296779 h 665748"/>
                      <a:gd name="connsiteX3" fmla="*/ 0 w 1780674"/>
                      <a:gd name="connsiteY3" fmla="*/ 441158 h 665748"/>
                      <a:gd name="connsiteX4" fmla="*/ 248653 w 1780674"/>
                      <a:gd name="connsiteY4" fmla="*/ 529390 h 665748"/>
                      <a:gd name="connsiteX5" fmla="*/ 681790 w 1780674"/>
                      <a:gd name="connsiteY5" fmla="*/ 609600 h 665748"/>
                      <a:gd name="connsiteX6" fmla="*/ 1002632 w 1780674"/>
                      <a:gd name="connsiteY6" fmla="*/ 665748 h 665748"/>
                      <a:gd name="connsiteX7" fmla="*/ 1339516 w 1780674"/>
                      <a:gd name="connsiteY7" fmla="*/ 633663 h 665748"/>
                      <a:gd name="connsiteX8" fmla="*/ 1628274 w 1780674"/>
                      <a:gd name="connsiteY8" fmla="*/ 481263 h 665748"/>
                      <a:gd name="connsiteX9" fmla="*/ 1780674 w 1780674"/>
                      <a:gd name="connsiteY9" fmla="*/ 312821 h 665748"/>
                      <a:gd name="connsiteX10" fmla="*/ 1780674 w 1780674"/>
                      <a:gd name="connsiteY10" fmla="*/ 224590 h 665748"/>
                      <a:gd name="connsiteX11" fmla="*/ 1379621 w 1780674"/>
                      <a:gd name="connsiteY11" fmla="*/ 96253 h 665748"/>
                      <a:gd name="connsiteX12" fmla="*/ 1283369 w 1780674"/>
                      <a:gd name="connsiteY12" fmla="*/ 128337 h 665748"/>
                      <a:gd name="connsiteX13" fmla="*/ 962527 w 1780674"/>
                      <a:gd name="connsiteY13" fmla="*/ 72190 h 665748"/>
                      <a:gd name="connsiteX14" fmla="*/ 962527 w 1780674"/>
                      <a:gd name="connsiteY14" fmla="*/ 48127 h 665748"/>
                      <a:gd name="connsiteX15" fmla="*/ 657727 w 1780674"/>
                      <a:gd name="connsiteY15" fmla="*/ 0 h 665748"/>
                      <a:gd name="connsiteX16" fmla="*/ 473242 w 1780674"/>
                      <a:gd name="connsiteY16" fmla="*/ 8021 h 6657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780674" h="665748">
                        <a:moveTo>
                          <a:pt x="473242" y="8021"/>
                        </a:moveTo>
                        <a:lnTo>
                          <a:pt x="128337" y="208548"/>
                        </a:lnTo>
                        <a:lnTo>
                          <a:pt x="0" y="296779"/>
                        </a:lnTo>
                        <a:lnTo>
                          <a:pt x="0" y="441158"/>
                        </a:lnTo>
                        <a:lnTo>
                          <a:pt x="248653" y="529390"/>
                        </a:lnTo>
                        <a:lnTo>
                          <a:pt x="681790" y="609600"/>
                        </a:lnTo>
                        <a:lnTo>
                          <a:pt x="1002632" y="665748"/>
                        </a:lnTo>
                        <a:lnTo>
                          <a:pt x="1339516" y="633663"/>
                        </a:lnTo>
                        <a:lnTo>
                          <a:pt x="1628274" y="481263"/>
                        </a:lnTo>
                        <a:lnTo>
                          <a:pt x="1780674" y="312821"/>
                        </a:lnTo>
                        <a:lnTo>
                          <a:pt x="1780674" y="224590"/>
                        </a:lnTo>
                        <a:lnTo>
                          <a:pt x="1379621" y="96253"/>
                        </a:lnTo>
                        <a:lnTo>
                          <a:pt x="1283369" y="128337"/>
                        </a:lnTo>
                        <a:lnTo>
                          <a:pt x="962527" y="72190"/>
                        </a:lnTo>
                        <a:lnTo>
                          <a:pt x="962527" y="48127"/>
                        </a:lnTo>
                        <a:lnTo>
                          <a:pt x="657727" y="0"/>
                        </a:lnTo>
                        <a:lnTo>
                          <a:pt x="473242" y="8021"/>
                        </a:lnTo>
                        <a:close/>
                      </a:path>
                    </a:pathLst>
                  </a:custGeom>
                  <a:pattFill prst="trellis">
                    <a:fgClr>
                      <a:schemeClr val="tx1">
                        <a:lumMod val="50000"/>
                        <a:lumOff val="50000"/>
                      </a:schemeClr>
                    </a:fgClr>
                    <a:bgClr>
                      <a:schemeClr val="bg1">
                        <a:lumMod val="85000"/>
                      </a:schemeClr>
                    </a:bgClr>
                  </a:patt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600"/>
                  </a:p>
                </p:txBody>
              </p:sp>
              <p:sp>
                <p:nvSpPr>
                  <p:cNvPr id="95" name="자유형 94"/>
                  <p:cNvSpPr/>
                  <p:nvPr/>
                </p:nvSpPr>
                <p:spPr>
                  <a:xfrm>
                    <a:off x="4628147" y="2609022"/>
                    <a:ext cx="1780674" cy="665748"/>
                  </a:xfrm>
                  <a:custGeom>
                    <a:avLst/>
                    <a:gdLst>
                      <a:gd name="connsiteX0" fmla="*/ 473242 w 1780674"/>
                      <a:gd name="connsiteY0" fmla="*/ 8021 h 665748"/>
                      <a:gd name="connsiteX1" fmla="*/ 128337 w 1780674"/>
                      <a:gd name="connsiteY1" fmla="*/ 208548 h 665748"/>
                      <a:gd name="connsiteX2" fmla="*/ 0 w 1780674"/>
                      <a:gd name="connsiteY2" fmla="*/ 296779 h 665748"/>
                      <a:gd name="connsiteX3" fmla="*/ 0 w 1780674"/>
                      <a:gd name="connsiteY3" fmla="*/ 441158 h 665748"/>
                      <a:gd name="connsiteX4" fmla="*/ 248653 w 1780674"/>
                      <a:gd name="connsiteY4" fmla="*/ 529390 h 665748"/>
                      <a:gd name="connsiteX5" fmla="*/ 681790 w 1780674"/>
                      <a:gd name="connsiteY5" fmla="*/ 609600 h 665748"/>
                      <a:gd name="connsiteX6" fmla="*/ 1002632 w 1780674"/>
                      <a:gd name="connsiteY6" fmla="*/ 665748 h 665748"/>
                      <a:gd name="connsiteX7" fmla="*/ 1339516 w 1780674"/>
                      <a:gd name="connsiteY7" fmla="*/ 633663 h 665748"/>
                      <a:gd name="connsiteX8" fmla="*/ 1628274 w 1780674"/>
                      <a:gd name="connsiteY8" fmla="*/ 481263 h 665748"/>
                      <a:gd name="connsiteX9" fmla="*/ 1780674 w 1780674"/>
                      <a:gd name="connsiteY9" fmla="*/ 312821 h 665748"/>
                      <a:gd name="connsiteX10" fmla="*/ 1780674 w 1780674"/>
                      <a:gd name="connsiteY10" fmla="*/ 224590 h 665748"/>
                      <a:gd name="connsiteX11" fmla="*/ 1379621 w 1780674"/>
                      <a:gd name="connsiteY11" fmla="*/ 96253 h 665748"/>
                      <a:gd name="connsiteX12" fmla="*/ 1283369 w 1780674"/>
                      <a:gd name="connsiteY12" fmla="*/ 128337 h 665748"/>
                      <a:gd name="connsiteX13" fmla="*/ 962527 w 1780674"/>
                      <a:gd name="connsiteY13" fmla="*/ 72190 h 665748"/>
                      <a:gd name="connsiteX14" fmla="*/ 962527 w 1780674"/>
                      <a:gd name="connsiteY14" fmla="*/ 48127 h 665748"/>
                      <a:gd name="connsiteX15" fmla="*/ 657727 w 1780674"/>
                      <a:gd name="connsiteY15" fmla="*/ 0 h 665748"/>
                      <a:gd name="connsiteX16" fmla="*/ 473242 w 1780674"/>
                      <a:gd name="connsiteY16" fmla="*/ 8021 h 6657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780674" h="665748">
                        <a:moveTo>
                          <a:pt x="473242" y="8021"/>
                        </a:moveTo>
                        <a:lnTo>
                          <a:pt x="128337" y="208548"/>
                        </a:lnTo>
                        <a:lnTo>
                          <a:pt x="0" y="296779"/>
                        </a:lnTo>
                        <a:lnTo>
                          <a:pt x="0" y="441158"/>
                        </a:lnTo>
                        <a:lnTo>
                          <a:pt x="248653" y="529390"/>
                        </a:lnTo>
                        <a:lnTo>
                          <a:pt x="681790" y="609600"/>
                        </a:lnTo>
                        <a:lnTo>
                          <a:pt x="1002632" y="665748"/>
                        </a:lnTo>
                        <a:lnTo>
                          <a:pt x="1339516" y="633663"/>
                        </a:lnTo>
                        <a:lnTo>
                          <a:pt x="1628274" y="481263"/>
                        </a:lnTo>
                        <a:lnTo>
                          <a:pt x="1780674" y="312821"/>
                        </a:lnTo>
                        <a:lnTo>
                          <a:pt x="1780674" y="224590"/>
                        </a:lnTo>
                        <a:lnTo>
                          <a:pt x="1379621" y="96253"/>
                        </a:lnTo>
                        <a:lnTo>
                          <a:pt x="1283369" y="128337"/>
                        </a:lnTo>
                        <a:lnTo>
                          <a:pt x="962527" y="72190"/>
                        </a:lnTo>
                        <a:lnTo>
                          <a:pt x="962527" y="48127"/>
                        </a:lnTo>
                        <a:lnTo>
                          <a:pt x="657727" y="0"/>
                        </a:lnTo>
                        <a:lnTo>
                          <a:pt x="473242" y="8021"/>
                        </a:lnTo>
                        <a:close/>
                      </a:path>
                    </a:pathLst>
                  </a:custGeom>
                  <a:pattFill prst="trellis">
                    <a:fgClr>
                      <a:schemeClr val="tx1">
                        <a:lumMod val="50000"/>
                        <a:lumOff val="50000"/>
                      </a:schemeClr>
                    </a:fgClr>
                    <a:bgClr>
                      <a:schemeClr val="bg1">
                        <a:lumMod val="85000"/>
                      </a:schemeClr>
                    </a:bgClr>
                  </a:patt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600"/>
                  </a:p>
                </p:txBody>
              </p:sp>
              <p:sp>
                <p:nvSpPr>
                  <p:cNvPr id="96" name="자유형 95"/>
                  <p:cNvSpPr/>
                  <p:nvPr/>
                </p:nvSpPr>
                <p:spPr>
                  <a:xfrm>
                    <a:off x="4628147" y="1669410"/>
                    <a:ext cx="1780674" cy="665748"/>
                  </a:xfrm>
                  <a:custGeom>
                    <a:avLst/>
                    <a:gdLst>
                      <a:gd name="connsiteX0" fmla="*/ 473242 w 1780674"/>
                      <a:gd name="connsiteY0" fmla="*/ 8021 h 665748"/>
                      <a:gd name="connsiteX1" fmla="*/ 128337 w 1780674"/>
                      <a:gd name="connsiteY1" fmla="*/ 208548 h 665748"/>
                      <a:gd name="connsiteX2" fmla="*/ 0 w 1780674"/>
                      <a:gd name="connsiteY2" fmla="*/ 296779 h 665748"/>
                      <a:gd name="connsiteX3" fmla="*/ 0 w 1780674"/>
                      <a:gd name="connsiteY3" fmla="*/ 441158 h 665748"/>
                      <a:gd name="connsiteX4" fmla="*/ 248653 w 1780674"/>
                      <a:gd name="connsiteY4" fmla="*/ 529390 h 665748"/>
                      <a:gd name="connsiteX5" fmla="*/ 681790 w 1780674"/>
                      <a:gd name="connsiteY5" fmla="*/ 609600 h 665748"/>
                      <a:gd name="connsiteX6" fmla="*/ 1002632 w 1780674"/>
                      <a:gd name="connsiteY6" fmla="*/ 665748 h 665748"/>
                      <a:gd name="connsiteX7" fmla="*/ 1339516 w 1780674"/>
                      <a:gd name="connsiteY7" fmla="*/ 633663 h 665748"/>
                      <a:gd name="connsiteX8" fmla="*/ 1628274 w 1780674"/>
                      <a:gd name="connsiteY8" fmla="*/ 481263 h 665748"/>
                      <a:gd name="connsiteX9" fmla="*/ 1780674 w 1780674"/>
                      <a:gd name="connsiteY9" fmla="*/ 312821 h 665748"/>
                      <a:gd name="connsiteX10" fmla="*/ 1780674 w 1780674"/>
                      <a:gd name="connsiteY10" fmla="*/ 224590 h 665748"/>
                      <a:gd name="connsiteX11" fmla="*/ 1379621 w 1780674"/>
                      <a:gd name="connsiteY11" fmla="*/ 96253 h 665748"/>
                      <a:gd name="connsiteX12" fmla="*/ 1283369 w 1780674"/>
                      <a:gd name="connsiteY12" fmla="*/ 128337 h 665748"/>
                      <a:gd name="connsiteX13" fmla="*/ 962527 w 1780674"/>
                      <a:gd name="connsiteY13" fmla="*/ 72190 h 665748"/>
                      <a:gd name="connsiteX14" fmla="*/ 962527 w 1780674"/>
                      <a:gd name="connsiteY14" fmla="*/ 48127 h 665748"/>
                      <a:gd name="connsiteX15" fmla="*/ 657727 w 1780674"/>
                      <a:gd name="connsiteY15" fmla="*/ 0 h 665748"/>
                      <a:gd name="connsiteX16" fmla="*/ 473242 w 1780674"/>
                      <a:gd name="connsiteY16" fmla="*/ 8021 h 6657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780674" h="665748">
                        <a:moveTo>
                          <a:pt x="473242" y="8021"/>
                        </a:moveTo>
                        <a:lnTo>
                          <a:pt x="128337" y="208548"/>
                        </a:lnTo>
                        <a:lnTo>
                          <a:pt x="0" y="296779"/>
                        </a:lnTo>
                        <a:lnTo>
                          <a:pt x="0" y="441158"/>
                        </a:lnTo>
                        <a:lnTo>
                          <a:pt x="248653" y="529390"/>
                        </a:lnTo>
                        <a:lnTo>
                          <a:pt x="681790" y="609600"/>
                        </a:lnTo>
                        <a:lnTo>
                          <a:pt x="1002632" y="665748"/>
                        </a:lnTo>
                        <a:lnTo>
                          <a:pt x="1339516" y="633663"/>
                        </a:lnTo>
                        <a:lnTo>
                          <a:pt x="1628274" y="481263"/>
                        </a:lnTo>
                        <a:lnTo>
                          <a:pt x="1780674" y="312821"/>
                        </a:lnTo>
                        <a:lnTo>
                          <a:pt x="1780674" y="224590"/>
                        </a:lnTo>
                        <a:lnTo>
                          <a:pt x="1379621" y="96253"/>
                        </a:lnTo>
                        <a:lnTo>
                          <a:pt x="1283369" y="128337"/>
                        </a:lnTo>
                        <a:lnTo>
                          <a:pt x="962527" y="72190"/>
                        </a:lnTo>
                        <a:lnTo>
                          <a:pt x="962527" y="48127"/>
                        </a:lnTo>
                        <a:lnTo>
                          <a:pt x="657727" y="0"/>
                        </a:lnTo>
                        <a:lnTo>
                          <a:pt x="473242" y="8021"/>
                        </a:lnTo>
                        <a:close/>
                      </a:path>
                    </a:pathLst>
                  </a:custGeom>
                  <a:pattFill prst="trellis">
                    <a:fgClr>
                      <a:schemeClr val="tx1">
                        <a:lumMod val="50000"/>
                        <a:lumOff val="50000"/>
                      </a:schemeClr>
                    </a:fgClr>
                    <a:bgClr>
                      <a:schemeClr val="bg1">
                        <a:lumMod val="85000"/>
                      </a:schemeClr>
                    </a:bgClr>
                  </a:patt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600"/>
                  </a:p>
                </p:txBody>
              </p:sp>
            </p:grpSp>
          </p:grpSp>
          <p:sp>
            <p:nvSpPr>
              <p:cNvPr id="83" name="TextBox 82"/>
              <p:cNvSpPr txBox="1"/>
              <p:nvPr/>
            </p:nvSpPr>
            <p:spPr>
              <a:xfrm rot="660000">
                <a:off x="4308959" y="4387987"/>
                <a:ext cx="1826139" cy="906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375" b="1" dirty="0">
                    <a:solidFill>
                      <a:schemeClr val="bg1">
                        <a:lumMod val="65000"/>
                      </a:schemeClr>
                    </a:solidFill>
                    <a:latin typeface="KT서체 Bold" panose="020B0600000101010101" pitchFamily="50" charset="-127"/>
                    <a:ea typeface="KT서체 Bold" panose="020B0600000101010101" pitchFamily="50" charset="-127"/>
                  </a:rPr>
                  <a:t>DIGICO</a:t>
                </a:r>
                <a:r>
                  <a:rPr lang="en-US" altLang="ko-KR" sz="375" b="1" dirty="0">
                    <a:latin typeface="KT서체 Bold" panose="020B0600000101010101" pitchFamily="50" charset="-127"/>
                    <a:ea typeface="KT서체 Bold" panose="020B0600000101010101" pitchFamily="50" charset="-127"/>
                  </a:rPr>
                  <a:t> KT</a:t>
                </a:r>
                <a:endParaRPr lang="ko-KR" altLang="en-US" sz="375" b="1">
                  <a:latin typeface="KT서체 Bold" panose="020B0600000101010101" pitchFamily="50" charset="-127"/>
                  <a:ea typeface="KT서체 Bold" panose="020B0600000101010101" pitchFamily="50" charset="-127"/>
                </a:endParaRPr>
              </a:p>
            </p:txBody>
          </p:sp>
        </p:grpSp>
        <p:grpSp>
          <p:nvGrpSpPr>
            <p:cNvPr id="58" name="그룹 57"/>
            <p:cNvGrpSpPr/>
            <p:nvPr/>
          </p:nvGrpSpPr>
          <p:grpSpPr>
            <a:xfrm flipH="1">
              <a:off x="9027784" y="2049840"/>
              <a:ext cx="528415" cy="1152482"/>
              <a:chOff x="2159220" y="1429484"/>
              <a:chExt cx="2209189" cy="4818276"/>
            </a:xfrm>
          </p:grpSpPr>
          <p:grpSp>
            <p:nvGrpSpPr>
              <p:cNvPr id="73" name="그룹 72"/>
              <p:cNvGrpSpPr/>
              <p:nvPr/>
            </p:nvGrpSpPr>
            <p:grpSpPr>
              <a:xfrm>
                <a:off x="2159220" y="1429484"/>
                <a:ext cx="2209189" cy="4696758"/>
                <a:chOff x="2849567" y="2314033"/>
                <a:chExt cx="822630" cy="1748920"/>
              </a:xfrm>
            </p:grpSpPr>
            <p:sp>
              <p:nvSpPr>
                <p:cNvPr id="77" name="자유형 76"/>
                <p:cNvSpPr/>
                <p:nvPr/>
              </p:nvSpPr>
              <p:spPr>
                <a:xfrm>
                  <a:off x="2849567" y="2336629"/>
                  <a:ext cx="822630" cy="1726323"/>
                </a:xfrm>
                <a:custGeom>
                  <a:avLst/>
                  <a:gdLst>
                    <a:gd name="connsiteX0" fmla="*/ 2111604 w 2582944"/>
                    <a:gd name="connsiteY0" fmla="*/ 18853 h 5524107"/>
                    <a:gd name="connsiteX1" fmla="*/ 273377 w 2582944"/>
                    <a:gd name="connsiteY1" fmla="*/ 0 h 5524107"/>
                    <a:gd name="connsiteX2" fmla="*/ 273377 w 2582944"/>
                    <a:gd name="connsiteY2" fmla="*/ 320511 h 5524107"/>
                    <a:gd name="connsiteX3" fmla="*/ 556182 w 2582944"/>
                    <a:gd name="connsiteY3" fmla="*/ 320511 h 5524107"/>
                    <a:gd name="connsiteX4" fmla="*/ 1904214 w 2582944"/>
                    <a:gd name="connsiteY4" fmla="*/ 320511 h 5524107"/>
                    <a:gd name="connsiteX5" fmla="*/ 2384982 w 2582944"/>
                    <a:gd name="connsiteY5" fmla="*/ 1178350 h 5524107"/>
                    <a:gd name="connsiteX6" fmla="*/ 2347274 w 2582944"/>
                    <a:gd name="connsiteY6" fmla="*/ 1291472 h 5524107"/>
                    <a:gd name="connsiteX7" fmla="*/ 2281287 w 2582944"/>
                    <a:gd name="connsiteY7" fmla="*/ 1357459 h 5524107"/>
                    <a:gd name="connsiteX8" fmla="*/ 2281287 w 2582944"/>
                    <a:gd name="connsiteY8" fmla="*/ 1357459 h 5524107"/>
                    <a:gd name="connsiteX9" fmla="*/ 2205872 w 2582944"/>
                    <a:gd name="connsiteY9" fmla="*/ 1385740 h 5524107"/>
                    <a:gd name="connsiteX10" fmla="*/ 2102177 w 2582944"/>
                    <a:gd name="connsiteY10" fmla="*/ 1263191 h 5524107"/>
                    <a:gd name="connsiteX11" fmla="*/ 113122 w 2582944"/>
                    <a:gd name="connsiteY11" fmla="*/ 1282045 h 5524107"/>
                    <a:gd name="connsiteX12" fmla="*/ 9427 w 2582944"/>
                    <a:gd name="connsiteY12" fmla="*/ 1423447 h 5524107"/>
                    <a:gd name="connsiteX13" fmla="*/ 18854 w 2582944"/>
                    <a:gd name="connsiteY13" fmla="*/ 1564849 h 5524107"/>
                    <a:gd name="connsiteX14" fmla="*/ 94268 w 2582944"/>
                    <a:gd name="connsiteY14" fmla="*/ 1640264 h 5524107"/>
                    <a:gd name="connsiteX15" fmla="*/ 904973 w 2582944"/>
                    <a:gd name="connsiteY15" fmla="*/ 1630837 h 5524107"/>
                    <a:gd name="connsiteX16" fmla="*/ 1121790 w 2582944"/>
                    <a:gd name="connsiteY16" fmla="*/ 1687398 h 5524107"/>
                    <a:gd name="connsiteX17" fmla="*/ 1319753 w 2582944"/>
                    <a:gd name="connsiteY17" fmla="*/ 1847653 h 5524107"/>
                    <a:gd name="connsiteX18" fmla="*/ 1404594 w 2582944"/>
                    <a:gd name="connsiteY18" fmla="*/ 2055043 h 5524107"/>
                    <a:gd name="connsiteX19" fmla="*/ 1423447 w 2582944"/>
                    <a:gd name="connsiteY19" fmla="*/ 2780907 h 5524107"/>
                    <a:gd name="connsiteX20" fmla="*/ 1508289 w 2582944"/>
                    <a:gd name="connsiteY20" fmla="*/ 2780907 h 5524107"/>
                    <a:gd name="connsiteX21" fmla="*/ 1508289 w 2582944"/>
                    <a:gd name="connsiteY21" fmla="*/ 3120272 h 5524107"/>
                    <a:gd name="connsiteX22" fmla="*/ 1414021 w 2582944"/>
                    <a:gd name="connsiteY22" fmla="*/ 3242820 h 5524107"/>
                    <a:gd name="connsiteX23" fmla="*/ 1244338 w 2582944"/>
                    <a:gd name="connsiteY23" fmla="*/ 3365369 h 5524107"/>
                    <a:gd name="connsiteX24" fmla="*/ 273377 w 2582944"/>
                    <a:gd name="connsiteY24" fmla="*/ 3714160 h 5524107"/>
                    <a:gd name="connsiteX25" fmla="*/ 65988 w 2582944"/>
                    <a:gd name="connsiteY25" fmla="*/ 3808429 h 5524107"/>
                    <a:gd name="connsiteX26" fmla="*/ 0 w 2582944"/>
                    <a:gd name="connsiteY26" fmla="*/ 3978111 h 5524107"/>
                    <a:gd name="connsiteX27" fmla="*/ 28280 w 2582944"/>
                    <a:gd name="connsiteY27" fmla="*/ 4072379 h 5524107"/>
                    <a:gd name="connsiteX28" fmla="*/ 188536 w 2582944"/>
                    <a:gd name="connsiteY28" fmla="*/ 4110086 h 5524107"/>
                    <a:gd name="connsiteX29" fmla="*/ 188536 w 2582944"/>
                    <a:gd name="connsiteY29" fmla="*/ 4110086 h 5524107"/>
                    <a:gd name="connsiteX30" fmla="*/ 358219 w 2582944"/>
                    <a:gd name="connsiteY30" fmla="*/ 4194927 h 5524107"/>
                    <a:gd name="connsiteX31" fmla="*/ 348792 w 2582944"/>
                    <a:gd name="connsiteY31" fmla="*/ 4279769 h 5524107"/>
                    <a:gd name="connsiteX32" fmla="*/ 188536 w 2582944"/>
                    <a:gd name="connsiteY32" fmla="*/ 4308049 h 5524107"/>
                    <a:gd name="connsiteX33" fmla="*/ 188536 w 2582944"/>
                    <a:gd name="connsiteY33" fmla="*/ 4308049 h 5524107"/>
                    <a:gd name="connsiteX34" fmla="*/ 188536 w 2582944"/>
                    <a:gd name="connsiteY34" fmla="*/ 4308049 h 5524107"/>
                    <a:gd name="connsiteX35" fmla="*/ 207390 w 2582944"/>
                    <a:gd name="connsiteY35" fmla="*/ 4411744 h 5524107"/>
                    <a:gd name="connsiteX36" fmla="*/ 9427 w 2582944"/>
                    <a:gd name="connsiteY36" fmla="*/ 4392890 h 5524107"/>
                    <a:gd name="connsiteX37" fmla="*/ 37707 w 2582944"/>
                    <a:gd name="connsiteY37" fmla="*/ 5326144 h 5524107"/>
                    <a:gd name="connsiteX38" fmla="*/ 245097 w 2582944"/>
                    <a:gd name="connsiteY38" fmla="*/ 5363851 h 5524107"/>
                    <a:gd name="connsiteX39" fmla="*/ 386499 w 2582944"/>
                    <a:gd name="connsiteY39" fmla="*/ 5420412 h 5524107"/>
                    <a:gd name="connsiteX40" fmla="*/ 386499 w 2582944"/>
                    <a:gd name="connsiteY40" fmla="*/ 5524107 h 5524107"/>
                    <a:gd name="connsiteX41" fmla="*/ 914400 w 2582944"/>
                    <a:gd name="connsiteY41" fmla="*/ 5420412 h 5524107"/>
                    <a:gd name="connsiteX42" fmla="*/ 1753386 w 2582944"/>
                    <a:gd name="connsiteY42" fmla="*/ 5410985 h 5524107"/>
                    <a:gd name="connsiteX43" fmla="*/ 2281287 w 2582944"/>
                    <a:gd name="connsiteY43" fmla="*/ 5326144 h 5524107"/>
                    <a:gd name="connsiteX44" fmla="*/ 2243579 w 2582944"/>
                    <a:gd name="connsiteY44" fmla="*/ 4279769 h 5524107"/>
                    <a:gd name="connsiteX45" fmla="*/ 2187019 w 2582944"/>
                    <a:gd name="connsiteY45" fmla="*/ 3233393 h 5524107"/>
                    <a:gd name="connsiteX46" fmla="*/ 2073897 w 2582944"/>
                    <a:gd name="connsiteY46" fmla="*/ 3054284 h 5524107"/>
                    <a:gd name="connsiteX47" fmla="*/ 2055043 w 2582944"/>
                    <a:gd name="connsiteY47" fmla="*/ 1960775 h 5524107"/>
                    <a:gd name="connsiteX48" fmla="*/ 2262433 w 2582944"/>
                    <a:gd name="connsiteY48" fmla="*/ 1611983 h 5524107"/>
                    <a:gd name="connsiteX49" fmla="*/ 2262433 w 2582944"/>
                    <a:gd name="connsiteY49" fmla="*/ 1611983 h 5524107"/>
                    <a:gd name="connsiteX50" fmla="*/ 2262433 w 2582944"/>
                    <a:gd name="connsiteY50" fmla="*/ 1611983 h 5524107"/>
                    <a:gd name="connsiteX51" fmla="*/ 2535810 w 2582944"/>
                    <a:gd name="connsiteY51" fmla="*/ 1348033 h 5524107"/>
                    <a:gd name="connsiteX52" fmla="*/ 2582944 w 2582944"/>
                    <a:gd name="connsiteY52" fmla="*/ 1150070 h 5524107"/>
                    <a:gd name="connsiteX53" fmla="*/ 2469823 w 2582944"/>
                    <a:gd name="connsiteY53" fmla="*/ 933253 h 5524107"/>
                    <a:gd name="connsiteX54" fmla="*/ 2196445 w 2582944"/>
                    <a:gd name="connsiteY54" fmla="*/ 395925 h 5524107"/>
                    <a:gd name="connsiteX55" fmla="*/ 2224726 w 2582944"/>
                    <a:gd name="connsiteY55" fmla="*/ 226243 h 5524107"/>
                    <a:gd name="connsiteX56" fmla="*/ 2224726 w 2582944"/>
                    <a:gd name="connsiteY56" fmla="*/ 131975 h 5524107"/>
                    <a:gd name="connsiteX57" fmla="*/ 2111604 w 2582944"/>
                    <a:gd name="connsiteY57" fmla="*/ 18853 h 5524107"/>
                    <a:gd name="connsiteX0" fmla="*/ 2111604 w 2582944"/>
                    <a:gd name="connsiteY0" fmla="*/ 18853 h 5420412"/>
                    <a:gd name="connsiteX1" fmla="*/ 273377 w 2582944"/>
                    <a:gd name="connsiteY1" fmla="*/ 0 h 5420412"/>
                    <a:gd name="connsiteX2" fmla="*/ 273377 w 2582944"/>
                    <a:gd name="connsiteY2" fmla="*/ 320511 h 5420412"/>
                    <a:gd name="connsiteX3" fmla="*/ 556182 w 2582944"/>
                    <a:gd name="connsiteY3" fmla="*/ 320511 h 5420412"/>
                    <a:gd name="connsiteX4" fmla="*/ 1904214 w 2582944"/>
                    <a:gd name="connsiteY4" fmla="*/ 320511 h 5420412"/>
                    <a:gd name="connsiteX5" fmla="*/ 2384982 w 2582944"/>
                    <a:gd name="connsiteY5" fmla="*/ 1178350 h 5420412"/>
                    <a:gd name="connsiteX6" fmla="*/ 2347274 w 2582944"/>
                    <a:gd name="connsiteY6" fmla="*/ 1291472 h 5420412"/>
                    <a:gd name="connsiteX7" fmla="*/ 2281287 w 2582944"/>
                    <a:gd name="connsiteY7" fmla="*/ 1357459 h 5420412"/>
                    <a:gd name="connsiteX8" fmla="*/ 2281287 w 2582944"/>
                    <a:gd name="connsiteY8" fmla="*/ 1357459 h 5420412"/>
                    <a:gd name="connsiteX9" fmla="*/ 2205872 w 2582944"/>
                    <a:gd name="connsiteY9" fmla="*/ 1385740 h 5420412"/>
                    <a:gd name="connsiteX10" fmla="*/ 2102177 w 2582944"/>
                    <a:gd name="connsiteY10" fmla="*/ 1263191 h 5420412"/>
                    <a:gd name="connsiteX11" fmla="*/ 113122 w 2582944"/>
                    <a:gd name="connsiteY11" fmla="*/ 1282045 h 5420412"/>
                    <a:gd name="connsiteX12" fmla="*/ 9427 w 2582944"/>
                    <a:gd name="connsiteY12" fmla="*/ 1423447 h 5420412"/>
                    <a:gd name="connsiteX13" fmla="*/ 18854 w 2582944"/>
                    <a:gd name="connsiteY13" fmla="*/ 1564849 h 5420412"/>
                    <a:gd name="connsiteX14" fmla="*/ 94268 w 2582944"/>
                    <a:gd name="connsiteY14" fmla="*/ 1640264 h 5420412"/>
                    <a:gd name="connsiteX15" fmla="*/ 904973 w 2582944"/>
                    <a:gd name="connsiteY15" fmla="*/ 1630837 h 5420412"/>
                    <a:gd name="connsiteX16" fmla="*/ 1121790 w 2582944"/>
                    <a:gd name="connsiteY16" fmla="*/ 1687398 h 5420412"/>
                    <a:gd name="connsiteX17" fmla="*/ 1319753 w 2582944"/>
                    <a:gd name="connsiteY17" fmla="*/ 1847653 h 5420412"/>
                    <a:gd name="connsiteX18" fmla="*/ 1404594 w 2582944"/>
                    <a:gd name="connsiteY18" fmla="*/ 2055043 h 5420412"/>
                    <a:gd name="connsiteX19" fmla="*/ 1423447 w 2582944"/>
                    <a:gd name="connsiteY19" fmla="*/ 2780907 h 5420412"/>
                    <a:gd name="connsiteX20" fmla="*/ 1508289 w 2582944"/>
                    <a:gd name="connsiteY20" fmla="*/ 2780907 h 5420412"/>
                    <a:gd name="connsiteX21" fmla="*/ 1508289 w 2582944"/>
                    <a:gd name="connsiteY21" fmla="*/ 3120272 h 5420412"/>
                    <a:gd name="connsiteX22" fmla="*/ 1414021 w 2582944"/>
                    <a:gd name="connsiteY22" fmla="*/ 3242820 h 5420412"/>
                    <a:gd name="connsiteX23" fmla="*/ 1244338 w 2582944"/>
                    <a:gd name="connsiteY23" fmla="*/ 3365369 h 5420412"/>
                    <a:gd name="connsiteX24" fmla="*/ 273377 w 2582944"/>
                    <a:gd name="connsiteY24" fmla="*/ 3714160 h 5420412"/>
                    <a:gd name="connsiteX25" fmla="*/ 65988 w 2582944"/>
                    <a:gd name="connsiteY25" fmla="*/ 3808429 h 5420412"/>
                    <a:gd name="connsiteX26" fmla="*/ 0 w 2582944"/>
                    <a:gd name="connsiteY26" fmla="*/ 3978111 h 5420412"/>
                    <a:gd name="connsiteX27" fmla="*/ 28280 w 2582944"/>
                    <a:gd name="connsiteY27" fmla="*/ 4072379 h 5420412"/>
                    <a:gd name="connsiteX28" fmla="*/ 188536 w 2582944"/>
                    <a:gd name="connsiteY28" fmla="*/ 4110086 h 5420412"/>
                    <a:gd name="connsiteX29" fmla="*/ 188536 w 2582944"/>
                    <a:gd name="connsiteY29" fmla="*/ 4110086 h 5420412"/>
                    <a:gd name="connsiteX30" fmla="*/ 358219 w 2582944"/>
                    <a:gd name="connsiteY30" fmla="*/ 4194927 h 5420412"/>
                    <a:gd name="connsiteX31" fmla="*/ 348792 w 2582944"/>
                    <a:gd name="connsiteY31" fmla="*/ 4279769 h 5420412"/>
                    <a:gd name="connsiteX32" fmla="*/ 188536 w 2582944"/>
                    <a:gd name="connsiteY32" fmla="*/ 430804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207390 w 2582944"/>
                    <a:gd name="connsiteY35" fmla="*/ 4411744 h 5420412"/>
                    <a:gd name="connsiteX36" fmla="*/ 9427 w 2582944"/>
                    <a:gd name="connsiteY36" fmla="*/ 4392890 h 5420412"/>
                    <a:gd name="connsiteX37" fmla="*/ 37707 w 2582944"/>
                    <a:gd name="connsiteY37" fmla="*/ 5326144 h 5420412"/>
                    <a:gd name="connsiteX38" fmla="*/ 245097 w 2582944"/>
                    <a:gd name="connsiteY38" fmla="*/ 5363851 h 5420412"/>
                    <a:gd name="connsiteX39" fmla="*/ 386499 w 2582944"/>
                    <a:gd name="connsiteY39" fmla="*/ 5420412 h 5420412"/>
                    <a:gd name="connsiteX40" fmla="*/ 914400 w 2582944"/>
                    <a:gd name="connsiteY40" fmla="*/ 5420412 h 5420412"/>
                    <a:gd name="connsiteX41" fmla="*/ 1753386 w 2582944"/>
                    <a:gd name="connsiteY41" fmla="*/ 5410985 h 5420412"/>
                    <a:gd name="connsiteX42" fmla="*/ 2281287 w 2582944"/>
                    <a:gd name="connsiteY42" fmla="*/ 5326144 h 5420412"/>
                    <a:gd name="connsiteX43" fmla="*/ 2243579 w 2582944"/>
                    <a:gd name="connsiteY43" fmla="*/ 4279769 h 5420412"/>
                    <a:gd name="connsiteX44" fmla="*/ 2187019 w 2582944"/>
                    <a:gd name="connsiteY44" fmla="*/ 3233393 h 5420412"/>
                    <a:gd name="connsiteX45" fmla="*/ 2073897 w 2582944"/>
                    <a:gd name="connsiteY45" fmla="*/ 3054284 h 5420412"/>
                    <a:gd name="connsiteX46" fmla="*/ 2055043 w 2582944"/>
                    <a:gd name="connsiteY46" fmla="*/ 1960775 h 5420412"/>
                    <a:gd name="connsiteX47" fmla="*/ 2262433 w 2582944"/>
                    <a:gd name="connsiteY47" fmla="*/ 1611983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535810 w 2582944"/>
                    <a:gd name="connsiteY50" fmla="*/ 1348033 h 5420412"/>
                    <a:gd name="connsiteX51" fmla="*/ 2582944 w 2582944"/>
                    <a:gd name="connsiteY51" fmla="*/ 1150070 h 5420412"/>
                    <a:gd name="connsiteX52" fmla="*/ 2469823 w 2582944"/>
                    <a:gd name="connsiteY52" fmla="*/ 933253 h 5420412"/>
                    <a:gd name="connsiteX53" fmla="*/ 2196445 w 2582944"/>
                    <a:gd name="connsiteY53" fmla="*/ 395925 h 5420412"/>
                    <a:gd name="connsiteX54" fmla="*/ 2224726 w 2582944"/>
                    <a:gd name="connsiteY54" fmla="*/ 226243 h 5420412"/>
                    <a:gd name="connsiteX55" fmla="*/ 2224726 w 2582944"/>
                    <a:gd name="connsiteY55" fmla="*/ 131975 h 5420412"/>
                    <a:gd name="connsiteX56" fmla="*/ 2111604 w 2582944"/>
                    <a:gd name="connsiteY56" fmla="*/ 18853 h 5420412"/>
                    <a:gd name="connsiteX0" fmla="*/ 2111604 w 2582944"/>
                    <a:gd name="connsiteY0" fmla="*/ 18853 h 5420412"/>
                    <a:gd name="connsiteX1" fmla="*/ 273377 w 2582944"/>
                    <a:gd name="connsiteY1" fmla="*/ 0 h 5420412"/>
                    <a:gd name="connsiteX2" fmla="*/ 273377 w 2582944"/>
                    <a:gd name="connsiteY2" fmla="*/ 169682 h 5420412"/>
                    <a:gd name="connsiteX3" fmla="*/ 273377 w 2582944"/>
                    <a:gd name="connsiteY3" fmla="*/ 320511 h 5420412"/>
                    <a:gd name="connsiteX4" fmla="*/ 556182 w 2582944"/>
                    <a:gd name="connsiteY4" fmla="*/ 320511 h 5420412"/>
                    <a:gd name="connsiteX5" fmla="*/ 1904214 w 2582944"/>
                    <a:gd name="connsiteY5" fmla="*/ 320511 h 5420412"/>
                    <a:gd name="connsiteX6" fmla="*/ 2384982 w 2582944"/>
                    <a:gd name="connsiteY6" fmla="*/ 1178350 h 5420412"/>
                    <a:gd name="connsiteX7" fmla="*/ 2347274 w 2582944"/>
                    <a:gd name="connsiteY7" fmla="*/ 1291472 h 5420412"/>
                    <a:gd name="connsiteX8" fmla="*/ 2281287 w 2582944"/>
                    <a:gd name="connsiteY8" fmla="*/ 1357459 h 5420412"/>
                    <a:gd name="connsiteX9" fmla="*/ 2281287 w 2582944"/>
                    <a:gd name="connsiteY9" fmla="*/ 1357459 h 5420412"/>
                    <a:gd name="connsiteX10" fmla="*/ 2205872 w 2582944"/>
                    <a:gd name="connsiteY10" fmla="*/ 1385740 h 5420412"/>
                    <a:gd name="connsiteX11" fmla="*/ 2102177 w 2582944"/>
                    <a:gd name="connsiteY11" fmla="*/ 1263191 h 5420412"/>
                    <a:gd name="connsiteX12" fmla="*/ 113122 w 2582944"/>
                    <a:gd name="connsiteY12" fmla="*/ 1282045 h 5420412"/>
                    <a:gd name="connsiteX13" fmla="*/ 9427 w 2582944"/>
                    <a:gd name="connsiteY13" fmla="*/ 1423447 h 5420412"/>
                    <a:gd name="connsiteX14" fmla="*/ 18854 w 2582944"/>
                    <a:gd name="connsiteY14" fmla="*/ 1564849 h 5420412"/>
                    <a:gd name="connsiteX15" fmla="*/ 94268 w 2582944"/>
                    <a:gd name="connsiteY15" fmla="*/ 1640264 h 5420412"/>
                    <a:gd name="connsiteX16" fmla="*/ 904973 w 2582944"/>
                    <a:gd name="connsiteY16" fmla="*/ 1630837 h 5420412"/>
                    <a:gd name="connsiteX17" fmla="*/ 1121790 w 2582944"/>
                    <a:gd name="connsiteY17" fmla="*/ 1687398 h 5420412"/>
                    <a:gd name="connsiteX18" fmla="*/ 1319753 w 2582944"/>
                    <a:gd name="connsiteY18" fmla="*/ 1847653 h 5420412"/>
                    <a:gd name="connsiteX19" fmla="*/ 1404594 w 2582944"/>
                    <a:gd name="connsiteY19" fmla="*/ 2055043 h 5420412"/>
                    <a:gd name="connsiteX20" fmla="*/ 1423447 w 2582944"/>
                    <a:gd name="connsiteY20" fmla="*/ 2780907 h 5420412"/>
                    <a:gd name="connsiteX21" fmla="*/ 1508289 w 2582944"/>
                    <a:gd name="connsiteY21" fmla="*/ 2780907 h 5420412"/>
                    <a:gd name="connsiteX22" fmla="*/ 1508289 w 2582944"/>
                    <a:gd name="connsiteY22" fmla="*/ 3120272 h 5420412"/>
                    <a:gd name="connsiteX23" fmla="*/ 1414021 w 2582944"/>
                    <a:gd name="connsiteY23" fmla="*/ 3242820 h 5420412"/>
                    <a:gd name="connsiteX24" fmla="*/ 1244338 w 2582944"/>
                    <a:gd name="connsiteY24" fmla="*/ 3365369 h 5420412"/>
                    <a:gd name="connsiteX25" fmla="*/ 273377 w 2582944"/>
                    <a:gd name="connsiteY25" fmla="*/ 3714160 h 5420412"/>
                    <a:gd name="connsiteX26" fmla="*/ 65988 w 2582944"/>
                    <a:gd name="connsiteY26" fmla="*/ 3808429 h 5420412"/>
                    <a:gd name="connsiteX27" fmla="*/ 0 w 2582944"/>
                    <a:gd name="connsiteY27" fmla="*/ 3978111 h 5420412"/>
                    <a:gd name="connsiteX28" fmla="*/ 28280 w 2582944"/>
                    <a:gd name="connsiteY28" fmla="*/ 4072379 h 5420412"/>
                    <a:gd name="connsiteX29" fmla="*/ 188536 w 2582944"/>
                    <a:gd name="connsiteY29" fmla="*/ 4110086 h 5420412"/>
                    <a:gd name="connsiteX30" fmla="*/ 188536 w 2582944"/>
                    <a:gd name="connsiteY30" fmla="*/ 4110086 h 5420412"/>
                    <a:gd name="connsiteX31" fmla="*/ 358219 w 2582944"/>
                    <a:gd name="connsiteY31" fmla="*/ 4194927 h 5420412"/>
                    <a:gd name="connsiteX32" fmla="*/ 348792 w 2582944"/>
                    <a:gd name="connsiteY32" fmla="*/ 427976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188536 w 2582944"/>
                    <a:gd name="connsiteY35" fmla="*/ 4308049 h 5420412"/>
                    <a:gd name="connsiteX36" fmla="*/ 207390 w 2582944"/>
                    <a:gd name="connsiteY36" fmla="*/ 4411744 h 5420412"/>
                    <a:gd name="connsiteX37" fmla="*/ 9427 w 2582944"/>
                    <a:gd name="connsiteY37" fmla="*/ 4392890 h 5420412"/>
                    <a:gd name="connsiteX38" fmla="*/ 37707 w 2582944"/>
                    <a:gd name="connsiteY38" fmla="*/ 5326144 h 5420412"/>
                    <a:gd name="connsiteX39" fmla="*/ 245097 w 2582944"/>
                    <a:gd name="connsiteY39" fmla="*/ 5363851 h 5420412"/>
                    <a:gd name="connsiteX40" fmla="*/ 386499 w 2582944"/>
                    <a:gd name="connsiteY40" fmla="*/ 5420412 h 5420412"/>
                    <a:gd name="connsiteX41" fmla="*/ 914400 w 2582944"/>
                    <a:gd name="connsiteY41" fmla="*/ 5420412 h 5420412"/>
                    <a:gd name="connsiteX42" fmla="*/ 1753386 w 2582944"/>
                    <a:gd name="connsiteY42" fmla="*/ 5410985 h 5420412"/>
                    <a:gd name="connsiteX43" fmla="*/ 2281287 w 2582944"/>
                    <a:gd name="connsiteY43" fmla="*/ 5326144 h 5420412"/>
                    <a:gd name="connsiteX44" fmla="*/ 2243579 w 2582944"/>
                    <a:gd name="connsiteY44" fmla="*/ 4279769 h 5420412"/>
                    <a:gd name="connsiteX45" fmla="*/ 2187019 w 2582944"/>
                    <a:gd name="connsiteY45" fmla="*/ 3233393 h 5420412"/>
                    <a:gd name="connsiteX46" fmla="*/ 2073897 w 2582944"/>
                    <a:gd name="connsiteY46" fmla="*/ 3054284 h 5420412"/>
                    <a:gd name="connsiteX47" fmla="*/ 2055043 w 2582944"/>
                    <a:gd name="connsiteY47" fmla="*/ 1960775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262433 w 2582944"/>
                    <a:gd name="connsiteY50" fmla="*/ 1611983 h 5420412"/>
                    <a:gd name="connsiteX51" fmla="*/ 2535810 w 2582944"/>
                    <a:gd name="connsiteY51" fmla="*/ 1348033 h 5420412"/>
                    <a:gd name="connsiteX52" fmla="*/ 2582944 w 2582944"/>
                    <a:gd name="connsiteY52" fmla="*/ 1150070 h 5420412"/>
                    <a:gd name="connsiteX53" fmla="*/ 2469823 w 2582944"/>
                    <a:gd name="connsiteY53" fmla="*/ 933253 h 5420412"/>
                    <a:gd name="connsiteX54" fmla="*/ 2196445 w 2582944"/>
                    <a:gd name="connsiteY54" fmla="*/ 395925 h 5420412"/>
                    <a:gd name="connsiteX55" fmla="*/ 2224726 w 2582944"/>
                    <a:gd name="connsiteY55" fmla="*/ 226243 h 5420412"/>
                    <a:gd name="connsiteX56" fmla="*/ 2224726 w 2582944"/>
                    <a:gd name="connsiteY56" fmla="*/ 131975 h 5420412"/>
                    <a:gd name="connsiteX57" fmla="*/ 2111604 w 2582944"/>
                    <a:gd name="connsiteY57" fmla="*/ 18853 h 5420412"/>
                    <a:gd name="connsiteX0" fmla="*/ 2111604 w 2582944"/>
                    <a:gd name="connsiteY0" fmla="*/ 18853 h 5420412"/>
                    <a:gd name="connsiteX1" fmla="*/ 273377 w 2582944"/>
                    <a:gd name="connsiteY1" fmla="*/ 0 h 5420412"/>
                    <a:gd name="connsiteX2" fmla="*/ 235670 w 2582944"/>
                    <a:gd name="connsiteY2" fmla="*/ 188536 h 5420412"/>
                    <a:gd name="connsiteX3" fmla="*/ 273377 w 2582944"/>
                    <a:gd name="connsiteY3" fmla="*/ 320511 h 5420412"/>
                    <a:gd name="connsiteX4" fmla="*/ 556182 w 2582944"/>
                    <a:gd name="connsiteY4" fmla="*/ 320511 h 5420412"/>
                    <a:gd name="connsiteX5" fmla="*/ 1904214 w 2582944"/>
                    <a:gd name="connsiteY5" fmla="*/ 320511 h 5420412"/>
                    <a:gd name="connsiteX6" fmla="*/ 2384982 w 2582944"/>
                    <a:gd name="connsiteY6" fmla="*/ 1178350 h 5420412"/>
                    <a:gd name="connsiteX7" fmla="*/ 2347274 w 2582944"/>
                    <a:gd name="connsiteY7" fmla="*/ 1291472 h 5420412"/>
                    <a:gd name="connsiteX8" fmla="*/ 2281287 w 2582944"/>
                    <a:gd name="connsiteY8" fmla="*/ 1357459 h 5420412"/>
                    <a:gd name="connsiteX9" fmla="*/ 2281287 w 2582944"/>
                    <a:gd name="connsiteY9" fmla="*/ 1357459 h 5420412"/>
                    <a:gd name="connsiteX10" fmla="*/ 2205872 w 2582944"/>
                    <a:gd name="connsiteY10" fmla="*/ 1385740 h 5420412"/>
                    <a:gd name="connsiteX11" fmla="*/ 2102177 w 2582944"/>
                    <a:gd name="connsiteY11" fmla="*/ 1263191 h 5420412"/>
                    <a:gd name="connsiteX12" fmla="*/ 113122 w 2582944"/>
                    <a:gd name="connsiteY12" fmla="*/ 1282045 h 5420412"/>
                    <a:gd name="connsiteX13" fmla="*/ 9427 w 2582944"/>
                    <a:gd name="connsiteY13" fmla="*/ 1423447 h 5420412"/>
                    <a:gd name="connsiteX14" fmla="*/ 18854 w 2582944"/>
                    <a:gd name="connsiteY14" fmla="*/ 1564849 h 5420412"/>
                    <a:gd name="connsiteX15" fmla="*/ 94268 w 2582944"/>
                    <a:gd name="connsiteY15" fmla="*/ 1640264 h 5420412"/>
                    <a:gd name="connsiteX16" fmla="*/ 904973 w 2582944"/>
                    <a:gd name="connsiteY16" fmla="*/ 1630837 h 5420412"/>
                    <a:gd name="connsiteX17" fmla="*/ 1121790 w 2582944"/>
                    <a:gd name="connsiteY17" fmla="*/ 1687398 h 5420412"/>
                    <a:gd name="connsiteX18" fmla="*/ 1319753 w 2582944"/>
                    <a:gd name="connsiteY18" fmla="*/ 1847653 h 5420412"/>
                    <a:gd name="connsiteX19" fmla="*/ 1404594 w 2582944"/>
                    <a:gd name="connsiteY19" fmla="*/ 2055043 h 5420412"/>
                    <a:gd name="connsiteX20" fmla="*/ 1423447 w 2582944"/>
                    <a:gd name="connsiteY20" fmla="*/ 2780907 h 5420412"/>
                    <a:gd name="connsiteX21" fmla="*/ 1508289 w 2582944"/>
                    <a:gd name="connsiteY21" fmla="*/ 2780907 h 5420412"/>
                    <a:gd name="connsiteX22" fmla="*/ 1508289 w 2582944"/>
                    <a:gd name="connsiteY22" fmla="*/ 3120272 h 5420412"/>
                    <a:gd name="connsiteX23" fmla="*/ 1414021 w 2582944"/>
                    <a:gd name="connsiteY23" fmla="*/ 3242820 h 5420412"/>
                    <a:gd name="connsiteX24" fmla="*/ 1244338 w 2582944"/>
                    <a:gd name="connsiteY24" fmla="*/ 3365369 h 5420412"/>
                    <a:gd name="connsiteX25" fmla="*/ 273377 w 2582944"/>
                    <a:gd name="connsiteY25" fmla="*/ 3714160 h 5420412"/>
                    <a:gd name="connsiteX26" fmla="*/ 65988 w 2582944"/>
                    <a:gd name="connsiteY26" fmla="*/ 3808429 h 5420412"/>
                    <a:gd name="connsiteX27" fmla="*/ 0 w 2582944"/>
                    <a:gd name="connsiteY27" fmla="*/ 3978111 h 5420412"/>
                    <a:gd name="connsiteX28" fmla="*/ 28280 w 2582944"/>
                    <a:gd name="connsiteY28" fmla="*/ 4072379 h 5420412"/>
                    <a:gd name="connsiteX29" fmla="*/ 188536 w 2582944"/>
                    <a:gd name="connsiteY29" fmla="*/ 4110086 h 5420412"/>
                    <a:gd name="connsiteX30" fmla="*/ 188536 w 2582944"/>
                    <a:gd name="connsiteY30" fmla="*/ 4110086 h 5420412"/>
                    <a:gd name="connsiteX31" fmla="*/ 358219 w 2582944"/>
                    <a:gd name="connsiteY31" fmla="*/ 4194927 h 5420412"/>
                    <a:gd name="connsiteX32" fmla="*/ 348792 w 2582944"/>
                    <a:gd name="connsiteY32" fmla="*/ 427976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188536 w 2582944"/>
                    <a:gd name="connsiteY35" fmla="*/ 4308049 h 5420412"/>
                    <a:gd name="connsiteX36" fmla="*/ 207390 w 2582944"/>
                    <a:gd name="connsiteY36" fmla="*/ 4411744 h 5420412"/>
                    <a:gd name="connsiteX37" fmla="*/ 9427 w 2582944"/>
                    <a:gd name="connsiteY37" fmla="*/ 4392890 h 5420412"/>
                    <a:gd name="connsiteX38" fmla="*/ 37707 w 2582944"/>
                    <a:gd name="connsiteY38" fmla="*/ 5326144 h 5420412"/>
                    <a:gd name="connsiteX39" fmla="*/ 245097 w 2582944"/>
                    <a:gd name="connsiteY39" fmla="*/ 5363851 h 5420412"/>
                    <a:gd name="connsiteX40" fmla="*/ 386499 w 2582944"/>
                    <a:gd name="connsiteY40" fmla="*/ 5420412 h 5420412"/>
                    <a:gd name="connsiteX41" fmla="*/ 914400 w 2582944"/>
                    <a:gd name="connsiteY41" fmla="*/ 5420412 h 5420412"/>
                    <a:gd name="connsiteX42" fmla="*/ 1753386 w 2582944"/>
                    <a:gd name="connsiteY42" fmla="*/ 5410985 h 5420412"/>
                    <a:gd name="connsiteX43" fmla="*/ 2281287 w 2582944"/>
                    <a:gd name="connsiteY43" fmla="*/ 5326144 h 5420412"/>
                    <a:gd name="connsiteX44" fmla="*/ 2243579 w 2582944"/>
                    <a:gd name="connsiteY44" fmla="*/ 4279769 h 5420412"/>
                    <a:gd name="connsiteX45" fmla="*/ 2187019 w 2582944"/>
                    <a:gd name="connsiteY45" fmla="*/ 3233393 h 5420412"/>
                    <a:gd name="connsiteX46" fmla="*/ 2073897 w 2582944"/>
                    <a:gd name="connsiteY46" fmla="*/ 3054284 h 5420412"/>
                    <a:gd name="connsiteX47" fmla="*/ 2055043 w 2582944"/>
                    <a:gd name="connsiteY47" fmla="*/ 1960775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262433 w 2582944"/>
                    <a:gd name="connsiteY50" fmla="*/ 1611983 h 5420412"/>
                    <a:gd name="connsiteX51" fmla="*/ 2535810 w 2582944"/>
                    <a:gd name="connsiteY51" fmla="*/ 1348033 h 5420412"/>
                    <a:gd name="connsiteX52" fmla="*/ 2582944 w 2582944"/>
                    <a:gd name="connsiteY52" fmla="*/ 1150070 h 5420412"/>
                    <a:gd name="connsiteX53" fmla="*/ 2469823 w 2582944"/>
                    <a:gd name="connsiteY53" fmla="*/ 933253 h 5420412"/>
                    <a:gd name="connsiteX54" fmla="*/ 2196445 w 2582944"/>
                    <a:gd name="connsiteY54" fmla="*/ 395925 h 5420412"/>
                    <a:gd name="connsiteX55" fmla="*/ 2224726 w 2582944"/>
                    <a:gd name="connsiteY55" fmla="*/ 226243 h 5420412"/>
                    <a:gd name="connsiteX56" fmla="*/ 2224726 w 2582944"/>
                    <a:gd name="connsiteY56" fmla="*/ 131975 h 5420412"/>
                    <a:gd name="connsiteX57" fmla="*/ 2111604 w 2582944"/>
                    <a:gd name="connsiteY57" fmla="*/ 18853 h 5420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2582944" h="5420412">
                      <a:moveTo>
                        <a:pt x="2111604" y="18853"/>
                      </a:moveTo>
                      <a:lnTo>
                        <a:pt x="273377" y="0"/>
                      </a:lnTo>
                      <a:lnTo>
                        <a:pt x="235670" y="188536"/>
                      </a:lnTo>
                      <a:lnTo>
                        <a:pt x="273377" y="320511"/>
                      </a:lnTo>
                      <a:lnTo>
                        <a:pt x="556182" y="320511"/>
                      </a:lnTo>
                      <a:lnTo>
                        <a:pt x="1904214" y="320511"/>
                      </a:lnTo>
                      <a:lnTo>
                        <a:pt x="2384982" y="1178350"/>
                      </a:lnTo>
                      <a:lnTo>
                        <a:pt x="2347274" y="1291472"/>
                      </a:lnTo>
                      <a:lnTo>
                        <a:pt x="2281287" y="1357459"/>
                      </a:lnTo>
                      <a:lnTo>
                        <a:pt x="2281287" y="1357459"/>
                      </a:lnTo>
                      <a:lnTo>
                        <a:pt x="2205872" y="1385740"/>
                      </a:lnTo>
                      <a:lnTo>
                        <a:pt x="2102177" y="1263191"/>
                      </a:lnTo>
                      <a:lnTo>
                        <a:pt x="113122" y="1282045"/>
                      </a:lnTo>
                      <a:lnTo>
                        <a:pt x="9427" y="1423447"/>
                      </a:lnTo>
                      <a:lnTo>
                        <a:pt x="18854" y="1564849"/>
                      </a:lnTo>
                      <a:lnTo>
                        <a:pt x="94268" y="1640264"/>
                      </a:lnTo>
                      <a:lnTo>
                        <a:pt x="904973" y="1630837"/>
                      </a:lnTo>
                      <a:lnTo>
                        <a:pt x="1121790" y="1687398"/>
                      </a:lnTo>
                      <a:lnTo>
                        <a:pt x="1319753" y="1847653"/>
                      </a:lnTo>
                      <a:lnTo>
                        <a:pt x="1404594" y="2055043"/>
                      </a:lnTo>
                      <a:lnTo>
                        <a:pt x="1423447" y="2780907"/>
                      </a:lnTo>
                      <a:lnTo>
                        <a:pt x="1508289" y="2780907"/>
                      </a:lnTo>
                      <a:lnTo>
                        <a:pt x="1508289" y="3120272"/>
                      </a:lnTo>
                      <a:lnTo>
                        <a:pt x="1414021" y="3242820"/>
                      </a:lnTo>
                      <a:lnTo>
                        <a:pt x="1244338" y="3365369"/>
                      </a:lnTo>
                      <a:lnTo>
                        <a:pt x="273377" y="3714160"/>
                      </a:lnTo>
                      <a:lnTo>
                        <a:pt x="65988" y="3808429"/>
                      </a:lnTo>
                      <a:lnTo>
                        <a:pt x="0" y="3978111"/>
                      </a:lnTo>
                      <a:lnTo>
                        <a:pt x="28280" y="4072379"/>
                      </a:lnTo>
                      <a:lnTo>
                        <a:pt x="188536" y="4110086"/>
                      </a:lnTo>
                      <a:lnTo>
                        <a:pt x="188536" y="4110086"/>
                      </a:lnTo>
                      <a:lnTo>
                        <a:pt x="358219" y="4194927"/>
                      </a:lnTo>
                      <a:lnTo>
                        <a:pt x="348792" y="4279769"/>
                      </a:lnTo>
                      <a:lnTo>
                        <a:pt x="188536" y="4308049"/>
                      </a:lnTo>
                      <a:lnTo>
                        <a:pt x="188536" y="4308049"/>
                      </a:lnTo>
                      <a:lnTo>
                        <a:pt x="188536" y="4308049"/>
                      </a:lnTo>
                      <a:lnTo>
                        <a:pt x="207390" y="4411744"/>
                      </a:lnTo>
                      <a:lnTo>
                        <a:pt x="9427" y="4392890"/>
                      </a:lnTo>
                      <a:lnTo>
                        <a:pt x="37707" y="5326144"/>
                      </a:lnTo>
                      <a:lnTo>
                        <a:pt x="245097" y="5363851"/>
                      </a:lnTo>
                      <a:lnTo>
                        <a:pt x="386499" y="5420412"/>
                      </a:lnTo>
                      <a:lnTo>
                        <a:pt x="914400" y="5420412"/>
                      </a:lnTo>
                      <a:lnTo>
                        <a:pt x="1753386" y="5410985"/>
                      </a:lnTo>
                      <a:lnTo>
                        <a:pt x="2281287" y="5326144"/>
                      </a:lnTo>
                      <a:lnTo>
                        <a:pt x="2243579" y="4279769"/>
                      </a:lnTo>
                      <a:lnTo>
                        <a:pt x="2187019" y="3233393"/>
                      </a:lnTo>
                      <a:lnTo>
                        <a:pt x="2073897" y="3054284"/>
                      </a:lnTo>
                      <a:lnTo>
                        <a:pt x="2055043" y="1960775"/>
                      </a:lnTo>
                      <a:lnTo>
                        <a:pt x="2262433" y="1611983"/>
                      </a:lnTo>
                      <a:lnTo>
                        <a:pt x="2262433" y="1611983"/>
                      </a:lnTo>
                      <a:lnTo>
                        <a:pt x="2262433" y="1611983"/>
                      </a:lnTo>
                      <a:lnTo>
                        <a:pt x="2535810" y="1348033"/>
                      </a:lnTo>
                      <a:lnTo>
                        <a:pt x="2582944" y="1150070"/>
                      </a:lnTo>
                      <a:lnTo>
                        <a:pt x="2469823" y="933253"/>
                      </a:lnTo>
                      <a:lnTo>
                        <a:pt x="2196445" y="395925"/>
                      </a:lnTo>
                      <a:lnTo>
                        <a:pt x="2224726" y="226243"/>
                      </a:lnTo>
                      <a:lnTo>
                        <a:pt x="2224726" y="131975"/>
                      </a:lnTo>
                      <a:lnTo>
                        <a:pt x="2111604" y="1885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65000">
                      <a:srgbClr val="F5F6F8"/>
                    </a:gs>
                    <a:gs pos="90000">
                      <a:schemeClr val="bg2">
                        <a:lumMod val="90000"/>
                      </a:schemeClr>
                    </a:gs>
                  </a:gsLst>
                  <a:lin ang="2700000" scaled="1"/>
                </a:gradFill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8" name="순서도: 수동 연산 219"/>
                <p:cNvSpPr/>
                <p:nvPr/>
              </p:nvSpPr>
              <p:spPr>
                <a:xfrm>
                  <a:off x="2876405" y="2714807"/>
                  <a:ext cx="649811" cy="34553"/>
                </a:xfrm>
                <a:custGeom>
                  <a:avLst/>
                  <a:gdLst>
                    <a:gd name="connsiteX0" fmla="*/ 0 w 10000"/>
                    <a:gd name="connsiteY0" fmla="*/ 0 h 10000"/>
                    <a:gd name="connsiteX1" fmla="*/ 10000 w 10000"/>
                    <a:gd name="connsiteY1" fmla="*/ 0 h 10000"/>
                    <a:gd name="connsiteX2" fmla="*/ 8000 w 10000"/>
                    <a:gd name="connsiteY2" fmla="*/ 10000 h 10000"/>
                    <a:gd name="connsiteX3" fmla="*/ 2000 w 10000"/>
                    <a:gd name="connsiteY3" fmla="*/ 10000 h 10000"/>
                    <a:gd name="connsiteX4" fmla="*/ 0 w 10000"/>
                    <a:gd name="connsiteY4" fmla="*/ 0 h 10000"/>
                    <a:gd name="connsiteX0" fmla="*/ 19 w 10019"/>
                    <a:gd name="connsiteY0" fmla="*/ 0 h 11379"/>
                    <a:gd name="connsiteX1" fmla="*/ 10019 w 10019"/>
                    <a:gd name="connsiteY1" fmla="*/ 0 h 11379"/>
                    <a:gd name="connsiteX2" fmla="*/ 8019 w 10019"/>
                    <a:gd name="connsiteY2" fmla="*/ 10000 h 11379"/>
                    <a:gd name="connsiteX3" fmla="*/ 0 w 10019"/>
                    <a:gd name="connsiteY3" fmla="*/ 11379 h 11379"/>
                    <a:gd name="connsiteX4" fmla="*/ 19 w 10019"/>
                    <a:gd name="connsiteY4" fmla="*/ 0 h 11379"/>
                    <a:gd name="connsiteX0" fmla="*/ 0 w 10685"/>
                    <a:gd name="connsiteY0" fmla="*/ 5514 h 11379"/>
                    <a:gd name="connsiteX1" fmla="*/ 10685 w 10685"/>
                    <a:gd name="connsiteY1" fmla="*/ 0 h 11379"/>
                    <a:gd name="connsiteX2" fmla="*/ 8685 w 10685"/>
                    <a:gd name="connsiteY2" fmla="*/ 10000 h 11379"/>
                    <a:gd name="connsiteX3" fmla="*/ 666 w 10685"/>
                    <a:gd name="connsiteY3" fmla="*/ 11379 h 11379"/>
                    <a:gd name="connsiteX4" fmla="*/ 0 w 10685"/>
                    <a:gd name="connsiteY4" fmla="*/ 5514 h 11379"/>
                    <a:gd name="connsiteX0" fmla="*/ 0 w 8685"/>
                    <a:gd name="connsiteY0" fmla="*/ 0 h 5865"/>
                    <a:gd name="connsiteX1" fmla="*/ 7693 w 8685"/>
                    <a:gd name="connsiteY1" fmla="*/ 0 h 5865"/>
                    <a:gd name="connsiteX2" fmla="*/ 8685 w 8685"/>
                    <a:gd name="connsiteY2" fmla="*/ 4486 h 5865"/>
                    <a:gd name="connsiteX3" fmla="*/ 666 w 8685"/>
                    <a:gd name="connsiteY3" fmla="*/ 5865 h 5865"/>
                    <a:gd name="connsiteX4" fmla="*/ 0 w 8685"/>
                    <a:gd name="connsiteY4" fmla="*/ 0 h 5865"/>
                    <a:gd name="connsiteX0" fmla="*/ 0 w 8858"/>
                    <a:gd name="connsiteY0" fmla="*/ 0 h 12350"/>
                    <a:gd name="connsiteX1" fmla="*/ 8858 w 8858"/>
                    <a:gd name="connsiteY1" fmla="*/ 0 h 12350"/>
                    <a:gd name="connsiteX2" fmla="*/ 8298 w 8858"/>
                    <a:gd name="connsiteY2" fmla="*/ 12350 h 12350"/>
                    <a:gd name="connsiteX3" fmla="*/ 767 w 8858"/>
                    <a:gd name="connsiteY3" fmla="*/ 10000 h 12350"/>
                    <a:gd name="connsiteX4" fmla="*/ 0 w 8858"/>
                    <a:gd name="connsiteY4" fmla="*/ 0 h 12350"/>
                    <a:gd name="connsiteX0" fmla="*/ 0 w 10000"/>
                    <a:gd name="connsiteY0" fmla="*/ 0 h 10000"/>
                    <a:gd name="connsiteX1" fmla="*/ 10000 w 10000"/>
                    <a:gd name="connsiteY1" fmla="*/ 0 h 10000"/>
                    <a:gd name="connsiteX2" fmla="*/ 9368 w 10000"/>
                    <a:gd name="connsiteY2" fmla="*/ 10000 h 10000"/>
                    <a:gd name="connsiteX3" fmla="*/ 116 w 10000"/>
                    <a:gd name="connsiteY3" fmla="*/ 8097 h 10000"/>
                    <a:gd name="connsiteX4" fmla="*/ 0 w 10000"/>
                    <a:gd name="connsiteY4" fmla="*/ 0 h 10000"/>
                    <a:gd name="connsiteX0" fmla="*/ 0 w 10141"/>
                    <a:gd name="connsiteY0" fmla="*/ 0 h 10000"/>
                    <a:gd name="connsiteX1" fmla="*/ 10141 w 10141"/>
                    <a:gd name="connsiteY1" fmla="*/ 0 h 10000"/>
                    <a:gd name="connsiteX2" fmla="*/ 9509 w 10141"/>
                    <a:gd name="connsiteY2" fmla="*/ 10000 h 10000"/>
                    <a:gd name="connsiteX3" fmla="*/ 257 w 10141"/>
                    <a:gd name="connsiteY3" fmla="*/ 8097 h 10000"/>
                    <a:gd name="connsiteX4" fmla="*/ 0 w 10141"/>
                    <a:gd name="connsiteY4" fmla="*/ 0 h 10000"/>
                    <a:gd name="connsiteX0" fmla="*/ 0 w 10141"/>
                    <a:gd name="connsiteY0" fmla="*/ 0 h 10000"/>
                    <a:gd name="connsiteX1" fmla="*/ 10141 w 10141"/>
                    <a:gd name="connsiteY1" fmla="*/ 0 h 10000"/>
                    <a:gd name="connsiteX2" fmla="*/ 9509 w 10141"/>
                    <a:gd name="connsiteY2" fmla="*/ 10000 h 10000"/>
                    <a:gd name="connsiteX3" fmla="*/ 257 w 10141"/>
                    <a:gd name="connsiteY3" fmla="*/ 8097 h 10000"/>
                    <a:gd name="connsiteX4" fmla="*/ 0 w 10141"/>
                    <a:gd name="connsiteY4" fmla="*/ 0 h 10000"/>
                    <a:gd name="connsiteX0" fmla="*/ 0 w 10141"/>
                    <a:gd name="connsiteY0" fmla="*/ 0 h 8097"/>
                    <a:gd name="connsiteX1" fmla="*/ 10141 w 10141"/>
                    <a:gd name="connsiteY1" fmla="*/ 0 h 8097"/>
                    <a:gd name="connsiteX2" fmla="*/ 10024 w 10141"/>
                    <a:gd name="connsiteY2" fmla="*/ 8097 h 8097"/>
                    <a:gd name="connsiteX3" fmla="*/ 257 w 10141"/>
                    <a:gd name="connsiteY3" fmla="*/ 8097 h 8097"/>
                    <a:gd name="connsiteX4" fmla="*/ 0 w 10141"/>
                    <a:gd name="connsiteY4" fmla="*/ 0 h 8097"/>
                    <a:gd name="connsiteX0" fmla="*/ 0 w 10000"/>
                    <a:gd name="connsiteY0" fmla="*/ 0 h 13526"/>
                    <a:gd name="connsiteX1" fmla="*/ 10000 w 10000"/>
                    <a:gd name="connsiteY1" fmla="*/ 0 h 13526"/>
                    <a:gd name="connsiteX2" fmla="*/ 9885 w 10000"/>
                    <a:gd name="connsiteY2" fmla="*/ 10000 h 13526"/>
                    <a:gd name="connsiteX3" fmla="*/ 253 w 10000"/>
                    <a:gd name="connsiteY3" fmla="*/ 13526 h 13526"/>
                    <a:gd name="connsiteX4" fmla="*/ 0 w 10000"/>
                    <a:gd name="connsiteY4" fmla="*/ 0 h 1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3526">
                      <a:moveTo>
                        <a:pt x="0" y="0"/>
                      </a:moveTo>
                      <a:lnTo>
                        <a:pt x="10000" y="0"/>
                      </a:lnTo>
                      <a:cubicBezTo>
                        <a:pt x="9792" y="4118"/>
                        <a:pt x="10093" y="5882"/>
                        <a:pt x="9885" y="10000"/>
                      </a:cubicBezTo>
                      <a:lnTo>
                        <a:pt x="253" y="13526"/>
                      </a:lnTo>
                      <a:cubicBezTo>
                        <a:pt x="261" y="7059"/>
                        <a:pt x="-8" y="646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6000">
                      <a:schemeClr val="tx1">
                        <a:lumMod val="65000"/>
                        <a:lumOff val="35000"/>
                      </a:schemeClr>
                    </a:gs>
                  </a:gsLst>
                  <a:lin ang="2700000" scaled="1"/>
                </a:gra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 dirty="0"/>
                </a:p>
              </p:txBody>
            </p:sp>
            <p:sp>
              <p:nvSpPr>
                <p:cNvPr id="79" name="자유형 78"/>
                <p:cNvSpPr/>
                <p:nvPr/>
              </p:nvSpPr>
              <p:spPr>
                <a:xfrm>
                  <a:off x="2851037" y="3591592"/>
                  <a:ext cx="726557" cy="471361"/>
                </a:xfrm>
                <a:custGeom>
                  <a:avLst/>
                  <a:gdLst>
                    <a:gd name="connsiteX0" fmla="*/ 2111604 w 2582944"/>
                    <a:gd name="connsiteY0" fmla="*/ 18853 h 5524107"/>
                    <a:gd name="connsiteX1" fmla="*/ 273377 w 2582944"/>
                    <a:gd name="connsiteY1" fmla="*/ 0 h 5524107"/>
                    <a:gd name="connsiteX2" fmla="*/ 273377 w 2582944"/>
                    <a:gd name="connsiteY2" fmla="*/ 320511 h 5524107"/>
                    <a:gd name="connsiteX3" fmla="*/ 556182 w 2582944"/>
                    <a:gd name="connsiteY3" fmla="*/ 320511 h 5524107"/>
                    <a:gd name="connsiteX4" fmla="*/ 1904214 w 2582944"/>
                    <a:gd name="connsiteY4" fmla="*/ 320511 h 5524107"/>
                    <a:gd name="connsiteX5" fmla="*/ 2384982 w 2582944"/>
                    <a:gd name="connsiteY5" fmla="*/ 1178350 h 5524107"/>
                    <a:gd name="connsiteX6" fmla="*/ 2347274 w 2582944"/>
                    <a:gd name="connsiteY6" fmla="*/ 1291472 h 5524107"/>
                    <a:gd name="connsiteX7" fmla="*/ 2281287 w 2582944"/>
                    <a:gd name="connsiteY7" fmla="*/ 1357459 h 5524107"/>
                    <a:gd name="connsiteX8" fmla="*/ 2281287 w 2582944"/>
                    <a:gd name="connsiteY8" fmla="*/ 1357459 h 5524107"/>
                    <a:gd name="connsiteX9" fmla="*/ 2205872 w 2582944"/>
                    <a:gd name="connsiteY9" fmla="*/ 1385740 h 5524107"/>
                    <a:gd name="connsiteX10" fmla="*/ 2102177 w 2582944"/>
                    <a:gd name="connsiteY10" fmla="*/ 1263191 h 5524107"/>
                    <a:gd name="connsiteX11" fmla="*/ 113122 w 2582944"/>
                    <a:gd name="connsiteY11" fmla="*/ 1282045 h 5524107"/>
                    <a:gd name="connsiteX12" fmla="*/ 9427 w 2582944"/>
                    <a:gd name="connsiteY12" fmla="*/ 1423447 h 5524107"/>
                    <a:gd name="connsiteX13" fmla="*/ 18854 w 2582944"/>
                    <a:gd name="connsiteY13" fmla="*/ 1564849 h 5524107"/>
                    <a:gd name="connsiteX14" fmla="*/ 94268 w 2582944"/>
                    <a:gd name="connsiteY14" fmla="*/ 1640264 h 5524107"/>
                    <a:gd name="connsiteX15" fmla="*/ 904973 w 2582944"/>
                    <a:gd name="connsiteY15" fmla="*/ 1630837 h 5524107"/>
                    <a:gd name="connsiteX16" fmla="*/ 1121790 w 2582944"/>
                    <a:gd name="connsiteY16" fmla="*/ 1687398 h 5524107"/>
                    <a:gd name="connsiteX17" fmla="*/ 1319753 w 2582944"/>
                    <a:gd name="connsiteY17" fmla="*/ 1847653 h 5524107"/>
                    <a:gd name="connsiteX18" fmla="*/ 1404594 w 2582944"/>
                    <a:gd name="connsiteY18" fmla="*/ 2055043 h 5524107"/>
                    <a:gd name="connsiteX19" fmla="*/ 1423447 w 2582944"/>
                    <a:gd name="connsiteY19" fmla="*/ 2780907 h 5524107"/>
                    <a:gd name="connsiteX20" fmla="*/ 1508289 w 2582944"/>
                    <a:gd name="connsiteY20" fmla="*/ 2780907 h 5524107"/>
                    <a:gd name="connsiteX21" fmla="*/ 1508289 w 2582944"/>
                    <a:gd name="connsiteY21" fmla="*/ 3120272 h 5524107"/>
                    <a:gd name="connsiteX22" fmla="*/ 1414021 w 2582944"/>
                    <a:gd name="connsiteY22" fmla="*/ 3242820 h 5524107"/>
                    <a:gd name="connsiteX23" fmla="*/ 1244338 w 2582944"/>
                    <a:gd name="connsiteY23" fmla="*/ 3365369 h 5524107"/>
                    <a:gd name="connsiteX24" fmla="*/ 273377 w 2582944"/>
                    <a:gd name="connsiteY24" fmla="*/ 3714160 h 5524107"/>
                    <a:gd name="connsiteX25" fmla="*/ 65988 w 2582944"/>
                    <a:gd name="connsiteY25" fmla="*/ 3808429 h 5524107"/>
                    <a:gd name="connsiteX26" fmla="*/ 0 w 2582944"/>
                    <a:gd name="connsiteY26" fmla="*/ 3978111 h 5524107"/>
                    <a:gd name="connsiteX27" fmla="*/ 28280 w 2582944"/>
                    <a:gd name="connsiteY27" fmla="*/ 4072379 h 5524107"/>
                    <a:gd name="connsiteX28" fmla="*/ 188536 w 2582944"/>
                    <a:gd name="connsiteY28" fmla="*/ 4110086 h 5524107"/>
                    <a:gd name="connsiteX29" fmla="*/ 188536 w 2582944"/>
                    <a:gd name="connsiteY29" fmla="*/ 4110086 h 5524107"/>
                    <a:gd name="connsiteX30" fmla="*/ 358219 w 2582944"/>
                    <a:gd name="connsiteY30" fmla="*/ 4194927 h 5524107"/>
                    <a:gd name="connsiteX31" fmla="*/ 348792 w 2582944"/>
                    <a:gd name="connsiteY31" fmla="*/ 4279769 h 5524107"/>
                    <a:gd name="connsiteX32" fmla="*/ 188536 w 2582944"/>
                    <a:gd name="connsiteY32" fmla="*/ 4308049 h 5524107"/>
                    <a:gd name="connsiteX33" fmla="*/ 188536 w 2582944"/>
                    <a:gd name="connsiteY33" fmla="*/ 4308049 h 5524107"/>
                    <a:gd name="connsiteX34" fmla="*/ 188536 w 2582944"/>
                    <a:gd name="connsiteY34" fmla="*/ 4308049 h 5524107"/>
                    <a:gd name="connsiteX35" fmla="*/ 207390 w 2582944"/>
                    <a:gd name="connsiteY35" fmla="*/ 4411744 h 5524107"/>
                    <a:gd name="connsiteX36" fmla="*/ 9427 w 2582944"/>
                    <a:gd name="connsiteY36" fmla="*/ 4392890 h 5524107"/>
                    <a:gd name="connsiteX37" fmla="*/ 37707 w 2582944"/>
                    <a:gd name="connsiteY37" fmla="*/ 5326144 h 5524107"/>
                    <a:gd name="connsiteX38" fmla="*/ 245097 w 2582944"/>
                    <a:gd name="connsiteY38" fmla="*/ 5363851 h 5524107"/>
                    <a:gd name="connsiteX39" fmla="*/ 386499 w 2582944"/>
                    <a:gd name="connsiteY39" fmla="*/ 5420412 h 5524107"/>
                    <a:gd name="connsiteX40" fmla="*/ 386499 w 2582944"/>
                    <a:gd name="connsiteY40" fmla="*/ 5524107 h 5524107"/>
                    <a:gd name="connsiteX41" fmla="*/ 914400 w 2582944"/>
                    <a:gd name="connsiteY41" fmla="*/ 5420412 h 5524107"/>
                    <a:gd name="connsiteX42" fmla="*/ 1753386 w 2582944"/>
                    <a:gd name="connsiteY42" fmla="*/ 5410985 h 5524107"/>
                    <a:gd name="connsiteX43" fmla="*/ 2281287 w 2582944"/>
                    <a:gd name="connsiteY43" fmla="*/ 5326144 h 5524107"/>
                    <a:gd name="connsiteX44" fmla="*/ 2243579 w 2582944"/>
                    <a:gd name="connsiteY44" fmla="*/ 4279769 h 5524107"/>
                    <a:gd name="connsiteX45" fmla="*/ 2187019 w 2582944"/>
                    <a:gd name="connsiteY45" fmla="*/ 3233393 h 5524107"/>
                    <a:gd name="connsiteX46" fmla="*/ 2073897 w 2582944"/>
                    <a:gd name="connsiteY46" fmla="*/ 3054284 h 5524107"/>
                    <a:gd name="connsiteX47" fmla="*/ 2055043 w 2582944"/>
                    <a:gd name="connsiteY47" fmla="*/ 1960775 h 5524107"/>
                    <a:gd name="connsiteX48" fmla="*/ 2262433 w 2582944"/>
                    <a:gd name="connsiteY48" fmla="*/ 1611983 h 5524107"/>
                    <a:gd name="connsiteX49" fmla="*/ 2262433 w 2582944"/>
                    <a:gd name="connsiteY49" fmla="*/ 1611983 h 5524107"/>
                    <a:gd name="connsiteX50" fmla="*/ 2262433 w 2582944"/>
                    <a:gd name="connsiteY50" fmla="*/ 1611983 h 5524107"/>
                    <a:gd name="connsiteX51" fmla="*/ 2535810 w 2582944"/>
                    <a:gd name="connsiteY51" fmla="*/ 1348033 h 5524107"/>
                    <a:gd name="connsiteX52" fmla="*/ 2582944 w 2582944"/>
                    <a:gd name="connsiteY52" fmla="*/ 1150070 h 5524107"/>
                    <a:gd name="connsiteX53" fmla="*/ 2469823 w 2582944"/>
                    <a:gd name="connsiteY53" fmla="*/ 933253 h 5524107"/>
                    <a:gd name="connsiteX54" fmla="*/ 2196445 w 2582944"/>
                    <a:gd name="connsiteY54" fmla="*/ 395925 h 5524107"/>
                    <a:gd name="connsiteX55" fmla="*/ 2224726 w 2582944"/>
                    <a:gd name="connsiteY55" fmla="*/ 226243 h 5524107"/>
                    <a:gd name="connsiteX56" fmla="*/ 2224726 w 2582944"/>
                    <a:gd name="connsiteY56" fmla="*/ 131975 h 5524107"/>
                    <a:gd name="connsiteX57" fmla="*/ 2111604 w 2582944"/>
                    <a:gd name="connsiteY57" fmla="*/ 18853 h 5524107"/>
                    <a:gd name="connsiteX0" fmla="*/ 2111604 w 2582944"/>
                    <a:gd name="connsiteY0" fmla="*/ 18853 h 5420412"/>
                    <a:gd name="connsiteX1" fmla="*/ 273377 w 2582944"/>
                    <a:gd name="connsiteY1" fmla="*/ 0 h 5420412"/>
                    <a:gd name="connsiteX2" fmla="*/ 273377 w 2582944"/>
                    <a:gd name="connsiteY2" fmla="*/ 320511 h 5420412"/>
                    <a:gd name="connsiteX3" fmla="*/ 556182 w 2582944"/>
                    <a:gd name="connsiteY3" fmla="*/ 320511 h 5420412"/>
                    <a:gd name="connsiteX4" fmla="*/ 1904214 w 2582944"/>
                    <a:gd name="connsiteY4" fmla="*/ 320511 h 5420412"/>
                    <a:gd name="connsiteX5" fmla="*/ 2384982 w 2582944"/>
                    <a:gd name="connsiteY5" fmla="*/ 1178350 h 5420412"/>
                    <a:gd name="connsiteX6" fmla="*/ 2347274 w 2582944"/>
                    <a:gd name="connsiteY6" fmla="*/ 1291472 h 5420412"/>
                    <a:gd name="connsiteX7" fmla="*/ 2281287 w 2582944"/>
                    <a:gd name="connsiteY7" fmla="*/ 1357459 h 5420412"/>
                    <a:gd name="connsiteX8" fmla="*/ 2281287 w 2582944"/>
                    <a:gd name="connsiteY8" fmla="*/ 1357459 h 5420412"/>
                    <a:gd name="connsiteX9" fmla="*/ 2205872 w 2582944"/>
                    <a:gd name="connsiteY9" fmla="*/ 1385740 h 5420412"/>
                    <a:gd name="connsiteX10" fmla="*/ 2102177 w 2582944"/>
                    <a:gd name="connsiteY10" fmla="*/ 1263191 h 5420412"/>
                    <a:gd name="connsiteX11" fmla="*/ 113122 w 2582944"/>
                    <a:gd name="connsiteY11" fmla="*/ 1282045 h 5420412"/>
                    <a:gd name="connsiteX12" fmla="*/ 9427 w 2582944"/>
                    <a:gd name="connsiteY12" fmla="*/ 1423447 h 5420412"/>
                    <a:gd name="connsiteX13" fmla="*/ 18854 w 2582944"/>
                    <a:gd name="connsiteY13" fmla="*/ 1564849 h 5420412"/>
                    <a:gd name="connsiteX14" fmla="*/ 94268 w 2582944"/>
                    <a:gd name="connsiteY14" fmla="*/ 1640264 h 5420412"/>
                    <a:gd name="connsiteX15" fmla="*/ 904973 w 2582944"/>
                    <a:gd name="connsiteY15" fmla="*/ 1630837 h 5420412"/>
                    <a:gd name="connsiteX16" fmla="*/ 1121790 w 2582944"/>
                    <a:gd name="connsiteY16" fmla="*/ 1687398 h 5420412"/>
                    <a:gd name="connsiteX17" fmla="*/ 1319753 w 2582944"/>
                    <a:gd name="connsiteY17" fmla="*/ 1847653 h 5420412"/>
                    <a:gd name="connsiteX18" fmla="*/ 1404594 w 2582944"/>
                    <a:gd name="connsiteY18" fmla="*/ 2055043 h 5420412"/>
                    <a:gd name="connsiteX19" fmla="*/ 1423447 w 2582944"/>
                    <a:gd name="connsiteY19" fmla="*/ 2780907 h 5420412"/>
                    <a:gd name="connsiteX20" fmla="*/ 1508289 w 2582944"/>
                    <a:gd name="connsiteY20" fmla="*/ 2780907 h 5420412"/>
                    <a:gd name="connsiteX21" fmla="*/ 1508289 w 2582944"/>
                    <a:gd name="connsiteY21" fmla="*/ 3120272 h 5420412"/>
                    <a:gd name="connsiteX22" fmla="*/ 1414021 w 2582944"/>
                    <a:gd name="connsiteY22" fmla="*/ 3242820 h 5420412"/>
                    <a:gd name="connsiteX23" fmla="*/ 1244338 w 2582944"/>
                    <a:gd name="connsiteY23" fmla="*/ 3365369 h 5420412"/>
                    <a:gd name="connsiteX24" fmla="*/ 273377 w 2582944"/>
                    <a:gd name="connsiteY24" fmla="*/ 3714160 h 5420412"/>
                    <a:gd name="connsiteX25" fmla="*/ 65988 w 2582944"/>
                    <a:gd name="connsiteY25" fmla="*/ 3808429 h 5420412"/>
                    <a:gd name="connsiteX26" fmla="*/ 0 w 2582944"/>
                    <a:gd name="connsiteY26" fmla="*/ 3978111 h 5420412"/>
                    <a:gd name="connsiteX27" fmla="*/ 28280 w 2582944"/>
                    <a:gd name="connsiteY27" fmla="*/ 4072379 h 5420412"/>
                    <a:gd name="connsiteX28" fmla="*/ 188536 w 2582944"/>
                    <a:gd name="connsiteY28" fmla="*/ 4110086 h 5420412"/>
                    <a:gd name="connsiteX29" fmla="*/ 188536 w 2582944"/>
                    <a:gd name="connsiteY29" fmla="*/ 4110086 h 5420412"/>
                    <a:gd name="connsiteX30" fmla="*/ 358219 w 2582944"/>
                    <a:gd name="connsiteY30" fmla="*/ 4194927 h 5420412"/>
                    <a:gd name="connsiteX31" fmla="*/ 348792 w 2582944"/>
                    <a:gd name="connsiteY31" fmla="*/ 4279769 h 5420412"/>
                    <a:gd name="connsiteX32" fmla="*/ 188536 w 2582944"/>
                    <a:gd name="connsiteY32" fmla="*/ 430804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207390 w 2582944"/>
                    <a:gd name="connsiteY35" fmla="*/ 4411744 h 5420412"/>
                    <a:gd name="connsiteX36" fmla="*/ 9427 w 2582944"/>
                    <a:gd name="connsiteY36" fmla="*/ 4392890 h 5420412"/>
                    <a:gd name="connsiteX37" fmla="*/ 37707 w 2582944"/>
                    <a:gd name="connsiteY37" fmla="*/ 5326144 h 5420412"/>
                    <a:gd name="connsiteX38" fmla="*/ 245097 w 2582944"/>
                    <a:gd name="connsiteY38" fmla="*/ 5363851 h 5420412"/>
                    <a:gd name="connsiteX39" fmla="*/ 386499 w 2582944"/>
                    <a:gd name="connsiteY39" fmla="*/ 5420412 h 5420412"/>
                    <a:gd name="connsiteX40" fmla="*/ 914400 w 2582944"/>
                    <a:gd name="connsiteY40" fmla="*/ 5420412 h 5420412"/>
                    <a:gd name="connsiteX41" fmla="*/ 1753386 w 2582944"/>
                    <a:gd name="connsiteY41" fmla="*/ 5410985 h 5420412"/>
                    <a:gd name="connsiteX42" fmla="*/ 2281287 w 2582944"/>
                    <a:gd name="connsiteY42" fmla="*/ 5326144 h 5420412"/>
                    <a:gd name="connsiteX43" fmla="*/ 2243579 w 2582944"/>
                    <a:gd name="connsiteY43" fmla="*/ 4279769 h 5420412"/>
                    <a:gd name="connsiteX44" fmla="*/ 2187019 w 2582944"/>
                    <a:gd name="connsiteY44" fmla="*/ 3233393 h 5420412"/>
                    <a:gd name="connsiteX45" fmla="*/ 2073897 w 2582944"/>
                    <a:gd name="connsiteY45" fmla="*/ 3054284 h 5420412"/>
                    <a:gd name="connsiteX46" fmla="*/ 2055043 w 2582944"/>
                    <a:gd name="connsiteY46" fmla="*/ 1960775 h 5420412"/>
                    <a:gd name="connsiteX47" fmla="*/ 2262433 w 2582944"/>
                    <a:gd name="connsiteY47" fmla="*/ 1611983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535810 w 2582944"/>
                    <a:gd name="connsiteY50" fmla="*/ 1348033 h 5420412"/>
                    <a:gd name="connsiteX51" fmla="*/ 2582944 w 2582944"/>
                    <a:gd name="connsiteY51" fmla="*/ 1150070 h 5420412"/>
                    <a:gd name="connsiteX52" fmla="*/ 2469823 w 2582944"/>
                    <a:gd name="connsiteY52" fmla="*/ 933253 h 5420412"/>
                    <a:gd name="connsiteX53" fmla="*/ 2196445 w 2582944"/>
                    <a:gd name="connsiteY53" fmla="*/ 395925 h 5420412"/>
                    <a:gd name="connsiteX54" fmla="*/ 2224726 w 2582944"/>
                    <a:gd name="connsiteY54" fmla="*/ 226243 h 5420412"/>
                    <a:gd name="connsiteX55" fmla="*/ 2224726 w 2582944"/>
                    <a:gd name="connsiteY55" fmla="*/ 131975 h 5420412"/>
                    <a:gd name="connsiteX56" fmla="*/ 2111604 w 2582944"/>
                    <a:gd name="connsiteY56" fmla="*/ 18853 h 5420412"/>
                    <a:gd name="connsiteX0" fmla="*/ 2111604 w 2582944"/>
                    <a:gd name="connsiteY0" fmla="*/ 18853 h 5420412"/>
                    <a:gd name="connsiteX1" fmla="*/ 273377 w 2582944"/>
                    <a:gd name="connsiteY1" fmla="*/ 0 h 5420412"/>
                    <a:gd name="connsiteX2" fmla="*/ 273377 w 2582944"/>
                    <a:gd name="connsiteY2" fmla="*/ 169682 h 5420412"/>
                    <a:gd name="connsiteX3" fmla="*/ 273377 w 2582944"/>
                    <a:gd name="connsiteY3" fmla="*/ 320511 h 5420412"/>
                    <a:gd name="connsiteX4" fmla="*/ 556182 w 2582944"/>
                    <a:gd name="connsiteY4" fmla="*/ 320511 h 5420412"/>
                    <a:gd name="connsiteX5" fmla="*/ 1904214 w 2582944"/>
                    <a:gd name="connsiteY5" fmla="*/ 320511 h 5420412"/>
                    <a:gd name="connsiteX6" fmla="*/ 2384982 w 2582944"/>
                    <a:gd name="connsiteY6" fmla="*/ 1178350 h 5420412"/>
                    <a:gd name="connsiteX7" fmla="*/ 2347274 w 2582944"/>
                    <a:gd name="connsiteY7" fmla="*/ 1291472 h 5420412"/>
                    <a:gd name="connsiteX8" fmla="*/ 2281287 w 2582944"/>
                    <a:gd name="connsiteY8" fmla="*/ 1357459 h 5420412"/>
                    <a:gd name="connsiteX9" fmla="*/ 2281287 w 2582944"/>
                    <a:gd name="connsiteY9" fmla="*/ 1357459 h 5420412"/>
                    <a:gd name="connsiteX10" fmla="*/ 2205872 w 2582944"/>
                    <a:gd name="connsiteY10" fmla="*/ 1385740 h 5420412"/>
                    <a:gd name="connsiteX11" fmla="*/ 2102177 w 2582944"/>
                    <a:gd name="connsiteY11" fmla="*/ 1263191 h 5420412"/>
                    <a:gd name="connsiteX12" fmla="*/ 113122 w 2582944"/>
                    <a:gd name="connsiteY12" fmla="*/ 1282045 h 5420412"/>
                    <a:gd name="connsiteX13" fmla="*/ 9427 w 2582944"/>
                    <a:gd name="connsiteY13" fmla="*/ 1423447 h 5420412"/>
                    <a:gd name="connsiteX14" fmla="*/ 18854 w 2582944"/>
                    <a:gd name="connsiteY14" fmla="*/ 1564849 h 5420412"/>
                    <a:gd name="connsiteX15" fmla="*/ 94268 w 2582944"/>
                    <a:gd name="connsiteY15" fmla="*/ 1640264 h 5420412"/>
                    <a:gd name="connsiteX16" fmla="*/ 904973 w 2582944"/>
                    <a:gd name="connsiteY16" fmla="*/ 1630837 h 5420412"/>
                    <a:gd name="connsiteX17" fmla="*/ 1121790 w 2582944"/>
                    <a:gd name="connsiteY17" fmla="*/ 1687398 h 5420412"/>
                    <a:gd name="connsiteX18" fmla="*/ 1319753 w 2582944"/>
                    <a:gd name="connsiteY18" fmla="*/ 1847653 h 5420412"/>
                    <a:gd name="connsiteX19" fmla="*/ 1404594 w 2582944"/>
                    <a:gd name="connsiteY19" fmla="*/ 2055043 h 5420412"/>
                    <a:gd name="connsiteX20" fmla="*/ 1423447 w 2582944"/>
                    <a:gd name="connsiteY20" fmla="*/ 2780907 h 5420412"/>
                    <a:gd name="connsiteX21" fmla="*/ 1508289 w 2582944"/>
                    <a:gd name="connsiteY21" fmla="*/ 2780907 h 5420412"/>
                    <a:gd name="connsiteX22" fmla="*/ 1508289 w 2582944"/>
                    <a:gd name="connsiteY22" fmla="*/ 3120272 h 5420412"/>
                    <a:gd name="connsiteX23" fmla="*/ 1414021 w 2582944"/>
                    <a:gd name="connsiteY23" fmla="*/ 3242820 h 5420412"/>
                    <a:gd name="connsiteX24" fmla="*/ 1244338 w 2582944"/>
                    <a:gd name="connsiteY24" fmla="*/ 3365369 h 5420412"/>
                    <a:gd name="connsiteX25" fmla="*/ 273377 w 2582944"/>
                    <a:gd name="connsiteY25" fmla="*/ 3714160 h 5420412"/>
                    <a:gd name="connsiteX26" fmla="*/ 65988 w 2582944"/>
                    <a:gd name="connsiteY26" fmla="*/ 3808429 h 5420412"/>
                    <a:gd name="connsiteX27" fmla="*/ 0 w 2582944"/>
                    <a:gd name="connsiteY27" fmla="*/ 3978111 h 5420412"/>
                    <a:gd name="connsiteX28" fmla="*/ 28280 w 2582944"/>
                    <a:gd name="connsiteY28" fmla="*/ 4072379 h 5420412"/>
                    <a:gd name="connsiteX29" fmla="*/ 188536 w 2582944"/>
                    <a:gd name="connsiteY29" fmla="*/ 4110086 h 5420412"/>
                    <a:gd name="connsiteX30" fmla="*/ 188536 w 2582944"/>
                    <a:gd name="connsiteY30" fmla="*/ 4110086 h 5420412"/>
                    <a:gd name="connsiteX31" fmla="*/ 358219 w 2582944"/>
                    <a:gd name="connsiteY31" fmla="*/ 4194927 h 5420412"/>
                    <a:gd name="connsiteX32" fmla="*/ 348792 w 2582944"/>
                    <a:gd name="connsiteY32" fmla="*/ 427976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188536 w 2582944"/>
                    <a:gd name="connsiteY35" fmla="*/ 4308049 h 5420412"/>
                    <a:gd name="connsiteX36" fmla="*/ 207390 w 2582944"/>
                    <a:gd name="connsiteY36" fmla="*/ 4411744 h 5420412"/>
                    <a:gd name="connsiteX37" fmla="*/ 9427 w 2582944"/>
                    <a:gd name="connsiteY37" fmla="*/ 4392890 h 5420412"/>
                    <a:gd name="connsiteX38" fmla="*/ 37707 w 2582944"/>
                    <a:gd name="connsiteY38" fmla="*/ 5326144 h 5420412"/>
                    <a:gd name="connsiteX39" fmla="*/ 245097 w 2582944"/>
                    <a:gd name="connsiteY39" fmla="*/ 5363851 h 5420412"/>
                    <a:gd name="connsiteX40" fmla="*/ 386499 w 2582944"/>
                    <a:gd name="connsiteY40" fmla="*/ 5420412 h 5420412"/>
                    <a:gd name="connsiteX41" fmla="*/ 914400 w 2582944"/>
                    <a:gd name="connsiteY41" fmla="*/ 5420412 h 5420412"/>
                    <a:gd name="connsiteX42" fmla="*/ 1753386 w 2582944"/>
                    <a:gd name="connsiteY42" fmla="*/ 5410985 h 5420412"/>
                    <a:gd name="connsiteX43" fmla="*/ 2281287 w 2582944"/>
                    <a:gd name="connsiteY43" fmla="*/ 5326144 h 5420412"/>
                    <a:gd name="connsiteX44" fmla="*/ 2243579 w 2582944"/>
                    <a:gd name="connsiteY44" fmla="*/ 4279769 h 5420412"/>
                    <a:gd name="connsiteX45" fmla="*/ 2187019 w 2582944"/>
                    <a:gd name="connsiteY45" fmla="*/ 3233393 h 5420412"/>
                    <a:gd name="connsiteX46" fmla="*/ 2073897 w 2582944"/>
                    <a:gd name="connsiteY46" fmla="*/ 3054284 h 5420412"/>
                    <a:gd name="connsiteX47" fmla="*/ 2055043 w 2582944"/>
                    <a:gd name="connsiteY47" fmla="*/ 1960775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262433 w 2582944"/>
                    <a:gd name="connsiteY50" fmla="*/ 1611983 h 5420412"/>
                    <a:gd name="connsiteX51" fmla="*/ 2535810 w 2582944"/>
                    <a:gd name="connsiteY51" fmla="*/ 1348033 h 5420412"/>
                    <a:gd name="connsiteX52" fmla="*/ 2582944 w 2582944"/>
                    <a:gd name="connsiteY52" fmla="*/ 1150070 h 5420412"/>
                    <a:gd name="connsiteX53" fmla="*/ 2469823 w 2582944"/>
                    <a:gd name="connsiteY53" fmla="*/ 933253 h 5420412"/>
                    <a:gd name="connsiteX54" fmla="*/ 2196445 w 2582944"/>
                    <a:gd name="connsiteY54" fmla="*/ 395925 h 5420412"/>
                    <a:gd name="connsiteX55" fmla="*/ 2224726 w 2582944"/>
                    <a:gd name="connsiteY55" fmla="*/ 226243 h 5420412"/>
                    <a:gd name="connsiteX56" fmla="*/ 2224726 w 2582944"/>
                    <a:gd name="connsiteY56" fmla="*/ 131975 h 5420412"/>
                    <a:gd name="connsiteX57" fmla="*/ 2111604 w 2582944"/>
                    <a:gd name="connsiteY57" fmla="*/ 18853 h 5420412"/>
                    <a:gd name="connsiteX0" fmla="*/ 2111604 w 2582944"/>
                    <a:gd name="connsiteY0" fmla="*/ 18853 h 5420412"/>
                    <a:gd name="connsiteX1" fmla="*/ 273377 w 2582944"/>
                    <a:gd name="connsiteY1" fmla="*/ 0 h 5420412"/>
                    <a:gd name="connsiteX2" fmla="*/ 235670 w 2582944"/>
                    <a:gd name="connsiteY2" fmla="*/ 188536 h 5420412"/>
                    <a:gd name="connsiteX3" fmla="*/ 273377 w 2582944"/>
                    <a:gd name="connsiteY3" fmla="*/ 320511 h 5420412"/>
                    <a:gd name="connsiteX4" fmla="*/ 556182 w 2582944"/>
                    <a:gd name="connsiteY4" fmla="*/ 320511 h 5420412"/>
                    <a:gd name="connsiteX5" fmla="*/ 1904214 w 2582944"/>
                    <a:gd name="connsiteY5" fmla="*/ 320511 h 5420412"/>
                    <a:gd name="connsiteX6" fmla="*/ 2384982 w 2582944"/>
                    <a:gd name="connsiteY6" fmla="*/ 1178350 h 5420412"/>
                    <a:gd name="connsiteX7" fmla="*/ 2347274 w 2582944"/>
                    <a:gd name="connsiteY7" fmla="*/ 1291472 h 5420412"/>
                    <a:gd name="connsiteX8" fmla="*/ 2281287 w 2582944"/>
                    <a:gd name="connsiteY8" fmla="*/ 1357459 h 5420412"/>
                    <a:gd name="connsiteX9" fmla="*/ 2281287 w 2582944"/>
                    <a:gd name="connsiteY9" fmla="*/ 1357459 h 5420412"/>
                    <a:gd name="connsiteX10" fmla="*/ 2205872 w 2582944"/>
                    <a:gd name="connsiteY10" fmla="*/ 1385740 h 5420412"/>
                    <a:gd name="connsiteX11" fmla="*/ 2102177 w 2582944"/>
                    <a:gd name="connsiteY11" fmla="*/ 1263191 h 5420412"/>
                    <a:gd name="connsiteX12" fmla="*/ 113122 w 2582944"/>
                    <a:gd name="connsiteY12" fmla="*/ 1282045 h 5420412"/>
                    <a:gd name="connsiteX13" fmla="*/ 9427 w 2582944"/>
                    <a:gd name="connsiteY13" fmla="*/ 1423447 h 5420412"/>
                    <a:gd name="connsiteX14" fmla="*/ 18854 w 2582944"/>
                    <a:gd name="connsiteY14" fmla="*/ 1564849 h 5420412"/>
                    <a:gd name="connsiteX15" fmla="*/ 94268 w 2582944"/>
                    <a:gd name="connsiteY15" fmla="*/ 1640264 h 5420412"/>
                    <a:gd name="connsiteX16" fmla="*/ 904973 w 2582944"/>
                    <a:gd name="connsiteY16" fmla="*/ 1630837 h 5420412"/>
                    <a:gd name="connsiteX17" fmla="*/ 1121790 w 2582944"/>
                    <a:gd name="connsiteY17" fmla="*/ 1687398 h 5420412"/>
                    <a:gd name="connsiteX18" fmla="*/ 1319753 w 2582944"/>
                    <a:gd name="connsiteY18" fmla="*/ 1847653 h 5420412"/>
                    <a:gd name="connsiteX19" fmla="*/ 1404594 w 2582944"/>
                    <a:gd name="connsiteY19" fmla="*/ 2055043 h 5420412"/>
                    <a:gd name="connsiteX20" fmla="*/ 1423447 w 2582944"/>
                    <a:gd name="connsiteY20" fmla="*/ 2780907 h 5420412"/>
                    <a:gd name="connsiteX21" fmla="*/ 1508289 w 2582944"/>
                    <a:gd name="connsiteY21" fmla="*/ 2780907 h 5420412"/>
                    <a:gd name="connsiteX22" fmla="*/ 1508289 w 2582944"/>
                    <a:gd name="connsiteY22" fmla="*/ 3120272 h 5420412"/>
                    <a:gd name="connsiteX23" fmla="*/ 1414021 w 2582944"/>
                    <a:gd name="connsiteY23" fmla="*/ 3242820 h 5420412"/>
                    <a:gd name="connsiteX24" fmla="*/ 1244338 w 2582944"/>
                    <a:gd name="connsiteY24" fmla="*/ 3365369 h 5420412"/>
                    <a:gd name="connsiteX25" fmla="*/ 273377 w 2582944"/>
                    <a:gd name="connsiteY25" fmla="*/ 3714160 h 5420412"/>
                    <a:gd name="connsiteX26" fmla="*/ 65988 w 2582944"/>
                    <a:gd name="connsiteY26" fmla="*/ 3808429 h 5420412"/>
                    <a:gd name="connsiteX27" fmla="*/ 0 w 2582944"/>
                    <a:gd name="connsiteY27" fmla="*/ 3978111 h 5420412"/>
                    <a:gd name="connsiteX28" fmla="*/ 28280 w 2582944"/>
                    <a:gd name="connsiteY28" fmla="*/ 4072379 h 5420412"/>
                    <a:gd name="connsiteX29" fmla="*/ 188536 w 2582944"/>
                    <a:gd name="connsiteY29" fmla="*/ 4110086 h 5420412"/>
                    <a:gd name="connsiteX30" fmla="*/ 188536 w 2582944"/>
                    <a:gd name="connsiteY30" fmla="*/ 4110086 h 5420412"/>
                    <a:gd name="connsiteX31" fmla="*/ 358219 w 2582944"/>
                    <a:gd name="connsiteY31" fmla="*/ 4194927 h 5420412"/>
                    <a:gd name="connsiteX32" fmla="*/ 348792 w 2582944"/>
                    <a:gd name="connsiteY32" fmla="*/ 427976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188536 w 2582944"/>
                    <a:gd name="connsiteY35" fmla="*/ 4308049 h 5420412"/>
                    <a:gd name="connsiteX36" fmla="*/ 207390 w 2582944"/>
                    <a:gd name="connsiteY36" fmla="*/ 4411744 h 5420412"/>
                    <a:gd name="connsiteX37" fmla="*/ 9427 w 2582944"/>
                    <a:gd name="connsiteY37" fmla="*/ 4392890 h 5420412"/>
                    <a:gd name="connsiteX38" fmla="*/ 37707 w 2582944"/>
                    <a:gd name="connsiteY38" fmla="*/ 5326144 h 5420412"/>
                    <a:gd name="connsiteX39" fmla="*/ 245097 w 2582944"/>
                    <a:gd name="connsiteY39" fmla="*/ 5363851 h 5420412"/>
                    <a:gd name="connsiteX40" fmla="*/ 386499 w 2582944"/>
                    <a:gd name="connsiteY40" fmla="*/ 5420412 h 5420412"/>
                    <a:gd name="connsiteX41" fmla="*/ 914400 w 2582944"/>
                    <a:gd name="connsiteY41" fmla="*/ 5420412 h 5420412"/>
                    <a:gd name="connsiteX42" fmla="*/ 1753386 w 2582944"/>
                    <a:gd name="connsiteY42" fmla="*/ 5410985 h 5420412"/>
                    <a:gd name="connsiteX43" fmla="*/ 2281287 w 2582944"/>
                    <a:gd name="connsiteY43" fmla="*/ 5326144 h 5420412"/>
                    <a:gd name="connsiteX44" fmla="*/ 2243579 w 2582944"/>
                    <a:gd name="connsiteY44" fmla="*/ 4279769 h 5420412"/>
                    <a:gd name="connsiteX45" fmla="*/ 2187019 w 2582944"/>
                    <a:gd name="connsiteY45" fmla="*/ 3233393 h 5420412"/>
                    <a:gd name="connsiteX46" fmla="*/ 2073897 w 2582944"/>
                    <a:gd name="connsiteY46" fmla="*/ 3054284 h 5420412"/>
                    <a:gd name="connsiteX47" fmla="*/ 2055043 w 2582944"/>
                    <a:gd name="connsiteY47" fmla="*/ 1960775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262433 w 2582944"/>
                    <a:gd name="connsiteY50" fmla="*/ 1611983 h 5420412"/>
                    <a:gd name="connsiteX51" fmla="*/ 2535810 w 2582944"/>
                    <a:gd name="connsiteY51" fmla="*/ 1348033 h 5420412"/>
                    <a:gd name="connsiteX52" fmla="*/ 2582944 w 2582944"/>
                    <a:gd name="connsiteY52" fmla="*/ 1150070 h 5420412"/>
                    <a:gd name="connsiteX53" fmla="*/ 2469823 w 2582944"/>
                    <a:gd name="connsiteY53" fmla="*/ 933253 h 5420412"/>
                    <a:gd name="connsiteX54" fmla="*/ 2196445 w 2582944"/>
                    <a:gd name="connsiteY54" fmla="*/ 395925 h 5420412"/>
                    <a:gd name="connsiteX55" fmla="*/ 2224726 w 2582944"/>
                    <a:gd name="connsiteY55" fmla="*/ 226243 h 5420412"/>
                    <a:gd name="connsiteX56" fmla="*/ 2224726 w 2582944"/>
                    <a:gd name="connsiteY56" fmla="*/ 131975 h 5420412"/>
                    <a:gd name="connsiteX57" fmla="*/ 2111604 w 2582944"/>
                    <a:gd name="connsiteY57" fmla="*/ 18853 h 5420412"/>
                    <a:gd name="connsiteX0" fmla="*/ 2224726 w 2582944"/>
                    <a:gd name="connsiteY0" fmla="*/ 131975 h 5420412"/>
                    <a:gd name="connsiteX1" fmla="*/ 273377 w 2582944"/>
                    <a:gd name="connsiteY1" fmla="*/ 0 h 5420412"/>
                    <a:gd name="connsiteX2" fmla="*/ 235670 w 2582944"/>
                    <a:gd name="connsiteY2" fmla="*/ 188536 h 5420412"/>
                    <a:gd name="connsiteX3" fmla="*/ 273377 w 2582944"/>
                    <a:gd name="connsiteY3" fmla="*/ 320511 h 5420412"/>
                    <a:gd name="connsiteX4" fmla="*/ 556182 w 2582944"/>
                    <a:gd name="connsiteY4" fmla="*/ 320511 h 5420412"/>
                    <a:gd name="connsiteX5" fmla="*/ 1904214 w 2582944"/>
                    <a:gd name="connsiteY5" fmla="*/ 320511 h 5420412"/>
                    <a:gd name="connsiteX6" fmla="*/ 2384982 w 2582944"/>
                    <a:gd name="connsiteY6" fmla="*/ 1178350 h 5420412"/>
                    <a:gd name="connsiteX7" fmla="*/ 2347274 w 2582944"/>
                    <a:gd name="connsiteY7" fmla="*/ 1291472 h 5420412"/>
                    <a:gd name="connsiteX8" fmla="*/ 2281287 w 2582944"/>
                    <a:gd name="connsiteY8" fmla="*/ 1357459 h 5420412"/>
                    <a:gd name="connsiteX9" fmla="*/ 2281287 w 2582944"/>
                    <a:gd name="connsiteY9" fmla="*/ 1357459 h 5420412"/>
                    <a:gd name="connsiteX10" fmla="*/ 2205872 w 2582944"/>
                    <a:gd name="connsiteY10" fmla="*/ 1385740 h 5420412"/>
                    <a:gd name="connsiteX11" fmla="*/ 2102177 w 2582944"/>
                    <a:gd name="connsiteY11" fmla="*/ 1263191 h 5420412"/>
                    <a:gd name="connsiteX12" fmla="*/ 113122 w 2582944"/>
                    <a:gd name="connsiteY12" fmla="*/ 1282045 h 5420412"/>
                    <a:gd name="connsiteX13" fmla="*/ 9427 w 2582944"/>
                    <a:gd name="connsiteY13" fmla="*/ 1423447 h 5420412"/>
                    <a:gd name="connsiteX14" fmla="*/ 18854 w 2582944"/>
                    <a:gd name="connsiteY14" fmla="*/ 1564849 h 5420412"/>
                    <a:gd name="connsiteX15" fmla="*/ 94268 w 2582944"/>
                    <a:gd name="connsiteY15" fmla="*/ 1640264 h 5420412"/>
                    <a:gd name="connsiteX16" fmla="*/ 904973 w 2582944"/>
                    <a:gd name="connsiteY16" fmla="*/ 1630837 h 5420412"/>
                    <a:gd name="connsiteX17" fmla="*/ 1121790 w 2582944"/>
                    <a:gd name="connsiteY17" fmla="*/ 1687398 h 5420412"/>
                    <a:gd name="connsiteX18" fmla="*/ 1319753 w 2582944"/>
                    <a:gd name="connsiteY18" fmla="*/ 1847653 h 5420412"/>
                    <a:gd name="connsiteX19" fmla="*/ 1404594 w 2582944"/>
                    <a:gd name="connsiteY19" fmla="*/ 2055043 h 5420412"/>
                    <a:gd name="connsiteX20" fmla="*/ 1423447 w 2582944"/>
                    <a:gd name="connsiteY20" fmla="*/ 2780907 h 5420412"/>
                    <a:gd name="connsiteX21" fmla="*/ 1508289 w 2582944"/>
                    <a:gd name="connsiteY21" fmla="*/ 2780907 h 5420412"/>
                    <a:gd name="connsiteX22" fmla="*/ 1508289 w 2582944"/>
                    <a:gd name="connsiteY22" fmla="*/ 3120272 h 5420412"/>
                    <a:gd name="connsiteX23" fmla="*/ 1414021 w 2582944"/>
                    <a:gd name="connsiteY23" fmla="*/ 3242820 h 5420412"/>
                    <a:gd name="connsiteX24" fmla="*/ 1244338 w 2582944"/>
                    <a:gd name="connsiteY24" fmla="*/ 3365369 h 5420412"/>
                    <a:gd name="connsiteX25" fmla="*/ 273377 w 2582944"/>
                    <a:gd name="connsiteY25" fmla="*/ 3714160 h 5420412"/>
                    <a:gd name="connsiteX26" fmla="*/ 65988 w 2582944"/>
                    <a:gd name="connsiteY26" fmla="*/ 3808429 h 5420412"/>
                    <a:gd name="connsiteX27" fmla="*/ 0 w 2582944"/>
                    <a:gd name="connsiteY27" fmla="*/ 3978111 h 5420412"/>
                    <a:gd name="connsiteX28" fmla="*/ 28280 w 2582944"/>
                    <a:gd name="connsiteY28" fmla="*/ 4072379 h 5420412"/>
                    <a:gd name="connsiteX29" fmla="*/ 188536 w 2582944"/>
                    <a:gd name="connsiteY29" fmla="*/ 4110086 h 5420412"/>
                    <a:gd name="connsiteX30" fmla="*/ 188536 w 2582944"/>
                    <a:gd name="connsiteY30" fmla="*/ 4110086 h 5420412"/>
                    <a:gd name="connsiteX31" fmla="*/ 358219 w 2582944"/>
                    <a:gd name="connsiteY31" fmla="*/ 4194927 h 5420412"/>
                    <a:gd name="connsiteX32" fmla="*/ 348792 w 2582944"/>
                    <a:gd name="connsiteY32" fmla="*/ 427976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188536 w 2582944"/>
                    <a:gd name="connsiteY35" fmla="*/ 4308049 h 5420412"/>
                    <a:gd name="connsiteX36" fmla="*/ 207390 w 2582944"/>
                    <a:gd name="connsiteY36" fmla="*/ 4411744 h 5420412"/>
                    <a:gd name="connsiteX37" fmla="*/ 9427 w 2582944"/>
                    <a:gd name="connsiteY37" fmla="*/ 4392890 h 5420412"/>
                    <a:gd name="connsiteX38" fmla="*/ 37707 w 2582944"/>
                    <a:gd name="connsiteY38" fmla="*/ 5326144 h 5420412"/>
                    <a:gd name="connsiteX39" fmla="*/ 245097 w 2582944"/>
                    <a:gd name="connsiteY39" fmla="*/ 5363851 h 5420412"/>
                    <a:gd name="connsiteX40" fmla="*/ 386499 w 2582944"/>
                    <a:gd name="connsiteY40" fmla="*/ 5420412 h 5420412"/>
                    <a:gd name="connsiteX41" fmla="*/ 914400 w 2582944"/>
                    <a:gd name="connsiteY41" fmla="*/ 5420412 h 5420412"/>
                    <a:gd name="connsiteX42" fmla="*/ 1753386 w 2582944"/>
                    <a:gd name="connsiteY42" fmla="*/ 5410985 h 5420412"/>
                    <a:gd name="connsiteX43" fmla="*/ 2281287 w 2582944"/>
                    <a:gd name="connsiteY43" fmla="*/ 5326144 h 5420412"/>
                    <a:gd name="connsiteX44" fmla="*/ 2243579 w 2582944"/>
                    <a:gd name="connsiteY44" fmla="*/ 4279769 h 5420412"/>
                    <a:gd name="connsiteX45" fmla="*/ 2187019 w 2582944"/>
                    <a:gd name="connsiteY45" fmla="*/ 3233393 h 5420412"/>
                    <a:gd name="connsiteX46" fmla="*/ 2073897 w 2582944"/>
                    <a:gd name="connsiteY46" fmla="*/ 3054284 h 5420412"/>
                    <a:gd name="connsiteX47" fmla="*/ 2055043 w 2582944"/>
                    <a:gd name="connsiteY47" fmla="*/ 1960775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262433 w 2582944"/>
                    <a:gd name="connsiteY50" fmla="*/ 1611983 h 5420412"/>
                    <a:gd name="connsiteX51" fmla="*/ 2535810 w 2582944"/>
                    <a:gd name="connsiteY51" fmla="*/ 1348033 h 5420412"/>
                    <a:gd name="connsiteX52" fmla="*/ 2582944 w 2582944"/>
                    <a:gd name="connsiteY52" fmla="*/ 1150070 h 5420412"/>
                    <a:gd name="connsiteX53" fmla="*/ 2469823 w 2582944"/>
                    <a:gd name="connsiteY53" fmla="*/ 933253 h 5420412"/>
                    <a:gd name="connsiteX54" fmla="*/ 2196445 w 2582944"/>
                    <a:gd name="connsiteY54" fmla="*/ 395925 h 5420412"/>
                    <a:gd name="connsiteX55" fmla="*/ 2224726 w 2582944"/>
                    <a:gd name="connsiteY55" fmla="*/ 226243 h 5420412"/>
                    <a:gd name="connsiteX56" fmla="*/ 2224726 w 2582944"/>
                    <a:gd name="connsiteY56" fmla="*/ 131975 h 5420412"/>
                    <a:gd name="connsiteX0" fmla="*/ 2224726 w 2582944"/>
                    <a:gd name="connsiteY0" fmla="*/ 226243 h 5420412"/>
                    <a:gd name="connsiteX1" fmla="*/ 273377 w 2582944"/>
                    <a:gd name="connsiteY1" fmla="*/ 0 h 5420412"/>
                    <a:gd name="connsiteX2" fmla="*/ 235670 w 2582944"/>
                    <a:gd name="connsiteY2" fmla="*/ 188536 h 5420412"/>
                    <a:gd name="connsiteX3" fmla="*/ 273377 w 2582944"/>
                    <a:gd name="connsiteY3" fmla="*/ 320511 h 5420412"/>
                    <a:gd name="connsiteX4" fmla="*/ 556182 w 2582944"/>
                    <a:gd name="connsiteY4" fmla="*/ 320511 h 5420412"/>
                    <a:gd name="connsiteX5" fmla="*/ 1904214 w 2582944"/>
                    <a:gd name="connsiteY5" fmla="*/ 320511 h 5420412"/>
                    <a:gd name="connsiteX6" fmla="*/ 2384982 w 2582944"/>
                    <a:gd name="connsiteY6" fmla="*/ 1178350 h 5420412"/>
                    <a:gd name="connsiteX7" fmla="*/ 2347274 w 2582944"/>
                    <a:gd name="connsiteY7" fmla="*/ 1291472 h 5420412"/>
                    <a:gd name="connsiteX8" fmla="*/ 2281287 w 2582944"/>
                    <a:gd name="connsiteY8" fmla="*/ 1357459 h 5420412"/>
                    <a:gd name="connsiteX9" fmla="*/ 2281287 w 2582944"/>
                    <a:gd name="connsiteY9" fmla="*/ 1357459 h 5420412"/>
                    <a:gd name="connsiteX10" fmla="*/ 2205872 w 2582944"/>
                    <a:gd name="connsiteY10" fmla="*/ 1385740 h 5420412"/>
                    <a:gd name="connsiteX11" fmla="*/ 2102177 w 2582944"/>
                    <a:gd name="connsiteY11" fmla="*/ 1263191 h 5420412"/>
                    <a:gd name="connsiteX12" fmla="*/ 113122 w 2582944"/>
                    <a:gd name="connsiteY12" fmla="*/ 1282045 h 5420412"/>
                    <a:gd name="connsiteX13" fmla="*/ 9427 w 2582944"/>
                    <a:gd name="connsiteY13" fmla="*/ 1423447 h 5420412"/>
                    <a:gd name="connsiteX14" fmla="*/ 18854 w 2582944"/>
                    <a:gd name="connsiteY14" fmla="*/ 1564849 h 5420412"/>
                    <a:gd name="connsiteX15" fmla="*/ 94268 w 2582944"/>
                    <a:gd name="connsiteY15" fmla="*/ 1640264 h 5420412"/>
                    <a:gd name="connsiteX16" fmla="*/ 904973 w 2582944"/>
                    <a:gd name="connsiteY16" fmla="*/ 1630837 h 5420412"/>
                    <a:gd name="connsiteX17" fmla="*/ 1121790 w 2582944"/>
                    <a:gd name="connsiteY17" fmla="*/ 1687398 h 5420412"/>
                    <a:gd name="connsiteX18" fmla="*/ 1319753 w 2582944"/>
                    <a:gd name="connsiteY18" fmla="*/ 1847653 h 5420412"/>
                    <a:gd name="connsiteX19" fmla="*/ 1404594 w 2582944"/>
                    <a:gd name="connsiteY19" fmla="*/ 2055043 h 5420412"/>
                    <a:gd name="connsiteX20" fmla="*/ 1423447 w 2582944"/>
                    <a:gd name="connsiteY20" fmla="*/ 2780907 h 5420412"/>
                    <a:gd name="connsiteX21" fmla="*/ 1508289 w 2582944"/>
                    <a:gd name="connsiteY21" fmla="*/ 2780907 h 5420412"/>
                    <a:gd name="connsiteX22" fmla="*/ 1508289 w 2582944"/>
                    <a:gd name="connsiteY22" fmla="*/ 3120272 h 5420412"/>
                    <a:gd name="connsiteX23" fmla="*/ 1414021 w 2582944"/>
                    <a:gd name="connsiteY23" fmla="*/ 3242820 h 5420412"/>
                    <a:gd name="connsiteX24" fmla="*/ 1244338 w 2582944"/>
                    <a:gd name="connsiteY24" fmla="*/ 3365369 h 5420412"/>
                    <a:gd name="connsiteX25" fmla="*/ 273377 w 2582944"/>
                    <a:gd name="connsiteY25" fmla="*/ 3714160 h 5420412"/>
                    <a:gd name="connsiteX26" fmla="*/ 65988 w 2582944"/>
                    <a:gd name="connsiteY26" fmla="*/ 3808429 h 5420412"/>
                    <a:gd name="connsiteX27" fmla="*/ 0 w 2582944"/>
                    <a:gd name="connsiteY27" fmla="*/ 3978111 h 5420412"/>
                    <a:gd name="connsiteX28" fmla="*/ 28280 w 2582944"/>
                    <a:gd name="connsiteY28" fmla="*/ 4072379 h 5420412"/>
                    <a:gd name="connsiteX29" fmla="*/ 188536 w 2582944"/>
                    <a:gd name="connsiteY29" fmla="*/ 4110086 h 5420412"/>
                    <a:gd name="connsiteX30" fmla="*/ 188536 w 2582944"/>
                    <a:gd name="connsiteY30" fmla="*/ 4110086 h 5420412"/>
                    <a:gd name="connsiteX31" fmla="*/ 358219 w 2582944"/>
                    <a:gd name="connsiteY31" fmla="*/ 4194927 h 5420412"/>
                    <a:gd name="connsiteX32" fmla="*/ 348792 w 2582944"/>
                    <a:gd name="connsiteY32" fmla="*/ 427976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188536 w 2582944"/>
                    <a:gd name="connsiteY35" fmla="*/ 4308049 h 5420412"/>
                    <a:gd name="connsiteX36" fmla="*/ 207390 w 2582944"/>
                    <a:gd name="connsiteY36" fmla="*/ 4411744 h 5420412"/>
                    <a:gd name="connsiteX37" fmla="*/ 9427 w 2582944"/>
                    <a:gd name="connsiteY37" fmla="*/ 4392890 h 5420412"/>
                    <a:gd name="connsiteX38" fmla="*/ 37707 w 2582944"/>
                    <a:gd name="connsiteY38" fmla="*/ 5326144 h 5420412"/>
                    <a:gd name="connsiteX39" fmla="*/ 245097 w 2582944"/>
                    <a:gd name="connsiteY39" fmla="*/ 5363851 h 5420412"/>
                    <a:gd name="connsiteX40" fmla="*/ 386499 w 2582944"/>
                    <a:gd name="connsiteY40" fmla="*/ 5420412 h 5420412"/>
                    <a:gd name="connsiteX41" fmla="*/ 914400 w 2582944"/>
                    <a:gd name="connsiteY41" fmla="*/ 5420412 h 5420412"/>
                    <a:gd name="connsiteX42" fmla="*/ 1753386 w 2582944"/>
                    <a:gd name="connsiteY42" fmla="*/ 5410985 h 5420412"/>
                    <a:gd name="connsiteX43" fmla="*/ 2281287 w 2582944"/>
                    <a:gd name="connsiteY43" fmla="*/ 5326144 h 5420412"/>
                    <a:gd name="connsiteX44" fmla="*/ 2243579 w 2582944"/>
                    <a:gd name="connsiteY44" fmla="*/ 4279769 h 5420412"/>
                    <a:gd name="connsiteX45" fmla="*/ 2187019 w 2582944"/>
                    <a:gd name="connsiteY45" fmla="*/ 3233393 h 5420412"/>
                    <a:gd name="connsiteX46" fmla="*/ 2073897 w 2582944"/>
                    <a:gd name="connsiteY46" fmla="*/ 3054284 h 5420412"/>
                    <a:gd name="connsiteX47" fmla="*/ 2055043 w 2582944"/>
                    <a:gd name="connsiteY47" fmla="*/ 1960775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262433 w 2582944"/>
                    <a:gd name="connsiteY50" fmla="*/ 1611983 h 5420412"/>
                    <a:gd name="connsiteX51" fmla="*/ 2535810 w 2582944"/>
                    <a:gd name="connsiteY51" fmla="*/ 1348033 h 5420412"/>
                    <a:gd name="connsiteX52" fmla="*/ 2582944 w 2582944"/>
                    <a:gd name="connsiteY52" fmla="*/ 1150070 h 5420412"/>
                    <a:gd name="connsiteX53" fmla="*/ 2469823 w 2582944"/>
                    <a:gd name="connsiteY53" fmla="*/ 933253 h 5420412"/>
                    <a:gd name="connsiteX54" fmla="*/ 2196445 w 2582944"/>
                    <a:gd name="connsiteY54" fmla="*/ 395925 h 5420412"/>
                    <a:gd name="connsiteX55" fmla="*/ 2224726 w 2582944"/>
                    <a:gd name="connsiteY55" fmla="*/ 226243 h 5420412"/>
                    <a:gd name="connsiteX0" fmla="*/ 2196445 w 2582944"/>
                    <a:gd name="connsiteY0" fmla="*/ 395925 h 5420412"/>
                    <a:gd name="connsiteX1" fmla="*/ 273377 w 2582944"/>
                    <a:gd name="connsiteY1" fmla="*/ 0 h 5420412"/>
                    <a:gd name="connsiteX2" fmla="*/ 235670 w 2582944"/>
                    <a:gd name="connsiteY2" fmla="*/ 188536 h 5420412"/>
                    <a:gd name="connsiteX3" fmla="*/ 273377 w 2582944"/>
                    <a:gd name="connsiteY3" fmla="*/ 320511 h 5420412"/>
                    <a:gd name="connsiteX4" fmla="*/ 556182 w 2582944"/>
                    <a:gd name="connsiteY4" fmla="*/ 320511 h 5420412"/>
                    <a:gd name="connsiteX5" fmla="*/ 1904214 w 2582944"/>
                    <a:gd name="connsiteY5" fmla="*/ 320511 h 5420412"/>
                    <a:gd name="connsiteX6" fmla="*/ 2384982 w 2582944"/>
                    <a:gd name="connsiteY6" fmla="*/ 1178350 h 5420412"/>
                    <a:gd name="connsiteX7" fmla="*/ 2347274 w 2582944"/>
                    <a:gd name="connsiteY7" fmla="*/ 1291472 h 5420412"/>
                    <a:gd name="connsiteX8" fmla="*/ 2281287 w 2582944"/>
                    <a:gd name="connsiteY8" fmla="*/ 1357459 h 5420412"/>
                    <a:gd name="connsiteX9" fmla="*/ 2281287 w 2582944"/>
                    <a:gd name="connsiteY9" fmla="*/ 1357459 h 5420412"/>
                    <a:gd name="connsiteX10" fmla="*/ 2205872 w 2582944"/>
                    <a:gd name="connsiteY10" fmla="*/ 1385740 h 5420412"/>
                    <a:gd name="connsiteX11" fmla="*/ 2102177 w 2582944"/>
                    <a:gd name="connsiteY11" fmla="*/ 1263191 h 5420412"/>
                    <a:gd name="connsiteX12" fmla="*/ 113122 w 2582944"/>
                    <a:gd name="connsiteY12" fmla="*/ 1282045 h 5420412"/>
                    <a:gd name="connsiteX13" fmla="*/ 9427 w 2582944"/>
                    <a:gd name="connsiteY13" fmla="*/ 1423447 h 5420412"/>
                    <a:gd name="connsiteX14" fmla="*/ 18854 w 2582944"/>
                    <a:gd name="connsiteY14" fmla="*/ 1564849 h 5420412"/>
                    <a:gd name="connsiteX15" fmla="*/ 94268 w 2582944"/>
                    <a:gd name="connsiteY15" fmla="*/ 1640264 h 5420412"/>
                    <a:gd name="connsiteX16" fmla="*/ 904973 w 2582944"/>
                    <a:gd name="connsiteY16" fmla="*/ 1630837 h 5420412"/>
                    <a:gd name="connsiteX17" fmla="*/ 1121790 w 2582944"/>
                    <a:gd name="connsiteY17" fmla="*/ 1687398 h 5420412"/>
                    <a:gd name="connsiteX18" fmla="*/ 1319753 w 2582944"/>
                    <a:gd name="connsiteY18" fmla="*/ 1847653 h 5420412"/>
                    <a:gd name="connsiteX19" fmla="*/ 1404594 w 2582944"/>
                    <a:gd name="connsiteY19" fmla="*/ 2055043 h 5420412"/>
                    <a:gd name="connsiteX20" fmla="*/ 1423447 w 2582944"/>
                    <a:gd name="connsiteY20" fmla="*/ 2780907 h 5420412"/>
                    <a:gd name="connsiteX21" fmla="*/ 1508289 w 2582944"/>
                    <a:gd name="connsiteY21" fmla="*/ 2780907 h 5420412"/>
                    <a:gd name="connsiteX22" fmla="*/ 1508289 w 2582944"/>
                    <a:gd name="connsiteY22" fmla="*/ 3120272 h 5420412"/>
                    <a:gd name="connsiteX23" fmla="*/ 1414021 w 2582944"/>
                    <a:gd name="connsiteY23" fmla="*/ 3242820 h 5420412"/>
                    <a:gd name="connsiteX24" fmla="*/ 1244338 w 2582944"/>
                    <a:gd name="connsiteY24" fmla="*/ 3365369 h 5420412"/>
                    <a:gd name="connsiteX25" fmla="*/ 273377 w 2582944"/>
                    <a:gd name="connsiteY25" fmla="*/ 3714160 h 5420412"/>
                    <a:gd name="connsiteX26" fmla="*/ 65988 w 2582944"/>
                    <a:gd name="connsiteY26" fmla="*/ 3808429 h 5420412"/>
                    <a:gd name="connsiteX27" fmla="*/ 0 w 2582944"/>
                    <a:gd name="connsiteY27" fmla="*/ 3978111 h 5420412"/>
                    <a:gd name="connsiteX28" fmla="*/ 28280 w 2582944"/>
                    <a:gd name="connsiteY28" fmla="*/ 4072379 h 5420412"/>
                    <a:gd name="connsiteX29" fmla="*/ 188536 w 2582944"/>
                    <a:gd name="connsiteY29" fmla="*/ 4110086 h 5420412"/>
                    <a:gd name="connsiteX30" fmla="*/ 188536 w 2582944"/>
                    <a:gd name="connsiteY30" fmla="*/ 4110086 h 5420412"/>
                    <a:gd name="connsiteX31" fmla="*/ 358219 w 2582944"/>
                    <a:gd name="connsiteY31" fmla="*/ 4194927 h 5420412"/>
                    <a:gd name="connsiteX32" fmla="*/ 348792 w 2582944"/>
                    <a:gd name="connsiteY32" fmla="*/ 4279769 h 5420412"/>
                    <a:gd name="connsiteX33" fmla="*/ 188536 w 2582944"/>
                    <a:gd name="connsiteY33" fmla="*/ 4308049 h 5420412"/>
                    <a:gd name="connsiteX34" fmla="*/ 188536 w 2582944"/>
                    <a:gd name="connsiteY34" fmla="*/ 4308049 h 5420412"/>
                    <a:gd name="connsiteX35" fmla="*/ 188536 w 2582944"/>
                    <a:gd name="connsiteY35" fmla="*/ 4308049 h 5420412"/>
                    <a:gd name="connsiteX36" fmla="*/ 207390 w 2582944"/>
                    <a:gd name="connsiteY36" fmla="*/ 4411744 h 5420412"/>
                    <a:gd name="connsiteX37" fmla="*/ 9427 w 2582944"/>
                    <a:gd name="connsiteY37" fmla="*/ 4392890 h 5420412"/>
                    <a:gd name="connsiteX38" fmla="*/ 37707 w 2582944"/>
                    <a:gd name="connsiteY38" fmla="*/ 5326144 h 5420412"/>
                    <a:gd name="connsiteX39" fmla="*/ 245097 w 2582944"/>
                    <a:gd name="connsiteY39" fmla="*/ 5363851 h 5420412"/>
                    <a:gd name="connsiteX40" fmla="*/ 386499 w 2582944"/>
                    <a:gd name="connsiteY40" fmla="*/ 5420412 h 5420412"/>
                    <a:gd name="connsiteX41" fmla="*/ 914400 w 2582944"/>
                    <a:gd name="connsiteY41" fmla="*/ 5420412 h 5420412"/>
                    <a:gd name="connsiteX42" fmla="*/ 1753386 w 2582944"/>
                    <a:gd name="connsiteY42" fmla="*/ 5410985 h 5420412"/>
                    <a:gd name="connsiteX43" fmla="*/ 2281287 w 2582944"/>
                    <a:gd name="connsiteY43" fmla="*/ 5326144 h 5420412"/>
                    <a:gd name="connsiteX44" fmla="*/ 2243579 w 2582944"/>
                    <a:gd name="connsiteY44" fmla="*/ 4279769 h 5420412"/>
                    <a:gd name="connsiteX45" fmla="*/ 2187019 w 2582944"/>
                    <a:gd name="connsiteY45" fmla="*/ 3233393 h 5420412"/>
                    <a:gd name="connsiteX46" fmla="*/ 2073897 w 2582944"/>
                    <a:gd name="connsiteY46" fmla="*/ 3054284 h 5420412"/>
                    <a:gd name="connsiteX47" fmla="*/ 2055043 w 2582944"/>
                    <a:gd name="connsiteY47" fmla="*/ 1960775 h 5420412"/>
                    <a:gd name="connsiteX48" fmla="*/ 2262433 w 2582944"/>
                    <a:gd name="connsiteY48" fmla="*/ 1611983 h 5420412"/>
                    <a:gd name="connsiteX49" fmla="*/ 2262433 w 2582944"/>
                    <a:gd name="connsiteY49" fmla="*/ 1611983 h 5420412"/>
                    <a:gd name="connsiteX50" fmla="*/ 2262433 w 2582944"/>
                    <a:gd name="connsiteY50" fmla="*/ 1611983 h 5420412"/>
                    <a:gd name="connsiteX51" fmla="*/ 2535810 w 2582944"/>
                    <a:gd name="connsiteY51" fmla="*/ 1348033 h 5420412"/>
                    <a:gd name="connsiteX52" fmla="*/ 2582944 w 2582944"/>
                    <a:gd name="connsiteY52" fmla="*/ 1150070 h 5420412"/>
                    <a:gd name="connsiteX53" fmla="*/ 2469823 w 2582944"/>
                    <a:gd name="connsiteY53" fmla="*/ 933253 h 5420412"/>
                    <a:gd name="connsiteX54" fmla="*/ 2196445 w 2582944"/>
                    <a:gd name="connsiteY54" fmla="*/ 395925 h 5420412"/>
                    <a:gd name="connsiteX0" fmla="*/ 2196445 w 2582944"/>
                    <a:gd name="connsiteY0" fmla="*/ 207389 h 5231876"/>
                    <a:gd name="connsiteX1" fmla="*/ 235670 w 2582944"/>
                    <a:gd name="connsiteY1" fmla="*/ 0 h 5231876"/>
                    <a:gd name="connsiteX2" fmla="*/ 273377 w 2582944"/>
                    <a:gd name="connsiteY2" fmla="*/ 131975 h 5231876"/>
                    <a:gd name="connsiteX3" fmla="*/ 556182 w 2582944"/>
                    <a:gd name="connsiteY3" fmla="*/ 131975 h 5231876"/>
                    <a:gd name="connsiteX4" fmla="*/ 1904214 w 2582944"/>
                    <a:gd name="connsiteY4" fmla="*/ 131975 h 5231876"/>
                    <a:gd name="connsiteX5" fmla="*/ 2384982 w 2582944"/>
                    <a:gd name="connsiteY5" fmla="*/ 989814 h 5231876"/>
                    <a:gd name="connsiteX6" fmla="*/ 2347274 w 2582944"/>
                    <a:gd name="connsiteY6" fmla="*/ 1102936 h 5231876"/>
                    <a:gd name="connsiteX7" fmla="*/ 2281287 w 2582944"/>
                    <a:gd name="connsiteY7" fmla="*/ 1168923 h 5231876"/>
                    <a:gd name="connsiteX8" fmla="*/ 2281287 w 2582944"/>
                    <a:gd name="connsiteY8" fmla="*/ 1168923 h 5231876"/>
                    <a:gd name="connsiteX9" fmla="*/ 2205872 w 2582944"/>
                    <a:gd name="connsiteY9" fmla="*/ 1197204 h 5231876"/>
                    <a:gd name="connsiteX10" fmla="*/ 2102177 w 2582944"/>
                    <a:gd name="connsiteY10" fmla="*/ 1074655 h 5231876"/>
                    <a:gd name="connsiteX11" fmla="*/ 113122 w 2582944"/>
                    <a:gd name="connsiteY11" fmla="*/ 1093509 h 5231876"/>
                    <a:gd name="connsiteX12" fmla="*/ 9427 w 2582944"/>
                    <a:gd name="connsiteY12" fmla="*/ 1234911 h 5231876"/>
                    <a:gd name="connsiteX13" fmla="*/ 18854 w 2582944"/>
                    <a:gd name="connsiteY13" fmla="*/ 1376313 h 5231876"/>
                    <a:gd name="connsiteX14" fmla="*/ 94268 w 2582944"/>
                    <a:gd name="connsiteY14" fmla="*/ 1451728 h 5231876"/>
                    <a:gd name="connsiteX15" fmla="*/ 904973 w 2582944"/>
                    <a:gd name="connsiteY15" fmla="*/ 1442301 h 5231876"/>
                    <a:gd name="connsiteX16" fmla="*/ 1121790 w 2582944"/>
                    <a:gd name="connsiteY16" fmla="*/ 1498862 h 5231876"/>
                    <a:gd name="connsiteX17" fmla="*/ 1319753 w 2582944"/>
                    <a:gd name="connsiteY17" fmla="*/ 1659117 h 5231876"/>
                    <a:gd name="connsiteX18" fmla="*/ 1404594 w 2582944"/>
                    <a:gd name="connsiteY18" fmla="*/ 1866507 h 5231876"/>
                    <a:gd name="connsiteX19" fmla="*/ 1423447 w 2582944"/>
                    <a:gd name="connsiteY19" fmla="*/ 2592371 h 5231876"/>
                    <a:gd name="connsiteX20" fmla="*/ 1508289 w 2582944"/>
                    <a:gd name="connsiteY20" fmla="*/ 2592371 h 5231876"/>
                    <a:gd name="connsiteX21" fmla="*/ 1508289 w 2582944"/>
                    <a:gd name="connsiteY21" fmla="*/ 2931736 h 5231876"/>
                    <a:gd name="connsiteX22" fmla="*/ 1414021 w 2582944"/>
                    <a:gd name="connsiteY22" fmla="*/ 3054284 h 5231876"/>
                    <a:gd name="connsiteX23" fmla="*/ 1244338 w 2582944"/>
                    <a:gd name="connsiteY23" fmla="*/ 3176833 h 5231876"/>
                    <a:gd name="connsiteX24" fmla="*/ 273377 w 2582944"/>
                    <a:gd name="connsiteY24" fmla="*/ 3525624 h 5231876"/>
                    <a:gd name="connsiteX25" fmla="*/ 65988 w 2582944"/>
                    <a:gd name="connsiteY25" fmla="*/ 3619893 h 5231876"/>
                    <a:gd name="connsiteX26" fmla="*/ 0 w 2582944"/>
                    <a:gd name="connsiteY26" fmla="*/ 3789575 h 5231876"/>
                    <a:gd name="connsiteX27" fmla="*/ 28280 w 2582944"/>
                    <a:gd name="connsiteY27" fmla="*/ 3883843 h 5231876"/>
                    <a:gd name="connsiteX28" fmla="*/ 188536 w 2582944"/>
                    <a:gd name="connsiteY28" fmla="*/ 3921550 h 5231876"/>
                    <a:gd name="connsiteX29" fmla="*/ 188536 w 2582944"/>
                    <a:gd name="connsiteY29" fmla="*/ 3921550 h 5231876"/>
                    <a:gd name="connsiteX30" fmla="*/ 358219 w 2582944"/>
                    <a:gd name="connsiteY30" fmla="*/ 4006391 h 5231876"/>
                    <a:gd name="connsiteX31" fmla="*/ 348792 w 2582944"/>
                    <a:gd name="connsiteY31" fmla="*/ 4091233 h 5231876"/>
                    <a:gd name="connsiteX32" fmla="*/ 188536 w 2582944"/>
                    <a:gd name="connsiteY32" fmla="*/ 4119513 h 5231876"/>
                    <a:gd name="connsiteX33" fmla="*/ 188536 w 2582944"/>
                    <a:gd name="connsiteY33" fmla="*/ 4119513 h 5231876"/>
                    <a:gd name="connsiteX34" fmla="*/ 188536 w 2582944"/>
                    <a:gd name="connsiteY34" fmla="*/ 4119513 h 5231876"/>
                    <a:gd name="connsiteX35" fmla="*/ 207390 w 2582944"/>
                    <a:gd name="connsiteY35" fmla="*/ 4223208 h 5231876"/>
                    <a:gd name="connsiteX36" fmla="*/ 9427 w 2582944"/>
                    <a:gd name="connsiteY36" fmla="*/ 4204354 h 5231876"/>
                    <a:gd name="connsiteX37" fmla="*/ 37707 w 2582944"/>
                    <a:gd name="connsiteY37" fmla="*/ 5137608 h 5231876"/>
                    <a:gd name="connsiteX38" fmla="*/ 245097 w 2582944"/>
                    <a:gd name="connsiteY38" fmla="*/ 5175315 h 5231876"/>
                    <a:gd name="connsiteX39" fmla="*/ 386499 w 2582944"/>
                    <a:gd name="connsiteY39" fmla="*/ 5231876 h 5231876"/>
                    <a:gd name="connsiteX40" fmla="*/ 914400 w 2582944"/>
                    <a:gd name="connsiteY40" fmla="*/ 5231876 h 5231876"/>
                    <a:gd name="connsiteX41" fmla="*/ 1753386 w 2582944"/>
                    <a:gd name="connsiteY41" fmla="*/ 5222449 h 5231876"/>
                    <a:gd name="connsiteX42" fmla="*/ 2281287 w 2582944"/>
                    <a:gd name="connsiteY42" fmla="*/ 5137608 h 5231876"/>
                    <a:gd name="connsiteX43" fmla="*/ 2243579 w 2582944"/>
                    <a:gd name="connsiteY43" fmla="*/ 4091233 h 5231876"/>
                    <a:gd name="connsiteX44" fmla="*/ 2187019 w 2582944"/>
                    <a:gd name="connsiteY44" fmla="*/ 3044857 h 5231876"/>
                    <a:gd name="connsiteX45" fmla="*/ 2073897 w 2582944"/>
                    <a:gd name="connsiteY45" fmla="*/ 2865748 h 5231876"/>
                    <a:gd name="connsiteX46" fmla="*/ 2055043 w 2582944"/>
                    <a:gd name="connsiteY46" fmla="*/ 1772239 h 5231876"/>
                    <a:gd name="connsiteX47" fmla="*/ 2262433 w 2582944"/>
                    <a:gd name="connsiteY47" fmla="*/ 1423447 h 5231876"/>
                    <a:gd name="connsiteX48" fmla="*/ 2262433 w 2582944"/>
                    <a:gd name="connsiteY48" fmla="*/ 1423447 h 5231876"/>
                    <a:gd name="connsiteX49" fmla="*/ 2262433 w 2582944"/>
                    <a:gd name="connsiteY49" fmla="*/ 1423447 h 5231876"/>
                    <a:gd name="connsiteX50" fmla="*/ 2535810 w 2582944"/>
                    <a:gd name="connsiteY50" fmla="*/ 1159497 h 5231876"/>
                    <a:gd name="connsiteX51" fmla="*/ 2582944 w 2582944"/>
                    <a:gd name="connsiteY51" fmla="*/ 961534 h 5231876"/>
                    <a:gd name="connsiteX52" fmla="*/ 2469823 w 2582944"/>
                    <a:gd name="connsiteY52" fmla="*/ 744717 h 5231876"/>
                    <a:gd name="connsiteX53" fmla="*/ 2196445 w 2582944"/>
                    <a:gd name="connsiteY53" fmla="*/ 207389 h 5231876"/>
                    <a:gd name="connsiteX0" fmla="*/ 2196445 w 2582944"/>
                    <a:gd name="connsiteY0" fmla="*/ 75414 h 5099901"/>
                    <a:gd name="connsiteX1" fmla="*/ 273377 w 2582944"/>
                    <a:gd name="connsiteY1" fmla="*/ 0 h 5099901"/>
                    <a:gd name="connsiteX2" fmla="*/ 556182 w 2582944"/>
                    <a:gd name="connsiteY2" fmla="*/ 0 h 5099901"/>
                    <a:gd name="connsiteX3" fmla="*/ 1904214 w 2582944"/>
                    <a:gd name="connsiteY3" fmla="*/ 0 h 5099901"/>
                    <a:gd name="connsiteX4" fmla="*/ 2384982 w 2582944"/>
                    <a:gd name="connsiteY4" fmla="*/ 857839 h 5099901"/>
                    <a:gd name="connsiteX5" fmla="*/ 2347274 w 2582944"/>
                    <a:gd name="connsiteY5" fmla="*/ 970961 h 5099901"/>
                    <a:gd name="connsiteX6" fmla="*/ 2281287 w 2582944"/>
                    <a:gd name="connsiteY6" fmla="*/ 1036948 h 5099901"/>
                    <a:gd name="connsiteX7" fmla="*/ 2281287 w 2582944"/>
                    <a:gd name="connsiteY7" fmla="*/ 1036948 h 5099901"/>
                    <a:gd name="connsiteX8" fmla="*/ 2205872 w 2582944"/>
                    <a:gd name="connsiteY8" fmla="*/ 1065229 h 5099901"/>
                    <a:gd name="connsiteX9" fmla="*/ 2102177 w 2582944"/>
                    <a:gd name="connsiteY9" fmla="*/ 942680 h 5099901"/>
                    <a:gd name="connsiteX10" fmla="*/ 113122 w 2582944"/>
                    <a:gd name="connsiteY10" fmla="*/ 961534 h 5099901"/>
                    <a:gd name="connsiteX11" fmla="*/ 9427 w 2582944"/>
                    <a:gd name="connsiteY11" fmla="*/ 1102936 h 5099901"/>
                    <a:gd name="connsiteX12" fmla="*/ 18854 w 2582944"/>
                    <a:gd name="connsiteY12" fmla="*/ 1244338 h 5099901"/>
                    <a:gd name="connsiteX13" fmla="*/ 94268 w 2582944"/>
                    <a:gd name="connsiteY13" fmla="*/ 1319753 h 5099901"/>
                    <a:gd name="connsiteX14" fmla="*/ 904973 w 2582944"/>
                    <a:gd name="connsiteY14" fmla="*/ 1310326 h 5099901"/>
                    <a:gd name="connsiteX15" fmla="*/ 1121790 w 2582944"/>
                    <a:gd name="connsiteY15" fmla="*/ 1366887 h 5099901"/>
                    <a:gd name="connsiteX16" fmla="*/ 1319753 w 2582944"/>
                    <a:gd name="connsiteY16" fmla="*/ 1527142 h 5099901"/>
                    <a:gd name="connsiteX17" fmla="*/ 1404594 w 2582944"/>
                    <a:gd name="connsiteY17" fmla="*/ 1734532 h 5099901"/>
                    <a:gd name="connsiteX18" fmla="*/ 1423447 w 2582944"/>
                    <a:gd name="connsiteY18" fmla="*/ 2460396 h 5099901"/>
                    <a:gd name="connsiteX19" fmla="*/ 1508289 w 2582944"/>
                    <a:gd name="connsiteY19" fmla="*/ 2460396 h 5099901"/>
                    <a:gd name="connsiteX20" fmla="*/ 1508289 w 2582944"/>
                    <a:gd name="connsiteY20" fmla="*/ 2799761 h 5099901"/>
                    <a:gd name="connsiteX21" fmla="*/ 1414021 w 2582944"/>
                    <a:gd name="connsiteY21" fmla="*/ 2922309 h 5099901"/>
                    <a:gd name="connsiteX22" fmla="*/ 1244338 w 2582944"/>
                    <a:gd name="connsiteY22" fmla="*/ 3044858 h 5099901"/>
                    <a:gd name="connsiteX23" fmla="*/ 273377 w 2582944"/>
                    <a:gd name="connsiteY23" fmla="*/ 3393649 h 5099901"/>
                    <a:gd name="connsiteX24" fmla="*/ 65988 w 2582944"/>
                    <a:gd name="connsiteY24" fmla="*/ 3487918 h 5099901"/>
                    <a:gd name="connsiteX25" fmla="*/ 0 w 2582944"/>
                    <a:gd name="connsiteY25" fmla="*/ 3657600 h 5099901"/>
                    <a:gd name="connsiteX26" fmla="*/ 28280 w 2582944"/>
                    <a:gd name="connsiteY26" fmla="*/ 3751868 h 5099901"/>
                    <a:gd name="connsiteX27" fmla="*/ 188536 w 2582944"/>
                    <a:gd name="connsiteY27" fmla="*/ 3789575 h 5099901"/>
                    <a:gd name="connsiteX28" fmla="*/ 188536 w 2582944"/>
                    <a:gd name="connsiteY28" fmla="*/ 3789575 h 5099901"/>
                    <a:gd name="connsiteX29" fmla="*/ 358219 w 2582944"/>
                    <a:gd name="connsiteY29" fmla="*/ 3874416 h 5099901"/>
                    <a:gd name="connsiteX30" fmla="*/ 348792 w 2582944"/>
                    <a:gd name="connsiteY30" fmla="*/ 3959258 h 5099901"/>
                    <a:gd name="connsiteX31" fmla="*/ 188536 w 2582944"/>
                    <a:gd name="connsiteY31" fmla="*/ 3987538 h 5099901"/>
                    <a:gd name="connsiteX32" fmla="*/ 188536 w 2582944"/>
                    <a:gd name="connsiteY32" fmla="*/ 3987538 h 5099901"/>
                    <a:gd name="connsiteX33" fmla="*/ 188536 w 2582944"/>
                    <a:gd name="connsiteY33" fmla="*/ 3987538 h 5099901"/>
                    <a:gd name="connsiteX34" fmla="*/ 207390 w 2582944"/>
                    <a:gd name="connsiteY34" fmla="*/ 4091233 h 5099901"/>
                    <a:gd name="connsiteX35" fmla="*/ 9427 w 2582944"/>
                    <a:gd name="connsiteY35" fmla="*/ 4072379 h 5099901"/>
                    <a:gd name="connsiteX36" fmla="*/ 37707 w 2582944"/>
                    <a:gd name="connsiteY36" fmla="*/ 5005633 h 5099901"/>
                    <a:gd name="connsiteX37" fmla="*/ 245097 w 2582944"/>
                    <a:gd name="connsiteY37" fmla="*/ 5043340 h 5099901"/>
                    <a:gd name="connsiteX38" fmla="*/ 386499 w 2582944"/>
                    <a:gd name="connsiteY38" fmla="*/ 5099901 h 5099901"/>
                    <a:gd name="connsiteX39" fmla="*/ 914400 w 2582944"/>
                    <a:gd name="connsiteY39" fmla="*/ 5099901 h 5099901"/>
                    <a:gd name="connsiteX40" fmla="*/ 1753386 w 2582944"/>
                    <a:gd name="connsiteY40" fmla="*/ 5090474 h 5099901"/>
                    <a:gd name="connsiteX41" fmla="*/ 2281287 w 2582944"/>
                    <a:gd name="connsiteY41" fmla="*/ 5005633 h 5099901"/>
                    <a:gd name="connsiteX42" fmla="*/ 2243579 w 2582944"/>
                    <a:gd name="connsiteY42" fmla="*/ 3959258 h 5099901"/>
                    <a:gd name="connsiteX43" fmla="*/ 2187019 w 2582944"/>
                    <a:gd name="connsiteY43" fmla="*/ 2912882 h 5099901"/>
                    <a:gd name="connsiteX44" fmla="*/ 2073897 w 2582944"/>
                    <a:gd name="connsiteY44" fmla="*/ 2733773 h 5099901"/>
                    <a:gd name="connsiteX45" fmla="*/ 2055043 w 2582944"/>
                    <a:gd name="connsiteY45" fmla="*/ 1640264 h 5099901"/>
                    <a:gd name="connsiteX46" fmla="*/ 2262433 w 2582944"/>
                    <a:gd name="connsiteY46" fmla="*/ 1291472 h 5099901"/>
                    <a:gd name="connsiteX47" fmla="*/ 2262433 w 2582944"/>
                    <a:gd name="connsiteY47" fmla="*/ 1291472 h 5099901"/>
                    <a:gd name="connsiteX48" fmla="*/ 2262433 w 2582944"/>
                    <a:gd name="connsiteY48" fmla="*/ 1291472 h 5099901"/>
                    <a:gd name="connsiteX49" fmla="*/ 2535810 w 2582944"/>
                    <a:gd name="connsiteY49" fmla="*/ 1027522 h 5099901"/>
                    <a:gd name="connsiteX50" fmla="*/ 2582944 w 2582944"/>
                    <a:gd name="connsiteY50" fmla="*/ 829559 h 5099901"/>
                    <a:gd name="connsiteX51" fmla="*/ 2469823 w 2582944"/>
                    <a:gd name="connsiteY51" fmla="*/ 612742 h 5099901"/>
                    <a:gd name="connsiteX52" fmla="*/ 2196445 w 2582944"/>
                    <a:gd name="connsiteY52" fmla="*/ 75414 h 5099901"/>
                    <a:gd name="connsiteX0" fmla="*/ 2196445 w 2582944"/>
                    <a:gd name="connsiteY0" fmla="*/ 75414 h 5099901"/>
                    <a:gd name="connsiteX1" fmla="*/ 556182 w 2582944"/>
                    <a:gd name="connsiteY1" fmla="*/ 0 h 5099901"/>
                    <a:gd name="connsiteX2" fmla="*/ 1904214 w 2582944"/>
                    <a:gd name="connsiteY2" fmla="*/ 0 h 5099901"/>
                    <a:gd name="connsiteX3" fmla="*/ 2384982 w 2582944"/>
                    <a:gd name="connsiteY3" fmla="*/ 857839 h 5099901"/>
                    <a:gd name="connsiteX4" fmla="*/ 2347274 w 2582944"/>
                    <a:gd name="connsiteY4" fmla="*/ 970961 h 5099901"/>
                    <a:gd name="connsiteX5" fmla="*/ 2281287 w 2582944"/>
                    <a:gd name="connsiteY5" fmla="*/ 1036948 h 5099901"/>
                    <a:gd name="connsiteX6" fmla="*/ 2281287 w 2582944"/>
                    <a:gd name="connsiteY6" fmla="*/ 1036948 h 5099901"/>
                    <a:gd name="connsiteX7" fmla="*/ 2205872 w 2582944"/>
                    <a:gd name="connsiteY7" fmla="*/ 1065229 h 5099901"/>
                    <a:gd name="connsiteX8" fmla="*/ 2102177 w 2582944"/>
                    <a:gd name="connsiteY8" fmla="*/ 942680 h 5099901"/>
                    <a:gd name="connsiteX9" fmla="*/ 113122 w 2582944"/>
                    <a:gd name="connsiteY9" fmla="*/ 961534 h 5099901"/>
                    <a:gd name="connsiteX10" fmla="*/ 9427 w 2582944"/>
                    <a:gd name="connsiteY10" fmla="*/ 1102936 h 5099901"/>
                    <a:gd name="connsiteX11" fmla="*/ 18854 w 2582944"/>
                    <a:gd name="connsiteY11" fmla="*/ 1244338 h 5099901"/>
                    <a:gd name="connsiteX12" fmla="*/ 94268 w 2582944"/>
                    <a:gd name="connsiteY12" fmla="*/ 1319753 h 5099901"/>
                    <a:gd name="connsiteX13" fmla="*/ 904973 w 2582944"/>
                    <a:gd name="connsiteY13" fmla="*/ 1310326 h 5099901"/>
                    <a:gd name="connsiteX14" fmla="*/ 1121790 w 2582944"/>
                    <a:gd name="connsiteY14" fmla="*/ 1366887 h 5099901"/>
                    <a:gd name="connsiteX15" fmla="*/ 1319753 w 2582944"/>
                    <a:gd name="connsiteY15" fmla="*/ 1527142 h 5099901"/>
                    <a:gd name="connsiteX16" fmla="*/ 1404594 w 2582944"/>
                    <a:gd name="connsiteY16" fmla="*/ 1734532 h 5099901"/>
                    <a:gd name="connsiteX17" fmla="*/ 1423447 w 2582944"/>
                    <a:gd name="connsiteY17" fmla="*/ 2460396 h 5099901"/>
                    <a:gd name="connsiteX18" fmla="*/ 1508289 w 2582944"/>
                    <a:gd name="connsiteY18" fmla="*/ 2460396 h 5099901"/>
                    <a:gd name="connsiteX19" fmla="*/ 1508289 w 2582944"/>
                    <a:gd name="connsiteY19" fmla="*/ 2799761 h 5099901"/>
                    <a:gd name="connsiteX20" fmla="*/ 1414021 w 2582944"/>
                    <a:gd name="connsiteY20" fmla="*/ 2922309 h 5099901"/>
                    <a:gd name="connsiteX21" fmla="*/ 1244338 w 2582944"/>
                    <a:gd name="connsiteY21" fmla="*/ 3044858 h 5099901"/>
                    <a:gd name="connsiteX22" fmla="*/ 273377 w 2582944"/>
                    <a:gd name="connsiteY22" fmla="*/ 3393649 h 5099901"/>
                    <a:gd name="connsiteX23" fmla="*/ 65988 w 2582944"/>
                    <a:gd name="connsiteY23" fmla="*/ 3487918 h 5099901"/>
                    <a:gd name="connsiteX24" fmla="*/ 0 w 2582944"/>
                    <a:gd name="connsiteY24" fmla="*/ 3657600 h 5099901"/>
                    <a:gd name="connsiteX25" fmla="*/ 28280 w 2582944"/>
                    <a:gd name="connsiteY25" fmla="*/ 3751868 h 5099901"/>
                    <a:gd name="connsiteX26" fmla="*/ 188536 w 2582944"/>
                    <a:gd name="connsiteY26" fmla="*/ 3789575 h 5099901"/>
                    <a:gd name="connsiteX27" fmla="*/ 188536 w 2582944"/>
                    <a:gd name="connsiteY27" fmla="*/ 3789575 h 5099901"/>
                    <a:gd name="connsiteX28" fmla="*/ 358219 w 2582944"/>
                    <a:gd name="connsiteY28" fmla="*/ 3874416 h 5099901"/>
                    <a:gd name="connsiteX29" fmla="*/ 348792 w 2582944"/>
                    <a:gd name="connsiteY29" fmla="*/ 3959258 h 5099901"/>
                    <a:gd name="connsiteX30" fmla="*/ 188536 w 2582944"/>
                    <a:gd name="connsiteY30" fmla="*/ 3987538 h 5099901"/>
                    <a:gd name="connsiteX31" fmla="*/ 188536 w 2582944"/>
                    <a:gd name="connsiteY31" fmla="*/ 3987538 h 5099901"/>
                    <a:gd name="connsiteX32" fmla="*/ 188536 w 2582944"/>
                    <a:gd name="connsiteY32" fmla="*/ 3987538 h 5099901"/>
                    <a:gd name="connsiteX33" fmla="*/ 207390 w 2582944"/>
                    <a:gd name="connsiteY33" fmla="*/ 4091233 h 5099901"/>
                    <a:gd name="connsiteX34" fmla="*/ 9427 w 2582944"/>
                    <a:gd name="connsiteY34" fmla="*/ 4072379 h 5099901"/>
                    <a:gd name="connsiteX35" fmla="*/ 37707 w 2582944"/>
                    <a:gd name="connsiteY35" fmla="*/ 5005633 h 5099901"/>
                    <a:gd name="connsiteX36" fmla="*/ 245097 w 2582944"/>
                    <a:gd name="connsiteY36" fmla="*/ 5043340 h 5099901"/>
                    <a:gd name="connsiteX37" fmla="*/ 386499 w 2582944"/>
                    <a:gd name="connsiteY37" fmla="*/ 5099901 h 5099901"/>
                    <a:gd name="connsiteX38" fmla="*/ 914400 w 2582944"/>
                    <a:gd name="connsiteY38" fmla="*/ 5099901 h 5099901"/>
                    <a:gd name="connsiteX39" fmla="*/ 1753386 w 2582944"/>
                    <a:gd name="connsiteY39" fmla="*/ 5090474 h 5099901"/>
                    <a:gd name="connsiteX40" fmla="*/ 2281287 w 2582944"/>
                    <a:gd name="connsiteY40" fmla="*/ 5005633 h 5099901"/>
                    <a:gd name="connsiteX41" fmla="*/ 2243579 w 2582944"/>
                    <a:gd name="connsiteY41" fmla="*/ 3959258 h 5099901"/>
                    <a:gd name="connsiteX42" fmla="*/ 2187019 w 2582944"/>
                    <a:gd name="connsiteY42" fmla="*/ 2912882 h 5099901"/>
                    <a:gd name="connsiteX43" fmla="*/ 2073897 w 2582944"/>
                    <a:gd name="connsiteY43" fmla="*/ 2733773 h 5099901"/>
                    <a:gd name="connsiteX44" fmla="*/ 2055043 w 2582944"/>
                    <a:gd name="connsiteY44" fmla="*/ 1640264 h 5099901"/>
                    <a:gd name="connsiteX45" fmla="*/ 2262433 w 2582944"/>
                    <a:gd name="connsiteY45" fmla="*/ 1291472 h 5099901"/>
                    <a:gd name="connsiteX46" fmla="*/ 2262433 w 2582944"/>
                    <a:gd name="connsiteY46" fmla="*/ 1291472 h 5099901"/>
                    <a:gd name="connsiteX47" fmla="*/ 2262433 w 2582944"/>
                    <a:gd name="connsiteY47" fmla="*/ 1291472 h 5099901"/>
                    <a:gd name="connsiteX48" fmla="*/ 2535810 w 2582944"/>
                    <a:gd name="connsiteY48" fmla="*/ 1027522 h 5099901"/>
                    <a:gd name="connsiteX49" fmla="*/ 2582944 w 2582944"/>
                    <a:gd name="connsiteY49" fmla="*/ 829559 h 5099901"/>
                    <a:gd name="connsiteX50" fmla="*/ 2469823 w 2582944"/>
                    <a:gd name="connsiteY50" fmla="*/ 612742 h 5099901"/>
                    <a:gd name="connsiteX51" fmla="*/ 2196445 w 2582944"/>
                    <a:gd name="connsiteY51" fmla="*/ 75414 h 5099901"/>
                    <a:gd name="connsiteX0" fmla="*/ 2196445 w 2582944"/>
                    <a:gd name="connsiteY0" fmla="*/ 75414 h 5099901"/>
                    <a:gd name="connsiteX1" fmla="*/ 1904214 w 2582944"/>
                    <a:gd name="connsiteY1" fmla="*/ 0 h 5099901"/>
                    <a:gd name="connsiteX2" fmla="*/ 2384982 w 2582944"/>
                    <a:gd name="connsiteY2" fmla="*/ 857839 h 5099901"/>
                    <a:gd name="connsiteX3" fmla="*/ 2347274 w 2582944"/>
                    <a:gd name="connsiteY3" fmla="*/ 970961 h 5099901"/>
                    <a:gd name="connsiteX4" fmla="*/ 2281287 w 2582944"/>
                    <a:gd name="connsiteY4" fmla="*/ 1036948 h 5099901"/>
                    <a:gd name="connsiteX5" fmla="*/ 2281287 w 2582944"/>
                    <a:gd name="connsiteY5" fmla="*/ 1036948 h 5099901"/>
                    <a:gd name="connsiteX6" fmla="*/ 2205872 w 2582944"/>
                    <a:gd name="connsiteY6" fmla="*/ 1065229 h 5099901"/>
                    <a:gd name="connsiteX7" fmla="*/ 2102177 w 2582944"/>
                    <a:gd name="connsiteY7" fmla="*/ 942680 h 5099901"/>
                    <a:gd name="connsiteX8" fmla="*/ 113122 w 2582944"/>
                    <a:gd name="connsiteY8" fmla="*/ 961534 h 5099901"/>
                    <a:gd name="connsiteX9" fmla="*/ 9427 w 2582944"/>
                    <a:gd name="connsiteY9" fmla="*/ 1102936 h 5099901"/>
                    <a:gd name="connsiteX10" fmla="*/ 18854 w 2582944"/>
                    <a:gd name="connsiteY10" fmla="*/ 1244338 h 5099901"/>
                    <a:gd name="connsiteX11" fmla="*/ 94268 w 2582944"/>
                    <a:gd name="connsiteY11" fmla="*/ 1319753 h 5099901"/>
                    <a:gd name="connsiteX12" fmla="*/ 904973 w 2582944"/>
                    <a:gd name="connsiteY12" fmla="*/ 1310326 h 5099901"/>
                    <a:gd name="connsiteX13" fmla="*/ 1121790 w 2582944"/>
                    <a:gd name="connsiteY13" fmla="*/ 1366887 h 5099901"/>
                    <a:gd name="connsiteX14" fmla="*/ 1319753 w 2582944"/>
                    <a:gd name="connsiteY14" fmla="*/ 1527142 h 5099901"/>
                    <a:gd name="connsiteX15" fmla="*/ 1404594 w 2582944"/>
                    <a:gd name="connsiteY15" fmla="*/ 1734532 h 5099901"/>
                    <a:gd name="connsiteX16" fmla="*/ 1423447 w 2582944"/>
                    <a:gd name="connsiteY16" fmla="*/ 2460396 h 5099901"/>
                    <a:gd name="connsiteX17" fmla="*/ 1508289 w 2582944"/>
                    <a:gd name="connsiteY17" fmla="*/ 2460396 h 5099901"/>
                    <a:gd name="connsiteX18" fmla="*/ 1508289 w 2582944"/>
                    <a:gd name="connsiteY18" fmla="*/ 2799761 h 5099901"/>
                    <a:gd name="connsiteX19" fmla="*/ 1414021 w 2582944"/>
                    <a:gd name="connsiteY19" fmla="*/ 2922309 h 5099901"/>
                    <a:gd name="connsiteX20" fmla="*/ 1244338 w 2582944"/>
                    <a:gd name="connsiteY20" fmla="*/ 3044858 h 5099901"/>
                    <a:gd name="connsiteX21" fmla="*/ 273377 w 2582944"/>
                    <a:gd name="connsiteY21" fmla="*/ 3393649 h 5099901"/>
                    <a:gd name="connsiteX22" fmla="*/ 65988 w 2582944"/>
                    <a:gd name="connsiteY22" fmla="*/ 3487918 h 5099901"/>
                    <a:gd name="connsiteX23" fmla="*/ 0 w 2582944"/>
                    <a:gd name="connsiteY23" fmla="*/ 3657600 h 5099901"/>
                    <a:gd name="connsiteX24" fmla="*/ 28280 w 2582944"/>
                    <a:gd name="connsiteY24" fmla="*/ 3751868 h 5099901"/>
                    <a:gd name="connsiteX25" fmla="*/ 188536 w 2582944"/>
                    <a:gd name="connsiteY25" fmla="*/ 3789575 h 5099901"/>
                    <a:gd name="connsiteX26" fmla="*/ 188536 w 2582944"/>
                    <a:gd name="connsiteY26" fmla="*/ 3789575 h 5099901"/>
                    <a:gd name="connsiteX27" fmla="*/ 358219 w 2582944"/>
                    <a:gd name="connsiteY27" fmla="*/ 3874416 h 5099901"/>
                    <a:gd name="connsiteX28" fmla="*/ 348792 w 2582944"/>
                    <a:gd name="connsiteY28" fmla="*/ 3959258 h 5099901"/>
                    <a:gd name="connsiteX29" fmla="*/ 188536 w 2582944"/>
                    <a:gd name="connsiteY29" fmla="*/ 3987538 h 5099901"/>
                    <a:gd name="connsiteX30" fmla="*/ 188536 w 2582944"/>
                    <a:gd name="connsiteY30" fmla="*/ 3987538 h 5099901"/>
                    <a:gd name="connsiteX31" fmla="*/ 188536 w 2582944"/>
                    <a:gd name="connsiteY31" fmla="*/ 3987538 h 5099901"/>
                    <a:gd name="connsiteX32" fmla="*/ 207390 w 2582944"/>
                    <a:gd name="connsiteY32" fmla="*/ 4091233 h 5099901"/>
                    <a:gd name="connsiteX33" fmla="*/ 9427 w 2582944"/>
                    <a:gd name="connsiteY33" fmla="*/ 4072379 h 5099901"/>
                    <a:gd name="connsiteX34" fmla="*/ 37707 w 2582944"/>
                    <a:gd name="connsiteY34" fmla="*/ 5005633 h 5099901"/>
                    <a:gd name="connsiteX35" fmla="*/ 245097 w 2582944"/>
                    <a:gd name="connsiteY35" fmla="*/ 5043340 h 5099901"/>
                    <a:gd name="connsiteX36" fmla="*/ 386499 w 2582944"/>
                    <a:gd name="connsiteY36" fmla="*/ 5099901 h 5099901"/>
                    <a:gd name="connsiteX37" fmla="*/ 914400 w 2582944"/>
                    <a:gd name="connsiteY37" fmla="*/ 5099901 h 5099901"/>
                    <a:gd name="connsiteX38" fmla="*/ 1753386 w 2582944"/>
                    <a:gd name="connsiteY38" fmla="*/ 5090474 h 5099901"/>
                    <a:gd name="connsiteX39" fmla="*/ 2281287 w 2582944"/>
                    <a:gd name="connsiteY39" fmla="*/ 5005633 h 5099901"/>
                    <a:gd name="connsiteX40" fmla="*/ 2243579 w 2582944"/>
                    <a:gd name="connsiteY40" fmla="*/ 3959258 h 5099901"/>
                    <a:gd name="connsiteX41" fmla="*/ 2187019 w 2582944"/>
                    <a:gd name="connsiteY41" fmla="*/ 2912882 h 5099901"/>
                    <a:gd name="connsiteX42" fmla="*/ 2073897 w 2582944"/>
                    <a:gd name="connsiteY42" fmla="*/ 2733773 h 5099901"/>
                    <a:gd name="connsiteX43" fmla="*/ 2055043 w 2582944"/>
                    <a:gd name="connsiteY43" fmla="*/ 1640264 h 5099901"/>
                    <a:gd name="connsiteX44" fmla="*/ 2262433 w 2582944"/>
                    <a:gd name="connsiteY44" fmla="*/ 1291472 h 5099901"/>
                    <a:gd name="connsiteX45" fmla="*/ 2262433 w 2582944"/>
                    <a:gd name="connsiteY45" fmla="*/ 1291472 h 5099901"/>
                    <a:gd name="connsiteX46" fmla="*/ 2262433 w 2582944"/>
                    <a:gd name="connsiteY46" fmla="*/ 1291472 h 5099901"/>
                    <a:gd name="connsiteX47" fmla="*/ 2535810 w 2582944"/>
                    <a:gd name="connsiteY47" fmla="*/ 1027522 h 5099901"/>
                    <a:gd name="connsiteX48" fmla="*/ 2582944 w 2582944"/>
                    <a:gd name="connsiteY48" fmla="*/ 829559 h 5099901"/>
                    <a:gd name="connsiteX49" fmla="*/ 2469823 w 2582944"/>
                    <a:gd name="connsiteY49" fmla="*/ 612742 h 5099901"/>
                    <a:gd name="connsiteX50" fmla="*/ 2196445 w 2582944"/>
                    <a:gd name="connsiteY50" fmla="*/ 75414 h 5099901"/>
                    <a:gd name="connsiteX0" fmla="*/ 2196445 w 2582944"/>
                    <a:gd name="connsiteY0" fmla="*/ 0 h 5024487"/>
                    <a:gd name="connsiteX1" fmla="*/ 2384982 w 2582944"/>
                    <a:gd name="connsiteY1" fmla="*/ 782425 h 5024487"/>
                    <a:gd name="connsiteX2" fmla="*/ 2347274 w 2582944"/>
                    <a:gd name="connsiteY2" fmla="*/ 895547 h 5024487"/>
                    <a:gd name="connsiteX3" fmla="*/ 2281287 w 2582944"/>
                    <a:gd name="connsiteY3" fmla="*/ 961534 h 5024487"/>
                    <a:gd name="connsiteX4" fmla="*/ 2281287 w 2582944"/>
                    <a:gd name="connsiteY4" fmla="*/ 961534 h 5024487"/>
                    <a:gd name="connsiteX5" fmla="*/ 2205872 w 2582944"/>
                    <a:gd name="connsiteY5" fmla="*/ 989815 h 5024487"/>
                    <a:gd name="connsiteX6" fmla="*/ 2102177 w 2582944"/>
                    <a:gd name="connsiteY6" fmla="*/ 867266 h 5024487"/>
                    <a:gd name="connsiteX7" fmla="*/ 113122 w 2582944"/>
                    <a:gd name="connsiteY7" fmla="*/ 886120 h 5024487"/>
                    <a:gd name="connsiteX8" fmla="*/ 9427 w 2582944"/>
                    <a:gd name="connsiteY8" fmla="*/ 1027522 h 5024487"/>
                    <a:gd name="connsiteX9" fmla="*/ 18854 w 2582944"/>
                    <a:gd name="connsiteY9" fmla="*/ 1168924 h 5024487"/>
                    <a:gd name="connsiteX10" fmla="*/ 94268 w 2582944"/>
                    <a:gd name="connsiteY10" fmla="*/ 1244339 h 5024487"/>
                    <a:gd name="connsiteX11" fmla="*/ 904973 w 2582944"/>
                    <a:gd name="connsiteY11" fmla="*/ 1234912 h 5024487"/>
                    <a:gd name="connsiteX12" fmla="*/ 1121790 w 2582944"/>
                    <a:gd name="connsiteY12" fmla="*/ 1291473 h 5024487"/>
                    <a:gd name="connsiteX13" fmla="*/ 1319753 w 2582944"/>
                    <a:gd name="connsiteY13" fmla="*/ 1451728 h 5024487"/>
                    <a:gd name="connsiteX14" fmla="*/ 1404594 w 2582944"/>
                    <a:gd name="connsiteY14" fmla="*/ 1659118 h 5024487"/>
                    <a:gd name="connsiteX15" fmla="*/ 1423447 w 2582944"/>
                    <a:gd name="connsiteY15" fmla="*/ 2384982 h 5024487"/>
                    <a:gd name="connsiteX16" fmla="*/ 1508289 w 2582944"/>
                    <a:gd name="connsiteY16" fmla="*/ 2384982 h 5024487"/>
                    <a:gd name="connsiteX17" fmla="*/ 1508289 w 2582944"/>
                    <a:gd name="connsiteY17" fmla="*/ 2724347 h 5024487"/>
                    <a:gd name="connsiteX18" fmla="*/ 1414021 w 2582944"/>
                    <a:gd name="connsiteY18" fmla="*/ 2846895 h 5024487"/>
                    <a:gd name="connsiteX19" fmla="*/ 1244338 w 2582944"/>
                    <a:gd name="connsiteY19" fmla="*/ 2969444 h 5024487"/>
                    <a:gd name="connsiteX20" fmla="*/ 273377 w 2582944"/>
                    <a:gd name="connsiteY20" fmla="*/ 3318235 h 5024487"/>
                    <a:gd name="connsiteX21" fmla="*/ 65988 w 2582944"/>
                    <a:gd name="connsiteY21" fmla="*/ 3412504 h 5024487"/>
                    <a:gd name="connsiteX22" fmla="*/ 0 w 2582944"/>
                    <a:gd name="connsiteY22" fmla="*/ 3582186 h 5024487"/>
                    <a:gd name="connsiteX23" fmla="*/ 28280 w 2582944"/>
                    <a:gd name="connsiteY23" fmla="*/ 3676454 h 5024487"/>
                    <a:gd name="connsiteX24" fmla="*/ 188536 w 2582944"/>
                    <a:gd name="connsiteY24" fmla="*/ 3714161 h 5024487"/>
                    <a:gd name="connsiteX25" fmla="*/ 188536 w 2582944"/>
                    <a:gd name="connsiteY25" fmla="*/ 3714161 h 5024487"/>
                    <a:gd name="connsiteX26" fmla="*/ 358219 w 2582944"/>
                    <a:gd name="connsiteY26" fmla="*/ 3799002 h 5024487"/>
                    <a:gd name="connsiteX27" fmla="*/ 348792 w 2582944"/>
                    <a:gd name="connsiteY27" fmla="*/ 3883844 h 5024487"/>
                    <a:gd name="connsiteX28" fmla="*/ 188536 w 2582944"/>
                    <a:gd name="connsiteY28" fmla="*/ 3912124 h 5024487"/>
                    <a:gd name="connsiteX29" fmla="*/ 188536 w 2582944"/>
                    <a:gd name="connsiteY29" fmla="*/ 3912124 h 5024487"/>
                    <a:gd name="connsiteX30" fmla="*/ 188536 w 2582944"/>
                    <a:gd name="connsiteY30" fmla="*/ 3912124 h 5024487"/>
                    <a:gd name="connsiteX31" fmla="*/ 207390 w 2582944"/>
                    <a:gd name="connsiteY31" fmla="*/ 4015819 h 5024487"/>
                    <a:gd name="connsiteX32" fmla="*/ 9427 w 2582944"/>
                    <a:gd name="connsiteY32" fmla="*/ 3996965 h 5024487"/>
                    <a:gd name="connsiteX33" fmla="*/ 37707 w 2582944"/>
                    <a:gd name="connsiteY33" fmla="*/ 4930219 h 5024487"/>
                    <a:gd name="connsiteX34" fmla="*/ 245097 w 2582944"/>
                    <a:gd name="connsiteY34" fmla="*/ 4967926 h 5024487"/>
                    <a:gd name="connsiteX35" fmla="*/ 386499 w 2582944"/>
                    <a:gd name="connsiteY35" fmla="*/ 5024487 h 5024487"/>
                    <a:gd name="connsiteX36" fmla="*/ 914400 w 2582944"/>
                    <a:gd name="connsiteY36" fmla="*/ 5024487 h 5024487"/>
                    <a:gd name="connsiteX37" fmla="*/ 1753386 w 2582944"/>
                    <a:gd name="connsiteY37" fmla="*/ 5015060 h 5024487"/>
                    <a:gd name="connsiteX38" fmla="*/ 2281287 w 2582944"/>
                    <a:gd name="connsiteY38" fmla="*/ 4930219 h 5024487"/>
                    <a:gd name="connsiteX39" fmla="*/ 2243579 w 2582944"/>
                    <a:gd name="connsiteY39" fmla="*/ 3883844 h 5024487"/>
                    <a:gd name="connsiteX40" fmla="*/ 2187019 w 2582944"/>
                    <a:gd name="connsiteY40" fmla="*/ 2837468 h 5024487"/>
                    <a:gd name="connsiteX41" fmla="*/ 2073897 w 2582944"/>
                    <a:gd name="connsiteY41" fmla="*/ 2658359 h 5024487"/>
                    <a:gd name="connsiteX42" fmla="*/ 2055043 w 2582944"/>
                    <a:gd name="connsiteY42" fmla="*/ 1564850 h 5024487"/>
                    <a:gd name="connsiteX43" fmla="*/ 2262433 w 2582944"/>
                    <a:gd name="connsiteY43" fmla="*/ 1216058 h 5024487"/>
                    <a:gd name="connsiteX44" fmla="*/ 2262433 w 2582944"/>
                    <a:gd name="connsiteY44" fmla="*/ 1216058 h 5024487"/>
                    <a:gd name="connsiteX45" fmla="*/ 2262433 w 2582944"/>
                    <a:gd name="connsiteY45" fmla="*/ 1216058 h 5024487"/>
                    <a:gd name="connsiteX46" fmla="*/ 2535810 w 2582944"/>
                    <a:gd name="connsiteY46" fmla="*/ 952108 h 5024487"/>
                    <a:gd name="connsiteX47" fmla="*/ 2582944 w 2582944"/>
                    <a:gd name="connsiteY47" fmla="*/ 754145 h 5024487"/>
                    <a:gd name="connsiteX48" fmla="*/ 2469823 w 2582944"/>
                    <a:gd name="connsiteY48" fmla="*/ 537328 h 5024487"/>
                    <a:gd name="connsiteX49" fmla="*/ 2196445 w 2582944"/>
                    <a:gd name="connsiteY49" fmla="*/ 0 h 5024487"/>
                    <a:gd name="connsiteX0" fmla="*/ 2469823 w 2582944"/>
                    <a:gd name="connsiteY0" fmla="*/ 0 h 4487159"/>
                    <a:gd name="connsiteX1" fmla="*/ 2384982 w 2582944"/>
                    <a:gd name="connsiteY1" fmla="*/ 245097 h 4487159"/>
                    <a:gd name="connsiteX2" fmla="*/ 2347274 w 2582944"/>
                    <a:gd name="connsiteY2" fmla="*/ 358219 h 4487159"/>
                    <a:gd name="connsiteX3" fmla="*/ 2281287 w 2582944"/>
                    <a:gd name="connsiteY3" fmla="*/ 424206 h 4487159"/>
                    <a:gd name="connsiteX4" fmla="*/ 2281287 w 2582944"/>
                    <a:gd name="connsiteY4" fmla="*/ 424206 h 4487159"/>
                    <a:gd name="connsiteX5" fmla="*/ 2205872 w 2582944"/>
                    <a:gd name="connsiteY5" fmla="*/ 452487 h 4487159"/>
                    <a:gd name="connsiteX6" fmla="*/ 2102177 w 2582944"/>
                    <a:gd name="connsiteY6" fmla="*/ 329938 h 4487159"/>
                    <a:gd name="connsiteX7" fmla="*/ 113122 w 2582944"/>
                    <a:gd name="connsiteY7" fmla="*/ 348792 h 4487159"/>
                    <a:gd name="connsiteX8" fmla="*/ 9427 w 2582944"/>
                    <a:gd name="connsiteY8" fmla="*/ 490194 h 4487159"/>
                    <a:gd name="connsiteX9" fmla="*/ 18854 w 2582944"/>
                    <a:gd name="connsiteY9" fmla="*/ 631596 h 4487159"/>
                    <a:gd name="connsiteX10" fmla="*/ 94268 w 2582944"/>
                    <a:gd name="connsiteY10" fmla="*/ 707011 h 4487159"/>
                    <a:gd name="connsiteX11" fmla="*/ 904973 w 2582944"/>
                    <a:gd name="connsiteY11" fmla="*/ 697584 h 4487159"/>
                    <a:gd name="connsiteX12" fmla="*/ 1121790 w 2582944"/>
                    <a:gd name="connsiteY12" fmla="*/ 754145 h 4487159"/>
                    <a:gd name="connsiteX13" fmla="*/ 1319753 w 2582944"/>
                    <a:gd name="connsiteY13" fmla="*/ 914400 h 4487159"/>
                    <a:gd name="connsiteX14" fmla="*/ 1404594 w 2582944"/>
                    <a:gd name="connsiteY14" fmla="*/ 1121790 h 4487159"/>
                    <a:gd name="connsiteX15" fmla="*/ 1423447 w 2582944"/>
                    <a:gd name="connsiteY15" fmla="*/ 1847654 h 4487159"/>
                    <a:gd name="connsiteX16" fmla="*/ 1508289 w 2582944"/>
                    <a:gd name="connsiteY16" fmla="*/ 1847654 h 4487159"/>
                    <a:gd name="connsiteX17" fmla="*/ 1508289 w 2582944"/>
                    <a:gd name="connsiteY17" fmla="*/ 2187019 h 4487159"/>
                    <a:gd name="connsiteX18" fmla="*/ 1414021 w 2582944"/>
                    <a:gd name="connsiteY18" fmla="*/ 2309567 h 4487159"/>
                    <a:gd name="connsiteX19" fmla="*/ 1244338 w 2582944"/>
                    <a:gd name="connsiteY19" fmla="*/ 2432116 h 4487159"/>
                    <a:gd name="connsiteX20" fmla="*/ 273377 w 2582944"/>
                    <a:gd name="connsiteY20" fmla="*/ 2780907 h 4487159"/>
                    <a:gd name="connsiteX21" fmla="*/ 65988 w 2582944"/>
                    <a:gd name="connsiteY21" fmla="*/ 2875176 h 4487159"/>
                    <a:gd name="connsiteX22" fmla="*/ 0 w 2582944"/>
                    <a:gd name="connsiteY22" fmla="*/ 3044858 h 4487159"/>
                    <a:gd name="connsiteX23" fmla="*/ 28280 w 2582944"/>
                    <a:gd name="connsiteY23" fmla="*/ 3139126 h 4487159"/>
                    <a:gd name="connsiteX24" fmla="*/ 188536 w 2582944"/>
                    <a:gd name="connsiteY24" fmla="*/ 3176833 h 4487159"/>
                    <a:gd name="connsiteX25" fmla="*/ 188536 w 2582944"/>
                    <a:gd name="connsiteY25" fmla="*/ 3176833 h 4487159"/>
                    <a:gd name="connsiteX26" fmla="*/ 358219 w 2582944"/>
                    <a:gd name="connsiteY26" fmla="*/ 3261674 h 4487159"/>
                    <a:gd name="connsiteX27" fmla="*/ 348792 w 2582944"/>
                    <a:gd name="connsiteY27" fmla="*/ 3346516 h 4487159"/>
                    <a:gd name="connsiteX28" fmla="*/ 188536 w 2582944"/>
                    <a:gd name="connsiteY28" fmla="*/ 3374796 h 4487159"/>
                    <a:gd name="connsiteX29" fmla="*/ 188536 w 2582944"/>
                    <a:gd name="connsiteY29" fmla="*/ 3374796 h 4487159"/>
                    <a:gd name="connsiteX30" fmla="*/ 188536 w 2582944"/>
                    <a:gd name="connsiteY30" fmla="*/ 3374796 h 4487159"/>
                    <a:gd name="connsiteX31" fmla="*/ 207390 w 2582944"/>
                    <a:gd name="connsiteY31" fmla="*/ 3478491 h 4487159"/>
                    <a:gd name="connsiteX32" fmla="*/ 9427 w 2582944"/>
                    <a:gd name="connsiteY32" fmla="*/ 3459637 h 4487159"/>
                    <a:gd name="connsiteX33" fmla="*/ 37707 w 2582944"/>
                    <a:gd name="connsiteY33" fmla="*/ 4392891 h 4487159"/>
                    <a:gd name="connsiteX34" fmla="*/ 245097 w 2582944"/>
                    <a:gd name="connsiteY34" fmla="*/ 4430598 h 4487159"/>
                    <a:gd name="connsiteX35" fmla="*/ 386499 w 2582944"/>
                    <a:gd name="connsiteY35" fmla="*/ 4487159 h 4487159"/>
                    <a:gd name="connsiteX36" fmla="*/ 914400 w 2582944"/>
                    <a:gd name="connsiteY36" fmla="*/ 4487159 h 4487159"/>
                    <a:gd name="connsiteX37" fmla="*/ 1753386 w 2582944"/>
                    <a:gd name="connsiteY37" fmla="*/ 4477732 h 4487159"/>
                    <a:gd name="connsiteX38" fmla="*/ 2281287 w 2582944"/>
                    <a:gd name="connsiteY38" fmla="*/ 4392891 h 4487159"/>
                    <a:gd name="connsiteX39" fmla="*/ 2243579 w 2582944"/>
                    <a:gd name="connsiteY39" fmla="*/ 3346516 h 4487159"/>
                    <a:gd name="connsiteX40" fmla="*/ 2187019 w 2582944"/>
                    <a:gd name="connsiteY40" fmla="*/ 2300140 h 4487159"/>
                    <a:gd name="connsiteX41" fmla="*/ 2073897 w 2582944"/>
                    <a:gd name="connsiteY41" fmla="*/ 2121031 h 4487159"/>
                    <a:gd name="connsiteX42" fmla="*/ 2055043 w 2582944"/>
                    <a:gd name="connsiteY42" fmla="*/ 1027522 h 4487159"/>
                    <a:gd name="connsiteX43" fmla="*/ 2262433 w 2582944"/>
                    <a:gd name="connsiteY43" fmla="*/ 678730 h 4487159"/>
                    <a:gd name="connsiteX44" fmla="*/ 2262433 w 2582944"/>
                    <a:gd name="connsiteY44" fmla="*/ 678730 h 4487159"/>
                    <a:gd name="connsiteX45" fmla="*/ 2262433 w 2582944"/>
                    <a:gd name="connsiteY45" fmla="*/ 678730 h 4487159"/>
                    <a:gd name="connsiteX46" fmla="*/ 2535810 w 2582944"/>
                    <a:gd name="connsiteY46" fmla="*/ 414780 h 4487159"/>
                    <a:gd name="connsiteX47" fmla="*/ 2582944 w 2582944"/>
                    <a:gd name="connsiteY47" fmla="*/ 216817 h 4487159"/>
                    <a:gd name="connsiteX48" fmla="*/ 2469823 w 2582944"/>
                    <a:gd name="connsiteY48" fmla="*/ 0 h 4487159"/>
                    <a:gd name="connsiteX0" fmla="*/ 2582944 w 2582944"/>
                    <a:gd name="connsiteY0" fmla="*/ 0 h 4270342"/>
                    <a:gd name="connsiteX1" fmla="*/ 2384982 w 2582944"/>
                    <a:gd name="connsiteY1" fmla="*/ 28280 h 4270342"/>
                    <a:gd name="connsiteX2" fmla="*/ 2347274 w 2582944"/>
                    <a:gd name="connsiteY2" fmla="*/ 141402 h 4270342"/>
                    <a:gd name="connsiteX3" fmla="*/ 2281287 w 2582944"/>
                    <a:gd name="connsiteY3" fmla="*/ 207389 h 4270342"/>
                    <a:gd name="connsiteX4" fmla="*/ 2281287 w 2582944"/>
                    <a:gd name="connsiteY4" fmla="*/ 207389 h 4270342"/>
                    <a:gd name="connsiteX5" fmla="*/ 2205872 w 2582944"/>
                    <a:gd name="connsiteY5" fmla="*/ 235670 h 4270342"/>
                    <a:gd name="connsiteX6" fmla="*/ 2102177 w 2582944"/>
                    <a:gd name="connsiteY6" fmla="*/ 113121 h 4270342"/>
                    <a:gd name="connsiteX7" fmla="*/ 113122 w 2582944"/>
                    <a:gd name="connsiteY7" fmla="*/ 131975 h 4270342"/>
                    <a:gd name="connsiteX8" fmla="*/ 9427 w 2582944"/>
                    <a:gd name="connsiteY8" fmla="*/ 273377 h 4270342"/>
                    <a:gd name="connsiteX9" fmla="*/ 18854 w 2582944"/>
                    <a:gd name="connsiteY9" fmla="*/ 414779 h 4270342"/>
                    <a:gd name="connsiteX10" fmla="*/ 94268 w 2582944"/>
                    <a:gd name="connsiteY10" fmla="*/ 490194 h 4270342"/>
                    <a:gd name="connsiteX11" fmla="*/ 904973 w 2582944"/>
                    <a:gd name="connsiteY11" fmla="*/ 480767 h 4270342"/>
                    <a:gd name="connsiteX12" fmla="*/ 1121790 w 2582944"/>
                    <a:gd name="connsiteY12" fmla="*/ 537328 h 4270342"/>
                    <a:gd name="connsiteX13" fmla="*/ 1319753 w 2582944"/>
                    <a:gd name="connsiteY13" fmla="*/ 697583 h 4270342"/>
                    <a:gd name="connsiteX14" fmla="*/ 1404594 w 2582944"/>
                    <a:gd name="connsiteY14" fmla="*/ 904973 h 4270342"/>
                    <a:gd name="connsiteX15" fmla="*/ 1423447 w 2582944"/>
                    <a:gd name="connsiteY15" fmla="*/ 1630837 h 4270342"/>
                    <a:gd name="connsiteX16" fmla="*/ 1508289 w 2582944"/>
                    <a:gd name="connsiteY16" fmla="*/ 1630837 h 4270342"/>
                    <a:gd name="connsiteX17" fmla="*/ 1508289 w 2582944"/>
                    <a:gd name="connsiteY17" fmla="*/ 1970202 h 4270342"/>
                    <a:gd name="connsiteX18" fmla="*/ 1414021 w 2582944"/>
                    <a:gd name="connsiteY18" fmla="*/ 2092750 h 4270342"/>
                    <a:gd name="connsiteX19" fmla="*/ 1244338 w 2582944"/>
                    <a:gd name="connsiteY19" fmla="*/ 2215299 h 4270342"/>
                    <a:gd name="connsiteX20" fmla="*/ 273377 w 2582944"/>
                    <a:gd name="connsiteY20" fmla="*/ 2564090 h 4270342"/>
                    <a:gd name="connsiteX21" fmla="*/ 65988 w 2582944"/>
                    <a:gd name="connsiteY21" fmla="*/ 2658359 h 4270342"/>
                    <a:gd name="connsiteX22" fmla="*/ 0 w 2582944"/>
                    <a:gd name="connsiteY22" fmla="*/ 2828041 h 4270342"/>
                    <a:gd name="connsiteX23" fmla="*/ 28280 w 2582944"/>
                    <a:gd name="connsiteY23" fmla="*/ 2922309 h 4270342"/>
                    <a:gd name="connsiteX24" fmla="*/ 188536 w 2582944"/>
                    <a:gd name="connsiteY24" fmla="*/ 2960016 h 4270342"/>
                    <a:gd name="connsiteX25" fmla="*/ 188536 w 2582944"/>
                    <a:gd name="connsiteY25" fmla="*/ 2960016 h 4270342"/>
                    <a:gd name="connsiteX26" fmla="*/ 358219 w 2582944"/>
                    <a:gd name="connsiteY26" fmla="*/ 3044857 h 4270342"/>
                    <a:gd name="connsiteX27" fmla="*/ 348792 w 2582944"/>
                    <a:gd name="connsiteY27" fmla="*/ 3129699 h 4270342"/>
                    <a:gd name="connsiteX28" fmla="*/ 188536 w 2582944"/>
                    <a:gd name="connsiteY28" fmla="*/ 3157979 h 4270342"/>
                    <a:gd name="connsiteX29" fmla="*/ 188536 w 2582944"/>
                    <a:gd name="connsiteY29" fmla="*/ 3157979 h 4270342"/>
                    <a:gd name="connsiteX30" fmla="*/ 188536 w 2582944"/>
                    <a:gd name="connsiteY30" fmla="*/ 3157979 h 4270342"/>
                    <a:gd name="connsiteX31" fmla="*/ 207390 w 2582944"/>
                    <a:gd name="connsiteY31" fmla="*/ 3261674 h 4270342"/>
                    <a:gd name="connsiteX32" fmla="*/ 9427 w 2582944"/>
                    <a:gd name="connsiteY32" fmla="*/ 3242820 h 4270342"/>
                    <a:gd name="connsiteX33" fmla="*/ 37707 w 2582944"/>
                    <a:gd name="connsiteY33" fmla="*/ 4176074 h 4270342"/>
                    <a:gd name="connsiteX34" fmla="*/ 245097 w 2582944"/>
                    <a:gd name="connsiteY34" fmla="*/ 4213781 h 4270342"/>
                    <a:gd name="connsiteX35" fmla="*/ 386499 w 2582944"/>
                    <a:gd name="connsiteY35" fmla="*/ 4270342 h 4270342"/>
                    <a:gd name="connsiteX36" fmla="*/ 914400 w 2582944"/>
                    <a:gd name="connsiteY36" fmla="*/ 4270342 h 4270342"/>
                    <a:gd name="connsiteX37" fmla="*/ 1753386 w 2582944"/>
                    <a:gd name="connsiteY37" fmla="*/ 4260915 h 4270342"/>
                    <a:gd name="connsiteX38" fmla="*/ 2281287 w 2582944"/>
                    <a:gd name="connsiteY38" fmla="*/ 4176074 h 4270342"/>
                    <a:gd name="connsiteX39" fmla="*/ 2243579 w 2582944"/>
                    <a:gd name="connsiteY39" fmla="*/ 3129699 h 4270342"/>
                    <a:gd name="connsiteX40" fmla="*/ 2187019 w 2582944"/>
                    <a:gd name="connsiteY40" fmla="*/ 2083323 h 4270342"/>
                    <a:gd name="connsiteX41" fmla="*/ 2073897 w 2582944"/>
                    <a:gd name="connsiteY41" fmla="*/ 1904214 h 4270342"/>
                    <a:gd name="connsiteX42" fmla="*/ 2055043 w 2582944"/>
                    <a:gd name="connsiteY42" fmla="*/ 810705 h 4270342"/>
                    <a:gd name="connsiteX43" fmla="*/ 2262433 w 2582944"/>
                    <a:gd name="connsiteY43" fmla="*/ 461913 h 4270342"/>
                    <a:gd name="connsiteX44" fmla="*/ 2262433 w 2582944"/>
                    <a:gd name="connsiteY44" fmla="*/ 461913 h 4270342"/>
                    <a:gd name="connsiteX45" fmla="*/ 2262433 w 2582944"/>
                    <a:gd name="connsiteY45" fmla="*/ 461913 h 4270342"/>
                    <a:gd name="connsiteX46" fmla="*/ 2535810 w 2582944"/>
                    <a:gd name="connsiteY46" fmla="*/ 197963 h 4270342"/>
                    <a:gd name="connsiteX47" fmla="*/ 2582944 w 2582944"/>
                    <a:gd name="connsiteY47" fmla="*/ 0 h 4270342"/>
                    <a:gd name="connsiteX0" fmla="*/ 2535810 w 2535810"/>
                    <a:gd name="connsiteY0" fmla="*/ 169683 h 4242062"/>
                    <a:gd name="connsiteX1" fmla="*/ 2384982 w 2535810"/>
                    <a:gd name="connsiteY1" fmla="*/ 0 h 4242062"/>
                    <a:gd name="connsiteX2" fmla="*/ 2347274 w 2535810"/>
                    <a:gd name="connsiteY2" fmla="*/ 113122 h 4242062"/>
                    <a:gd name="connsiteX3" fmla="*/ 2281287 w 2535810"/>
                    <a:gd name="connsiteY3" fmla="*/ 179109 h 4242062"/>
                    <a:gd name="connsiteX4" fmla="*/ 2281287 w 2535810"/>
                    <a:gd name="connsiteY4" fmla="*/ 179109 h 4242062"/>
                    <a:gd name="connsiteX5" fmla="*/ 2205872 w 2535810"/>
                    <a:gd name="connsiteY5" fmla="*/ 207390 h 4242062"/>
                    <a:gd name="connsiteX6" fmla="*/ 2102177 w 2535810"/>
                    <a:gd name="connsiteY6" fmla="*/ 84841 h 4242062"/>
                    <a:gd name="connsiteX7" fmla="*/ 113122 w 2535810"/>
                    <a:gd name="connsiteY7" fmla="*/ 103695 h 4242062"/>
                    <a:gd name="connsiteX8" fmla="*/ 9427 w 2535810"/>
                    <a:gd name="connsiteY8" fmla="*/ 245097 h 4242062"/>
                    <a:gd name="connsiteX9" fmla="*/ 18854 w 2535810"/>
                    <a:gd name="connsiteY9" fmla="*/ 386499 h 4242062"/>
                    <a:gd name="connsiteX10" fmla="*/ 94268 w 2535810"/>
                    <a:gd name="connsiteY10" fmla="*/ 461914 h 4242062"/>
                    <a:gd name="connsiteX11" fmla="*/ 904973 w 2535810"/>
                    <a:gd name="connsiteY11" fmla="*/ 452487 h 4242062"/>
                    <a:gd name="connsiteX12" fmla="*/ 1121790 w 2535810"/>
                    <a:gd name="connsiteY12" fmla="*/ 509048 h 4242062"/>
                    <a:gd name="connsiteX13" fmla="*/ 1319753 w 2535810"/>
                    <a:gd name="connsiteY13" fmla="*/ 669303 h 4242062"/>
                    <a:gd name="connsiteX14" fmla="*/ 1404594 w 2535810"/>
                    <a:gd name="connsiteY14" fmla="*/ 876693 h 4242062"/>
                    <a:gd name="connsiteX15" fmla="*/ 1423447 w 2535810"/>
                    <a:gd name="connsiteY15" fmla="*/ 1602557 h 4242062"/>
                    <a:gd name="connsiteX16" fmla="*/ 1508289 w 2535810"/>
                    <a:gd name="connsiteY16" fmla="*/ 1602557 h 4242062"/>
                    <a:gd name="connsiteX17" fmla="*/ 1508289 w 2535810"/>
                    <a:gd name="connsiteY17" fmla="*/ 1941922 h 4242062"/>
                    <a:gd name="connsiteX18" fmla="*/ 1414021 w 2535810"/>
                    <a:gd name="connsiteY18" fmla="*/ 2064470 h 4242062"/>
                    <a:gd name="connsiteX19" fmla="*/ 1244338 w 2535810"/>
                    <a:gd name="connsiteY19" fmla="*/ 2187019 h 4242062"/>
                    <a:gd name="connsiteX20" fmla="*/ 273377 w 2535810"/>
                    <a:gd name="connsiteY20" fmla="*/ 2535810 h 4242062"/>
                    <a:gd name="connsiteX21" fmla="*/ 65988 w 2535810"/>
                    <a:gd name="connsiteY21" fmla="*/ 2630079 h 4242062"/>
                    <a:gd name="connsiteX22" fmla="*/ 0 w 2535810"/>
                    <a:gd name="connsiteY22" fmla="*/ 2799761 h 4242062"/>
                    <a:gd name="connsiteX23" fmla="*/ 28280 w 2535810"/>
                    <a:gd name="connsiteY23" fmla="*/ 2894029 h 4242062"/>
                    <a:gd name="connsiteX24" fmla="*/ 188536 w 2535810"/>
                    <a:gd name="connsiteY24" fmla="*/ 2931736 h 4242062"/>
                    <a:gd name="connsiteX25" fmla="*/ 188536 w 2535810"/>
                    <a:gd name="connsiteY25" fmla="*/ 2931736 h 4242062"/>
                    <a:gd name="connsiteX26" fmla="*/ 358219 w 2535810"/>
                    <a:gd name="connsiteY26" fmla="*/ 3016577 h 4242062"/>
                    <a:gd name="connsiteX27" fmla="*/ 348792 w 2535810"/>
                    <a:gd name="connsiteY27" fmla="*/ 3101419 h 4242062"/>
                    <a:gd name="connsiteX28" fmla="*/ 188536 w 2535810"/>
                    <a:gd name="connsiteY28" fmla="*/ 3129699 h 4242062"/>
                    <a:gd name="connsiteX29" fmla="*/ 188536 w 2535810"/>
                    <a:gd name="connsiteY29" fmla="*/ 3129699 h 4242062"/>
                    <a:gd name="connsiteX30" fmla="*/ 188536 w 2535810"/>
                    <a:gd name="connsiteY30" fmla="*/ 3129699 h 4242062"/>
                    <a:gd name="connsiteX31" fmla="*/ 207390 w 2535810"/>
                    <a:gd name="connsiteY31" fmla="*/ 3233394 h 4242062"/>
                    <a:gd name="connsiteX32" fmla="*/ 9427 w 2535810"/>
                    <a:gd name="connsiteY32" fmla="*/ 3214540 h 4242062"/>
                    <a:gd name="connsiteX33" fmla="*/ 37707 w 2535810"/>
                    <a:gd name="connsiteY33" fmla="*/ 4147794 h 4242062"/>
                    <a:gd name="connsiteX34" fmla="*/ 245097 w 2535810"/>
                    <a:gd name="connsiteY34" fmla="*/ 4185501 h 4242062"/>
                    <a:gd name="connsiteX35" fmla="*/ 386499 w 2535810"/>
                    <a:gd name="connsiteY35" fmla="*/ 4242062 h 4242062"/>
                    <a:gd name="connsiteX36" fmla="*/ 914400 w 2535810"/>
                    <a:gd name="connsiteY36" fmla="*/ 4242062 h 4242062"/>
                    <a:gd name="connsiteX37" fmla="*/ 1753386 w 2535810"/>
                    <a:gd name="connsiteY37" fmla="*/ 4232635 h 4242062"/>
                    <a:gd name="connsiteX38" fmla="*/ 2281287 w 2535810"/>
                    <a:gd name="connsiteY38" fmla="*/ 4147794 h 4242062"/>
                    <a:gd name="connsiteX39" fmla="*/ 2243579 w 2535810"/>
                    <a:gd name="connsiteY39" fmla="*/ 3101419 h 4242062"/>
                    <a:gd name="connsiteX40" fmla="*/ 2187019 w 2535810"/>
                    <a:gd name="connsiteY40" fmla="*/ 2055043 h 4242062"/>
                    <a:gd name="connsiteX41" fmla="*/ 2073897 w 2535810"/>
                    <a:gd name="connsiteY41" fmla="*/ 1875934 h 4242062"/>
                    <a:gd name="connsiteX42" fmla="*/ 2055043 w 2535810"/>
                    <a:gd name="connsiteY42" fmla="*/ 782425 h 4242062"/>
                    <a:gd name="connsiteX43" fmla="*/ 2262433 w 2535810"/>
                    <a:gd name="connsiteY43" fmla="*/ 433633 h 4242062"/>
                    <a:gd name="connsiteX44" fmla="*/ 2262433 w 2535810"/>
                    <a:gd name="connsiteY44" fmla="*/ 433633 h 4242062"/>
                    <a:gd name="connsiteX45" fmla="*/ 2262433 w 2535810"/>
                    <a:gd name="connsiteY45" fmla="*/ 433633 h 4242062"/>
                    <a:gd name="connsiteX46" fmla="*/ 2535810 w 2535810"/>
                    <a:gd name="connsiteY46" fmla="*/ 169683 h 4242062"/>
                    <a:gd name="connsiteX0" fmla="*/ 2535810 w 2535810"/>
                    <a:gd name="connsiteY0" fmla="*/ 84842 h 4157221"/>
                    <a:gd name="connsiteX1" fmla="*/ 2347274 w 2535810"/>
                    <a:gd name="connsiteY1" fmla="*/ 28281 h 4157221"/>
                    <a:gd name="connsiteX2" fmla="*/ 2281287 w 2535810"/>
                    <a:gd name="connsiteY2" fmla="*/ 94268 h 4157221"/>
                    <a:gd name="connsiteX3" fmla="*/ 2281287 w 2535810"/>
                    <a:gd name="connsiteY3" fmla="*/ 94268 h 4157221"/>
                    <a:gd name="connsiteX4" fmla="*/ 2205872 w 2535810"/>
                    <a:gd name="connsiteY4" fmla="*/ 122549 h 4157221"/>
                    <a:gd name="connsiteX5" fmla="*/ 2102177 w 2535810"/>
                    <a:gd name="connsiteY5" fmla="*/ 0 h 4157221"/>
                    <a:gd name="connsiteX6" fmla="*/ 113122 w 2535810"/>
                    <a:gd name="connsiteY6" fmla="*/ 18854 h 4157221"/>
                    <a:gd name="connsiteX7" fmla="*/ 9427 w 2535810"/>
                    <a:gd name="connsiteY7" fmla="*/ 160256 h 4157221"/>
                    <a:gd name="connsiteX8" fmla="*/ 18854 w 2535810"/>
                    <a:gd name="connsiteY8" fmla="*/ 301658 h 4157221"/>
                    <a:gd name="connsiteX9" fmla="*/ 94268 w 2535810"/>
                    <a:gd name="connsiteY9" fmla="*/ 377073 h 4157221"/>
                    <a:gd name="connsiteX10" fmla="*/ 904973 w 2535810"/>
                    <a:gd name="connsiteY10" fmla="*/ 367646 h 4157221"/>
                    <a:gd name="connsiteX11" fmla="*/ 1121790 w 2535810"/>
                    <a:gd name="connsiteY11" fmla="*/ 424207 h 4157221"/>
                    <a:gd name="connsiteX12" fmla="*/ 1319753 w 2535810"/>
                    <a:gd name="connsiteY12" fmla="*/ 584462 h 4157221"/>
                    <a:gd name="connsiteX13" fmla="*/ 1404594 w 2535810"/>
                    <a:gd name="connsiteY13" fmla="*/ 791852 h 4157221"/>
                    <a:gd name="connsiteX14" fmla="*/ 1423447 w 2535810"/>
                    <a:gd name="connsiteY14" fmla="*/ 1517716 h 4157221"/>
                    <a:gd name="connsiteX15" fmla="*/ 1508289 w 2535810"/>
                    <a:gd name="connsiteY15" fmla="*/ 1517716 h 4157221"/>
                    <a:gd name="connsiteX16" fmla="*/ 1508289 w 2535810"/>
                    <a:gd name="connsiteY16" fmla="*/ 1857081 h 4157221"/>
                    <a:gd name="connsiteX17" fmla="*/ 1414021 w 2535810"/>
                    <a:gd name="connsiteY17" fmla="*/ 1979629 h 4157221"/>
                    <a:gd name="connsiteX18" fmla="*/ 1244338 w 2535810"/>
                    <a:gd name="connsiteY18" fmla="*/ 2102178 h 4157221"/>
                    <a:gd name="connsiteX19" fmla="*/ 273377 w 2535810"/>
                    <a:gd name="connsiteY19" fmla="*/ 2450969 h 4157221"/>
                    <a:gd name="connsiteX20" fmla="*/ 65988 w 2535810"/>
                    <a:gd name="connsiteY20" fmla="*/ 2545238 h 4157221"/>
                    <a:gd name="connsiteX21" fmla="*/ 0 w 2535810"/>
                    <a:gd name="connsiteY21" fmla="*/ 2714920 h 4157221"/>
                    <a:gd name="connsiteX22" fmla="*/ 28280 w 2535810"/>
                    <a:gd name="connsiteY22" fmla="*/ 2809188 h 4157221"/>
                    <a:gd name="connsiteX23" fmla="*/ 188536 w 2535810"/>
                    <a:gd name="connsiteY23" fmla="*/ 2846895 h 4157221"/>
                    <a:gd name="connsiteX24" fmla="*/ 188536 w 2535810"/>
                    <a:gd name="connsiteY24" fmla="*/ 2846895 h 4157221"/>
                    <a:gd name="connsiteX25" fmla="*/ 358219 w 2535810"/>
                    <a:gd name="connsiteY25" fmla="*/ 2931736 h 4157221"/>
                    <a:gd name="connsiteX26" fmla="*/ 348792 w 2535810"/>
                    <a:gd name="connsiteY26" fmla="*/ 3016578 h 4157221"/>
                    <a:gd name="connsiteX27" fmla="*/ 188536 w 2535810"/>
                    <a:gd name="connsiteY27" fmla="*/ 3044858 h 4157221"/>
                    <a:gd name="connsiteX28" fmla="*/ 188536 w 2535810"/>
                    <a:gd name="connsiteY28" fmla="*/ 3044858 h 4157221"/>
                    <a:gd name="connsiteX29" fmla="*/ 188536 w 2535810"/>
                    <a:gd name="connsiteY29" fmla="*/ 3044858 h 4157221"/>
                    <a:gd name="connsiteX30" fmla="*/ 207390 w 2535810"/>
                    <a:gd name="connsiteY30" fmla="*/ 3148553 h 4157221"/>
                    <a:gd name="connsiteX31" fmla="*/ 9427 w 2535810"/>
                    <a:gd name="connsiteY31" fmla="*/ 3129699 h 4157221"/>
                    <a:gd name="connsiteX32" fmla="*/ 37707 w 2535810"/>
                    <a:gd name="connsiteY32" fmla="*/ 4062953 h 4157221"/>
                    <a:gd name="connsiteX33" fmla="*/ 245097 w 2535810"/>
                    <a:gd name="connsiteY33" fmla="*/ 4100660 h 4157221"/>
                    <a:gd name="connsiteX34" fmla="*/ 386499 w 2535810"/>
                    <a:gd name="connsiteY34" fmla="*/ 4157221 h 4157221"/>
                    <a:gd name="connsiteX35" fmla="*/ 914400 w 2535810"/>
                    <a:gd name="connsiteY35" fmla="*/ 4157221 h 4157221"/>
                    <a:gd name="connsiteX36" fmla="*/ 1753386 w 2535810"/>
                    <a:gd name="connsiteY36" fmla="*/ 4147794 h 4157221"/>
                    <a:gd name="connsiteX37" fmla="*/ 2281287 w 2535810"/>
                    <a:gd name="connsiteY37" fmla="*/ 4062953 h 4157221"/>
                    <a:gd name="connsiteX38" fmla="*/ 2243579 w 2535810"/>
                    <a:gd name="connsiteY38" fmla="*/ 3016578 h 4157221"/>
                    <a:gd name="connsiteX39" fmla="*/ 2187019 w 2535810"/>
                    <a:gd name="connsiteY39" fmla="*/ 1970202 h 4157221"/>
                    <a:gd name="connsiteX40" fmla="*/ 2073897 w 2535810"/>
                    <a:gd name="connsiteY40" fmla="*/ 1791093 h 4157221"/>
                    <a:gd name="connsiteX41" fmla="*/ 2055043 w 2535810"/>
                    <a:gd name="connsiteY41" fmla="*/ 697584 h 4157221"/>
                    <a:gd name="connsiteX42" fmla="*/ 2262433 w 2535810"/>
                    <a:gd name="connsiteY42" fmla="*/ 348792 h 4157221"/>
                    <a:gd name="connsiteX43" fmla="*/ 2262433 w 2535810"/>
                    <a:gd name="connsiteY43" fmla="*/ 348792 h 4157221"/>
                    <a:gd name="connsiteX44" fmla="*/ 2262433 w 2535810"/>
                    <a:gd name="connsiteY44" fmla="*/ 348792 h 4157221"/>
                    <a:gd name="connsiteX45" fmla="*/ 2535810 w 2535810"/>
                    <a:gd name="connsiteY45" fmla="*/ 84842 h 4157221"/>
                    <a:gd name="connsiteX0" fmla="*/ 2262433 w 2347274"/>
                    <a:gd name="connsiteY0" fmla="*/ 348792 h 4157221"/>
                    <a:gd name="connsiteX1" fmla="*/ 2347274 w 2347274"/>
                    <a:gd name="connsiteY1" fmla="*/ 28281 h 4157221"/>
                    <a:gd name="connsiteX2" fmla="*/ 2281287 w 2347274"/>
                    <a:gd name="connsiteY2" fmla="*/ 94268 h 4157221"/>
                    <a:gd name="connsiteX3" fmla="*/ 2281287 w 2347274"/>
                    <a:gd name="connsiteY3" fmla="*/ 94268 h 4157221"/>
                    <a:gd name="connsiteX4" fmla="*/ 2205872 w 2347274"/>
                    <a:gd name="connsiteY4" fmla="*/ 122549 h 4157221"/>
                    <a:gd name="connsiteX5" fmla="*/ 2102177 w 2347274"/>
                    <a:gd name="connsiteY5" fmla="*/ 0 h 4157221"/>
                    <a:gd name="connsiteX6" fmla="*/ 113122 w 2347274"/>
                    <a:gd name="connsiteY6" fmla="*/ 18854 h 4157221"/>
                    <a:gd name="connsiteX7" fmla="*/ 9427 w 2347274"/>
                    <a:gd name="connsiteY7" fmla="*/ 160256 h 4157221"/>
                    <a:gd name="connsiteX8" fmla="*/ 18854 w 2347274"/>
                    <a:gd name="connsiteY8" fmla="*/ 301658 h 4157221"/>
                    <a:gd name="connsiteX9" fmla="*/ 94268 w 2347274"/>
                    <a:gd name="connsiteY9" fmla="*/ 377073 h 4157221"/>
                    <a:gd name="connsiteX10" fmla="*/ 904973 w 2347274"/>
                    <a:gd name="connsiteY10" fmla="*/ 367646 h 4157221"/>
                    <a:gd name="connsiteX11" fmla="*/ 1121790 w 2347274"/>
                    <a:gd name="connsiteY11" fmla="*/ 424207 h 4157221"/>
                    <a:gd name="connsiteX12" fmla="*/ 1319753 w 2347274"/>
                    <a:gd name="connsiteY12" fmla="*/ 584462 h 4157221"/>
                    <a:gd name="connsiteX13" fmla="*/ 1404594 w 2347274"/>
                    <a:gd name="connsiteY13" fmla="*/ 791852 h 4157221"/>
                    <a:gd name="connsiteX14" fmla="*/ 1423447 w 2347274"/>
                    <a:gd name="connsiteY14" fmla="*/ 1517716 h 4157221"/>
                    <a:gd name="connsiteX15" fmla="*/ 1508289 w 2347274"/>
                    <a:gd name="connsiteY15" fmla="*/ 1517716 h 4157221"/>
                    <a:gd name="connsiteX16" fmla="*/ 1508289 w 2347274"/>
                    <a:gd name="connsiteY16" fmla="*/ 1857081 h 4157221"/>
                    <a:gd name="connsiteX17" fmla="*/ 1414021 w 2347274"/>
                    <a:gd name="connsiteY17" fmla="*/ 1979629 h 4157221"/>
                    <a:gd name="connsiteX18" fmla="*/ 1244338 w 2347274"/>
                    <a:gd name="connsiteY18" fmla="*/ 2102178 h 4157221"/>
                    <a:gd name="connsiteX19" fmla="*/ 273377 w 2347274"/>
                    <a:gd name="connsiteY19" fmla="*/ 2450969 h 4157221"/>
                    <a:gd name="connsiteX20" fmla="*/ 65988 w 2347274"/>
                    <a:gd name="connsiteY20" fmla="*/ 2545238 h 4157221"/>
                    <a:gd name="connsiteX21" fmla="*/ 0 w 2347274"/>
                    <a:gd name="connsiteY21" fmla="*/ 2714920 h 4157221"/>
                    <a:gd name="connsiteX22" fmla="*/ 28280 w 2347274"/>
                    <a:gd name="connsiteY22" fmla="*/ 2809188 h 4157221"/>
                    <a:gd name="connsiteX23" fmla="*/ 188536 w 2347274"/>
                    <a:gd name="connsiteY23" fmla="*/ 2846895 h 4157221"/>
                    <a:gd name="connsiteX24" fmla="*/ 188536 w 2347274"/>
                    <a:gd name="connsiteY24" fmla="*/ 2846895 h 4157221"/>
                    <a:gd name="connsiteX25" fmla="*/ 358219 w 2347274"/>
                    <a:gd name="connsiteY25" fmla="*/ 2931736 h 4157221"/>
                    <a:gd name="connsiteX26" fmla="*/ 348792 w 2347274"/>
                    <a:gd name="connsiteY26" fmla="*/ 3016578 h 4157221"/>
                    <a:gd name="connsiteX27" fmla="*/ 188536 w 2347274"/>
                    <a:gd name="connsiteY27" fmla="*/ 3044858 h 4157221"/>
                    <a:gd name="connsiteX28" fmla="*/ 188536 w 2347274"/>
                    <a:gd name="connsiteY28" fmla="*/ 3044858 h 4157221"/>
                    <a:gd name="connsiteX29" fmla="*/ 188536 w 2347274"/>
                    <a:gd name="connsiteY29" fmla="*/ 3044858 h 4157221"/>
                    <a:gd name="connsiteX30" fmla="*/ 207390 w 2347274"/>
                    <a:gd name="connsiteY30" fmla="*/ 3148553 h 4157221"/>
                    <a:gd name="connsiteX31" fmla="*/ 9427 w 2347274"/>
                    <a:gd name="connsiteY31" fmla="*/ 3129699 h 4157221"/>
                    <a:gd name="connsiteX32" fmla="*/ 37707 w 2347274"/>
                    <a:gd name="connsiteY32" fmla="*/ 4062953 h 4157221"/>
                    <a:gd name="connsiteX33" fmla="*/ 245097 w 2347274"/>
                    <a:gd name="connsiteY33" fmla="*/ 4100660 h 4157221"/>
                    <a:gd name="connsiteX34" fmla="*/ 386499 w 2347274"/>
                    <a:gd name="connsiteY34" fmla="*/ 4157221 h 4157221"/>
                    <a:gd name="connsiteX35" fmla="*/ 914400 w 2347274"/>
                    <a:gd name="connsiteY35" fmla="*/ 4157221 h 4157221"/>
                    <a:gd name="connsiteX36" fmla="*/ 1753386 w 2347274"/>
                    <a:gd name="connsiteY36" fmla="*/ 4147794 h 4157221"/>
                    <a:gd name="connsiteX37" fmla="*/ 2281287 w 2347274"/>
                    <a:gd name="connsiteY37" fmla="*/ 4062953 h 4157221"/>
                    <a:gd name="connsiteX38" fmla="*/ 2243579 w 2347274"/>
                    <a:gd name="connsiteY38" fmla="*/ 3016578 h 4157221"/>
                    <a:gd name="connsiteX39" fmla="*/ 2187019 w 2347274"/>
                    <a:gd name="connsiteY39" fmla="*/ 1970202 h 4157221"/>
                    <a:gd name="connsiteX40" fmla="*/ 2073897 w 2347274"/>
                    <a:gd name="connsiteY40" fmla="*/ 1791093 h 4157221"/>
                    <a:gd name="connsiteX41" fmla="*/ 2055043 w 2347274"/>
                    <a:gd name="connsiteY41" fmla="*/ 697584 h 4157221"/>
                    <a:gd name="connsiteX42" fmla="*/ 2262433 w 2347274"/>
                    <a:gd name="connsiteY42" fmla="*/ 348792 h 4157221"/>
                    <a:gd name="connsiteX43" fmla="*/ 2262433 w 2347274"/>
                    <a:gd name="connsiteY43" fmla="*/ 348792 h 4157221"/>
                    <a:gd name="connsiteX44" fmla="*/ 2262433 w 2347274"/>
                    <a:gd name="connsiteY44" fmla="*/ 348792 h 4157221"/>
                    <a:gd name="connsiteX0" fmla="*/ 2262433 w 2281287"/>
                    <a:gd name="connsiteY0" fmla="*/ 348792 h 4157221"/>
                    <a:gd name="connsiteX1" fmla="*/ 2281287 w 2281287"/>
                    <a:gd name="connsiteY1" fmla="*/ 94268 h 4157221"/>
                    <a:gd name="connsiteX2" fmla="*/ 2281287 w 2281287"/>
                    <a:gd name="connsiteY2" fmla="*/ 94268 h 4157221"/>
                    <a:gd name="connsiteX3" fmla="*/ 2205872 w 2281287"/>
                    <a:gd name="connsiteY3" fmla="*/ 122549 h 4157221"/>
                    <a:gd name="connsiteX4" fmla="*/ 2102177 w 2281287"/>
                    <a:gd name="connsiteY4" fmla="*/ 0 h 4157221"/>
                    <a:gd name="connsiteX5" fmla="*/ 113122 w 2281287"/>
                    <a:gd name="connsiteY5" fmla="*/ 18854 h 4157221"/>
                    <a:gd name="connsiteX6" fmla="*/ 9427 w 2281287"/>
                    <a:gd name="connsiteY6" fmla="*/ 160256 h 4157221"/>
                    <a:gd name="connsiteX7" fmla="*/ 18854 w 2281287"/>
                    <a:gd name="connsiteY7" fmla="*/ 301658 h 4157221"/>
                    <a:gd name="connsiteX8" fmla="*/ 94268 w 2281287"/>
                    <a:gd name="connsiteY8" fmla="*/ 377073 h 4157221"/>
                    <a:gd name="connsiteX9" fmla="*/ 904973 w 2281287"/>
                    <a:gd name="connsiteY9" fmla="*/ 367646 h 4157221"/>
                    <a:gd name="connsiteX10" fmla="*/ 1121790 w 2281287"/>
                    <a:gd name="connsiteY10" fmla="*/ 424207 h 4157221"/>
                    <a:gd name="connsiteX11" fmla="*/ 1319753 w 2281287"/>
                    <a:gd name="connsiteY11" fmla="*/ 584462 h 4157221"/>
                    <a:gd name="connsiteX12" fmla="*/ 1404594 w 2281287"/>
                    <a:gd name="connsiteY12" fmla="*/ 791852 h 4157221"/>
                    <a:gd name="connsiteX13" fmla="*/ 1423447 w 2281287"/>
                    <a:gd name="connsiteY13" fmla="*/ 1517716 h 4157221"/>
                    <a:gd name="connsiteX14" fmla="*/ 1508289 w 2281287"/>
                    <a:gd name="connsiteY14" fmla="*/ 1517716 h 4157221"/>
                    <a:gd name="connsiteX15" fmla="*/ 1508289 w 2281287"/>
                    <a:gd name="connsiteY15" fmla="*/ 1857081 h 4157221"/>
                    <a:gd name="connsiteX16" fmla="*/ 1414021 w 2281287"/>
                    <a:gd name="connsiteY16" fmla="*/ 1979629 h 4157221"/>
                    <a:gd name="connsiteX17" fmla="*/ 1244338 w 2281287"/>
                    <a:gd name="connsiteY17" fmla="*/ 2102178 h 4157221"/>
                    <a:gd name="connsiteX18" fmla="*/ 273377 w 2281287"/>
                    <a:gd name="connsiteY18" fmla="*/ 2450969 h 4157221"/>
                    <a:gd name="connsiteX19" fmla="*/ 65988 w 2281287"/>
                    <a:gd name="connsiteY19" fmla="*/ 2545238 h 4157221"/>
                    <a:gd name="connsiteX20" fmla="*/ 0 w 2281287"/>
                    <a:gd name="connsiteY20" fmla="*/ 2714920 h 4157221"/>
                    <a:gd name="connsiteX21" fmla="*/ 28280 w 2281287"/>
                    <a:gd name="connsiteY21" fmla="*/ 2809188 h 4157221"/>
                    <a:gd name="connsiteX22" fmla="*/ 188536 w 2281287"/>
                    <a:gd name="connsiteY22" fmla="*/ 2846895 h 4157221"/>
                    <a:gd name="connsiteX23" fmla="*/ 188536 w 2281287"/>
                    <a:gd name="connsiteY23" fmla="*/ 2846895 h 4157221"/>
                    <a:gd name="connsiteX24" fmla="*/ 358219 w 2281287"/>
                    <a:gd name="connsiteY24" fmla="*/ 2931736 h 4157221"/>
                    <a:gd name="connsiteX25" fmla="*/ 348792 w 2281287"/>
                    <a:gd name="connsiteY25" fmla="*/ 3016578 h 4157221"/>
                    <a:gd name="connsiteX26" fmla="*/ 188536 w 2281287"/>
                    <a:gd name="connsiteY26" fmla="*/ 3044858 h 4157221"/>
                    <a:gd name="connsiteX27" fmla="*/ 188536 w 2281287"/>
                    <a:gd name="connsiteY27" fmla="*/ 3044858 h 4157221"/>
                    <a:gd name="connsiteX28" fmla="*/ 188536 w 2281287"/>
                    <a:gd name="connsiteY28" fmla="*/ 3044858 h 4157221"/>
                    <a:gd name="connsiteX29" fmla="*/ 207390 w 2281287"/>
                    <a:gd name="connsiteY29" fmla="*/ 3148553 h 4157221"/>
                    <a:gd name="connsiteX30" fmla="*/ 9427 w 2281287"/>
                    <a:gd name="connsiteY30" fmla="*/ 3129699 h 4157221"/>
                    <a:gd name="connsiteX31" fmla="*/ 37707 w 2281287"/>
                    <a:gd name="connsiteY31" fmla="*/ 4062953 h 4157221"/>
                    <a:gd name="connsiteX32" fmla="*/ 245097 w 2281287"/>
                    <a:gd name="connsiteY32" fmla="*/ 4100660 h 4157221"/>
                    <a:gd name="connsiteX33" fmla="*/ 386499 w 2281287"/>
                    <a:gd name="connsiteY33" fmla="*/ 4157221 h 4157221"/>
                    <a:gd name="connsiteX34" fmla="*/ 914400 w 2281287"/>
                    <a:gd name="connsiteY34" fmla="*/ 4157221 h 4157221"/>
                    <a:gd name="connsiteX35" fmla="*/ 1753386 w 2281287"/>
                    <a:gd name="connsiteY35" fmla="*/ 4147794 h 4157221"/>
                    <a:gd name="connsiteX36" fmla="*/ 2281287 w 2281287"/>
                    <a:gd name="connsiteY36" fmla="*/ 4062953 h 4157221"/>
                    <a:gd name="connsiteX37" fmla="*/ 2243579 w 2281287"/>
                    <a:gd name="connsiteY37" fmla="*/ 3016578 h 4157221"/>
                    <a:gd name="connsiteX38" fmla="*/ 2187019 w 2281287"/>
                    <a:gd name="connsiteY38" fmla="*/ 1970202 h 4157221"/>
                    <a:gd name="connsiteX39" fmla="*/ 2073897 w 2281287"/>
                    <a:gd name="connsiteY39" fmla="*/ 1791093 h 4157221"/>
                    <a:gd name="connsiteX40" fmla="*/ 2055043 w 2281287"/>
                    <a:gd name="connsiteY40" fmla="*/ 697584 h 4157221"/>
                    <a:gd name="connsiteX41" fmla="*/ 2262433 w 2281287"/>
                    <a:gd name="connsiteY41" fmla="*/ 348792 h 4157221"/>
                    <a:gd name="connsiteX42" fmla="*/ 2262433 w 2281287"/>
                    <a:gd name="connsiteY42" fmla="*/ 348792 h 4157221"/>
                    <a:gd name="connsiteX43" fmla="*/ 2262433 w 2281287"/>
                    <a:gd name="connsiteY43" fmla="*/ 348792 h 4157221"/>
                    <a:gd name="connsiteX0" fmla="*/ 2262433 w 2281287"/>
                    <a:gd name="connsiteY0" fmla="*/ 348792 h 4157221"/>
                    <a:gd name="connsiteX1" fmla="*/ 2281287 w 2281287"/>
                    <a:gd name="connsiteY1" fmla="*/ 94268 h 4157221"/>
                    <a:gd name="connsiteX2" fmla="*/ 2281287 w 2281287"/>
                    <a:gd name="connsiteY2" fmla="*/ 94268 h 4157221"/>
                    <a:gd name="connsiteX3" fmla="*/ 2102177 w 2281287"/>
                    <a:gd name="connsiteY3" fmla="*/ 0 h 4157221"/>
                    <a:gd name="connsiteX4" fmla="*/ 113122 w 2281287"/>
                    <a:gd name="connsiteY4" fmla="*/ 18854 h 4157221"/>
                    <a:gd name="connsiteX5" fmla="*/ 9427 w 2281287"/>
                    <a:gd name="connsiteY5" fmla="*/ 160256 h 4157221"/>
                    <a:gd name="connsiteX6" fmla="*/ 18854 w 2281287"/>
                    <a:gd name="connsiteY6" fmla="*/ 301658 h 4157221"/>
                    <a:gd name="connsiteX7" fmla="*/ 94268 w 2281287"/>
                    <a:gd name="connsiteY7" fmla="*/ 377073 h 4157221"/>
                    <a:gd name="connsiteX8" fmla="*/ 904973 w 2281287"/>
                    <a:gd name="connsiteY8" fmla="*/ 367646 h 4157221"/>
                    <a:gd name="connsiteX9" fmla="*/ 1121790 w 2281287"/>
                    <a:gd name="connsiteY9" fmla="*/ 424207 h 4157221"/>
                    <a:gd name="connsiteX10" fmla="*/ 1319753 w 2281287"/>
                    <a:gd name="connsiteY10" fmla="*/ 584462 h 4157221"/>
                    <a:gd name="connsiteX11" fmla="*/ 1404594 w 2281287"/>
                    <a:gd name="connsiteY11" fmla="*/ 791852 h 4157221"/>
                    <a:gd name="connsiteX12" fmla="*/ 1423447 w 2281287"/>
                    <a:gd name="connsiteY12" fmla="*/ 1517716 h 4157221"/>
                    <a:gd name="connsiteX13" fmla="*/ 1508289 w 2281287"/>
                    <a:gd name="connsiteY13" fmla="*/ 1517716 h 4157221"/>
                    <a:gd name="connsiteX14" fmla="*/ 1508289 w 2281287"/>
                    <a:gd name="connsiteY14" fmla="*/ 1857081 h 4157221"/>
                    <a:gd name="connsiteX15" fmla="*/ 1414021 w 2281287"/>
                    <a:gd name="connsiteY15" fmla="*/ 1979629 h 4157221"/>
                    <a:gd name="connsiteX16" fmla="*/ 1244338 w 2281287"/>
                    <a:gd name="connsiteY16" fmla="*/ 2102178 h 4157221"/>
                    <a:gd name="connsiteX17" fmla="*/ 273377 w 2281287"/>
                    <a:gd name="connsiteY17" fmla="*/ 2450969 h 4157221"/>
                    <a:gd name="connsiteX18" fmla="*/ 65988 w 2281287"/>
                    <a:gd name="connsiteY18" fmla="*/ 2545238 h 4157221"/>
                    <a:gd name="connsiteX19" fmla="*/ 0 w 2281287"/>
                    <a:gd name="connsiteY19" fmla="*/ 2714920 h 4157221"/>
                    <a:gd name="connsiteX20" fmla="*/ 28280 w 2281287"/>
                    <a:gd name="connsiteY20" fmla="*/ 2809188 h 4157221"/>
                    <a:gd name="connsiteX21" fmla="*/ 188536 w 2281287"/>
                    <a:gd name="connsiteY21" fmla="*/ 2846895 h 4157221"/>
                    <a:gd name="connsiteX22" fmla="*/ 188536 w 2281287"/>
                    <a:gd name="connsiteY22" fmla="*/ 2846895 h 4157221"/>
                    <a:gd name="connsiteX23" fmla="*/ 358219 w 2281287"/>
                    <a:gd name="connsiteY23" fmla="*/ 2931736 h 4157221"/>
                    <a:gd name="connsiteX24" fmla="*/ 348792 w 2281287"/>
                    <a:gd name="connsiteY24" fmla="*/ 3016578 h 4157221"/>
                    <a:gd name="connsiteX25" fmla="*/ 188536 w 2281287"/>
                    <a:gd name="connsiteY25" fmla="*/ 3044858 h 4157221"/>
                    <a:gd name="connsiteX26" fmla="*/ 188536 w 2281287"/>
                    <a:gd name="connsiteY26" fmla="*/ 3044858 h 4157221"/>
                    <a:gd name="connsiteX27" fmla="*/ 188536 w 2281287"/>
                    <a:gd name="connsiteY27" fmla="*/ 3044858 h 4157221"/>
                    <a:gd name="connsiteX28" fmla="*/ 207390 w 2281287"/>
                    <a:gd name="connsiteY28" fmla="*/ 3148553 h 4157221"/>
                    <a:gd name="connsiteX29" fmla="*/ 9427 w 2281287"/>
                    <a:gd name="connsiteY29" fmla="*/ 3129699 h 4157221"/>
                    <a:gd name="connsiteX30" fmla="*/ 37707 w 2281287"/>
                    <a:gd name="connsiteY30" fmla="*/ 4062953 h 4157221"/>
                    <a:gd name="connsiteX31" fmla="*/ 245097 w 2281287"/>
                    <a:gd name="connsiteY31" fmla="*/ 4100660 h 4157221"/>
                    <a:gd name="connsiteX32" fmla="*/ 386499 w 2281287"/>
                    <a:gd name="connsiteY32" fmla="*/ 4157221 h 4157221"/>
                    <a:gd name="connsiteX33" fmla="*/ 914400 w 2281287"/>
                    <a:gd name="connsiteY33" fmla="*/ 4157221 h 4157221"/>
                    <a:gd name="connsiteX34" fmla="*/ 1753386 w 2281287"/>
                    <a:gd name="connsiteY34" fmla="*/ 4147794 h 4157221"/>
                    <a:gd name="connsiteX35" fmla="*/ 2281287 w 2281287"/>
                    <a:gd name="connsiteY35" fmla="*/ 4062953 h 4157221"/>
                    <a:gd name="connsiteX36" fmla="*/ 2243579 w 2281287"/>
                    <a:gd name="connsiteY36" fmla="*/ 3016578 h 4157221"/>
                    <a:gd name="connsiteX37" fmla="*/ 2187019 w 2281287"/>
                    <a:gd name="connsiteY37" fmla="*/ 1970202 h 4157221"/>
                    <a:gd name="connsiteX38" fmla="*/ 2073897 w 2281287"/>
                    <a:gd name="connsiteY38" fmla="*/ 1791093 h 4157221"/>
                    <a:gd name="connsiteX39" fmla="*/ 2055043 w 2281287"/>
                    <a:gd name="connsiteY39" fmla="*/ 697584 h 4157221"/>
                    <a:gd name="connsiteX40" fmla="*/ 2262433 w 2281287"/>
                    <a:gd name="connsiteY40" fmla="*/ 348792 h 4157221"/>
                    <a:gd name="connsiteX41" fmla="*/ 2262433 w 2281287"/>
                    <a:gd name="connsiteY41" fmla="*/ 348792 h 4157221"/>
                    <a:gd name="connsiteX42" fmla="*/ 2262433 w 2281287"/>
                    <a:gd name="connsiteY42" fmla="*/ 348792 h 4157221"/>
                    <a:gd name="connsiteX0" fmla="*/ 2262433 w 2281287"/>
                    <a:gd name="connsiteY0" fmla="*/ 329938 h 4138367"/>
                    <a:gd name="connsiteX1" fmla="*/ 2281287 w 2281287"/>
                    <a:gd name="connsiteY1" fmla="*/ 75414 h 4138367"/>
                    <a:gd name="connsiteX2" fmla="*/ 2281287 w 2281287"/>
                    <a:gd name="connsiteY2" fmla="*/ 75414 h 4138367"/>
                    <a:gd name="connsiteX3" fmla="*/ 113122 w 2281287"/>
                    <a:gd name="connsiteY3" fmla="*/ 0 h 4138367"/>
                    <a:gd name="connsiteX4" fmla="*/ 9427 w 2281287"/>
                    <a:gd name="connsiteY4" fmla="*/ 141402 h 4138367"/>
                    <a:gd name="connsiteX5" fmla="*/ 18854 w 2281287"/>
                    <a:gd name="connsiteY5" fmla="*/ 282804 h 4138367"/>
                    <a:gd name="connsiteX6" fmla="*/ 94268 w 2281287"/>
                    <a:gd name="connsiteY6" fmla="*/ 358219 h 4138367"/>
                    <a:gd name="connsiteX7" fmla="*/ 904973 w 2281287"/>
                    <a:gd name="connsiteY7" fmla="*/ 348792 h 4138367"/>
                    <a:gd name="connsiteX8" fmla="*/ 1121790 w 2281287"/>
                    <a:gd name="connsiteY8" fmla="*/ 405353 h 4138367"/>
                    <a:gd name="connsiteX9" fmla="*/ 1319753 w 2281287"/>
                    <a:gd name="connsiteY9" fmla="*/ 565608 h 4138367"/>
                    <a:gd name="connsiteX10" fmla="*/ 1404594 w 2281287"/>
                    <a:gd name="connsiteY10" fmla="*/ 772998 h 4138367"/>
                    <a:gd name="connsiteX11" fmla="*/ 1423447 w 2281287"/>
                    <a:gd name="connsiteY11" fmla="*/ 1498862 h 4138367"/>
                    <a:gd name="connsiteX12" fmla="*/ 1508289 w 2281287"/>
                    <a:gd name="connsiteY12" fmla="*/ 1498862 h 4138367"/>
                    <a:gd name="connsiteX13" fmla="*/ 1508289 w 2281287"/>
                    <a:gd name="connsiteY13" fmla="*/ 1838227 h 4138367"/>
                    <a:gd name="connsiteX14" fmla="*/ 1414021 w 2281287"/>
                    <a:gd name="connsiteY14" fmla="*/ 1960775 h 4138367"/>
                    <a:gd name="connsiteX15" fmla="*/ 1244338 w 2281287"/>
                    <a:gd name="connsiteY15" fmla="*/ 2083324 h 4138367"/>
                    <a:gd name="connsiteX16" fmla="*/ 273377 w 2281287"/>
                    <a:gd name="connsiteY16" fmla="*/ 2432115 h 4138367"/>
                    <a:gd name="connsiteX17" fmla="*/ 65988 w 2281287"/>
                    <a:gd name="connsiteY17" fmla="*/ 2526384 h 4138367"/>
                    <a:gd name="connsiteX18" fmla="*/ 0 w 2281287"/>
                    <a:gd name="connsiteY18" fmla="*/ 2696066 h 4138367"/>
                    <a:gd name="connsiteX19" fmla="*/ 28280 w 2281287"/>
                    <a:gd name="connsiteY19" fmla="*/ 2790334 h 4138367"/>
                    <a:gd name="connsiteX20" fmla="*/ 188536 w 2281287"/>
                    <a:gd name="connsiteY20" fmla="*/ 2828041 h 4138367"/>
                    <a:gd name="connsiteX21" fmla="*/ 188536 w 2281287"/>
                    <a:gd name="connsiteY21" fmla="*/ 2828041 h 4138367"/>
                    <a:gd name="connsiteX22" fmla="*/ 358219 w 2281287"/>
                    <a:gd name="connsiteY22" fmla="*/ 2912882 h 4138367"/>
                    <a:gd name="connsiteX23" fmla="*/ 348792 w 2281287"/>
                    <a:gd name="connsiteY23" fmla="*/ 2997724 h 4138367"/>
                    <a:gd name="connsiteX24" fmla="*/ 188536 w 2281287"/>
                    <a:gd name="connsiteY24" fmla="*/ 3026004 h 4138367"/>
                    <a:gd name="connsiteX25" fmla="*/ 188536 w 2281287"/>
                    <a:gd name="connsiteY25" fmla="*/ 3026004 h 4138367"/>
                    <a:gd name="connsiteX26" fmla="*/ 188536 w 2281287"/>
                    <a:gd name="connsiteY26" fmla="*/ 3026004 h 4138367"/>
                    <a:gd name="connsiteX27" fmla="*/ 207390 w 2281287"/>
                    <a:gd name="connsiteY27" fmla="*/ 3129699 h 4138367"/>
                    <a:gd name="connsiteX28" fmla="*/ 9427 w 2281287"/>
                    <a:gd name="connsiteY28" fmla="*/ 3110845 h 4138367"/>
                    <a:gd name="connsiteX29" fmla="*/ 37707 w 2281287"/>
                    <a:gd name="connsiteY29" fmla="*/ 4044099 h 4138367"/>
                    <a:gd name="connsiteX30" fmla="*/ 245097 w 2281287"/>
                    <a:gd name="connsiteY30" fmla="*/ 4081806 h 4138367"/>
                    <a:gd name="connsiteX31" fmla="*/ 386499 w 2281287"/>
                    <a:gd name="connsiteY31" fmla="*/ 4138367 h 4138367"/>
                    <a:gd name="connsiteX32" fmla="*/ 914400 w 2281287"/>
                    <a:gd name="connsiteY32" fmla="*/ 4138367 h 4138367"/>
                    <a:gd name="connsiteX33" fmla="*/ 1753386 w 2281287"/>
                    <a:gd name="connsiteY33" fmla="*/ 4128940 h 4138367"/>
                    <a:gd name="connsiteX34" fmla="*/ 2281287 w 2281287"/>
                    <a:gd name="connsiteY34" fmla="*/ 4044099 h 4138367"/>
                    <a:gd name="connsiteX35" fmla="*/ 2243579 w 2281287"/>
                    <a:gd name="connsiteY35" fmla="*/ 2997724 h 4138367"/>
                    <a:gd name="connsiteX36" fmla="*/ 2187019 w 2281287"/>
                    <a:gd name="connsiteY36" fmla="*/ 1951348 h 4138367"/>
                    <a:gd name="connsiteX37" fmla="*/ 2073897 w 2281287"/>
                    <a:gd name="connsiteY37" fmla="*/ 1772239 h 4138367"/>
                    <a:gd name="connsiteX38" fmla="*/ 2055043 w 2281287"/>
                    <a:gd name="connsiteY38" fmla="*/ 678730 h 4138367"/>
                    <a:gd name="connsiteX39" fmla="*/ 2262433 w 2281287"/>
                    <a:gd name="connsiteY39" fmla="*/ 329938 h 4138367"/>
                    <a:gd name="connsiteX40" fmla="*/ 2262433 w 2281287"/>
                    <a:gd name="connsiteY40" fmla="*/ 329938 h 4138367"/>
                    <a:gd name="connsiteX41" fmla="*/ 2262433 w 2281287"/>
                    <a:gd name="connsiteY41" fmla="*/ 329938 h 4138367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2281287 w 2281287"/>
                    <a:gd name="connsiteY2" fmla="*/ 0 h 4062953"/>
                    <a:gd name="connsiteX3" fmla="*/ 9427 w 2281287"/>
                    <a:gd name="connsiteY3" fmla="*/ 65988 h 4062953"/>
                    <a:gd name="connsiteX4" fmla="*/ 18854 w 2281287"/>
                    <a:gd name="connsiteY4" fmla="*/ 207390 h 4062953"/>
                    <a:gd name="connsiteX5" fmla="*/ 94268 w 2281287"/>
                    <a:gd name="connsiteY5" fmla="*/ 282805 h 4062953"/>
                    <a:gd name="connsiteX6" fmla="*/ 904973 w 2281287"/>
                    <a:gd name="connsiteY6" fmla="*/ 273378 h 4062953"/>
                    <a:gd name="connsiteX7" fmla="*/ 1121790 w 2281287"/>
                    <a:gd name="connsiteY7" fmla="*/ 329939 h 4062953"/>
                    <a:gd name="connsiteX8" fmla="*/ 1319753 w 2281287"/>
                    <a:gd name="connsiteY8" fmla="*/ 490194 h 4062953"/>
                    <a:gd name="connsiteX9" fmla="*/ 1404594 w 2281287"/>
                    <a:gd name="connsiteY9" fmla="*/ 697584 h 4062953"/>
                    <a:gd name="connsiteX10" fmla="*/ 1423447 w 2281287"/>
                    <a:gd name="connsiteY10" fmla="*/ 1423448 h 4062953"/>
                    <a:gd name="connsiteX11" fmla="*/ 1508289 w 2281287"/>
                    <a:gd name="connsiteY11" fmla="*/ 1423448 h 4062953"/>
                    <a:gd name="connsiteX12" fmla="*/ 1508289 w 2281287"/>
                    <a:gd name="connsiteY12" fmla="*/ 1762813 h 4062953"/>
                    <a:gd name="connsiteX13" fmla="*/ 1414021 w 2281287"/>
                    <a:gd name="connsiteY13" fmla="*/ 1885361 h 4062953"/>
                    <a:gd name="connsiteX14" fmla="*/ 1244338 w 2281287"/>
                    <a:gd name="connsiteY14" fmla="*/ 2007910 h 4062953"/>
                    <a:gd name="connsiteX15" fmla="*/ 273377 w 2281287"/>
                    <a:gd name="connsiteY15" fmla="*/ 2356701 h 4062953"/>
                    <a:gd name="connsiteX16" fmla="*/ 65988 w 2281287"/>
                    <a:gd name="connsiteY16" fmla="*/ 2450970 h 4062953"/>
                    <a:gd name="connsiteX17" fmla="*/ 0 w 2281287"/>
                    <a:gd name="connsiteY17" fmla="*/ 2620652 h 4062953"/>
                    <a:gd name="connsiteX18" fmla="*/ 28280 w 2281287"/>
                    <a:gd name="connsiteY18" fmla="*/ 2714920 h 4062953"/>
                    <a:gd name="connsiteX19" fmla="*/ 188536 w 2281287"/>
                    <a:gd name="connsiteY19" fmla="*/ 2752627 h 4062953"/>
                    <a:gd name="connsiteX20" fmla="*/ 188536 w 2281287"/>
                    <a:gd name="connsiteY20" fmla="*/ 2752627 h 4062953"/>
                    <a:gd name="connsiteX21" fmla="*/ 358219 w 2281287"/>
                    <a:gd name="connsiteY21" fmla="*/ 2837468 h 4062953"/>
                    <a:gd name="connsiteX22" fmla="*/ 348792 w 2281287"/>
                    <a:gd name="connsiteY22" fmla="*/ 2922310 h 4062953"/>
                    <a:gd name="connsiteX23" fmla="*/ 188536 w 2281287"/>
                    <a:gd name="connsiteY23" fmla="*/ 2950590 h 4062953"/>
                    <a:gd name="connsiteX24" fmla="*/ 188536 w 2281287"/>
                    <a:gd name="connsiteY24" fmla="*/ 2950590 h 4062953"/>
                    <a:gd name="connsiteX25" fmla="*/ 188536 w 2281287"/>
                    <a:gd name="connsiteY25" fmla="*/ 2950590 h 4062953"/>
                    <a:gd name="connsiteX26" fmla="*/ 207390 w 2281287"/>
                    <a:gd name="connsiteY26" fmla="*/ 3054285 h 4062953"/>
                    <a:gd name="connsiteX27" fmla="*/ 9427 w 2281287"/>
                    <a:gd name="connsiteY27" fmla="*/ 3035431 h 4062953"/>
                    <a:gd name="connsiteX28" fmla="*/ 37707 w 2281287"/>
                    <a:gd name="connsiteY28" fmla="*/ 3968685 h 4062953"/>
                    <a:gd name="connsiteX29" fmla="*/ 245097 w 2281287"/>
                    <a:gd name="connsiteY29" fmla="*/ 4006392 h 4062953"/>
                    <a:gd name="connsiteX30" fmla="*/ 386499 w 2281287"/>
                    <a:gd name="connsiteY30" fmla="*/ 4062953 h 4062953"/>
                    <a:gd name="connsiteX31" fmla="*/ 914400 w 2281287"/>
                    <a:gd name="connsiteY31" fmla="*/ 4062953 h 4062953"/>
                    <a:gd name="connsiteX32" fmla="*/ 1753386 w 2281287"/>
                    <a:gd name="connsiteY32" fmla="*/ 4053526 h 4062953"/>
                    <a:gd name="connsiteX33" fmla="*/ 2281287 w 2281287"/>
                    <a:gd name="connsiteY33" fmla="*/ 3968685 h 4062953"/>
                    <a:gd name="connsiteX34" fmla="*/ 2243579 w 2281287"/>
                    <a:gd name="connsiteY34" fmla="*/ 2922310 h 4062953"/>
                    <a:gd name="connsiteX35" fmla="*/ 2187019 w 2281287"/>
                    <a:gd name="connsiteY35" fmla="*/ 1875934 h 4062953"/>
                    <a:gd name="connsiteX36" fmla="*/ 2073897 w 2281287"/>
                    <a:gd name="connsiteY36" fmla="*/ 1696825 h 4062953"/>
                    <a:gd name="connsiteX37" fmla="*/ 2055043 w 2281287"/>
                    <a:gd name="connsiteY37" fmla="*/ 603316 h 4062953"/>
                    <a:gd name="connsiteX38" fmla="*/ 2262433 w 2281287"/>
                    <a:gd name="connsiteY38" fmla="*/ 254524 h 4062953"/>
                    <a:gd name="connsiteX39" fmla="*/ 2262433 w 2281287"/>
                    <a:gd name="connsiteY39" fmla="*/ 254524 h 4062953"/>
                    <a:gd name="connsiteX40" fmla="*/ 2262433 w 2281287"/>
                    <a:gd name="connsiteY40" fmla="*/ 254524 h 4062953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2281287 w 2281287"/>
                    <a:gd name="connsiteY2" fmla="*/ 0 h 4062953"/>
                    <a:gd name="connsiteX3" fmla="*/ 18854 w 2281287"/>
                    <a:gd name="connsiteY3" fmla="*/ 207390 h 4062953"/>
                    <a:gd name="connsiteX4" fmla="*/ 94268 w 2281287"/>
                    <a:gd name="connsiteY4" fmla="*/ 282805 h 4062953"/>
                    <a:gd name="connsiteX5" fmla="*/ 904973 w 2281287"/>
                    <a:gd name="connsiteY5" fmla="*/ 273378 h 4062953"/>
                    <a:gd name="connsiteX6" fmla="*/ 1121790 w 2281287"/>
                    <a:gd name="connsiteY6" fmla="*/ 329939 h 4062953"/>
                    <a:gd name="connsiteX7" fmla="*/ 1319753 w 2281287"/>
                    <a:gd name="connsiteY7" fmla="*/ 490194 h 4062953"/>
                    <a:gd name="connsiteX8" fmla="*/ 1404594 w 2281287"/>
                    <a:gd name="connsiteY8" fmla="*/ 697584 h 4062953"/>
                    <a:gd name="connsiteX9" fmla="*/ 1423447 w 2281287"/>
                    <a:gd name="connsiteY9" fmla="*/ 1423448 h 4062953"/>
                    <a:gd name="connsiteX10" fmla="*/ 1508289 w 2281287"/>
                    <a:gd name="connsiteY10" fmla="*/ 1423448 h 4062953"/>
                    <a:gd name="connsiteX11" fmla="*/ 1508289 w 2281287"/>
                    <a:gd name="connsiteY11" fmla="*/ 1762813 h 4062953"/>
                    <a:gd name="connsiteX12" fmla="*/ 1414021 w 2281287"/>
                    <a:gd name="connsiteY12" fmla="*/ 1885361 h 4062953"/>
                    <a:gd name="connsiteX13" fmla="*/ 1244338 w 2281287"/>
                    <a:gd name="connsiteY13" fmla="*/ 2007910 h 4062953"/>
                    <a:gd name="connsiteX14" fmla="*/ 273377 w 2281287"/>
                    <a:gd name="connsiteY14" fmla="*/ 2356701 h 4062953"/>
                    <a:gd name="connsiteX15" fmla="*/ 65988 w 2281287"/>
                    <a:gd name="connsiteY15" fmla="*/ 2450970 h 4062953"/>
                    <a:gd name="connsiteX16" fmla="*/ 0 w 2281287"/>
                    <a:gd name="connsiteY16" fmla="*/ 2620652 h 4062953"/>
                    <a:gd name="connsiteX17" fmla="*/ 28280 w 2281287"/>
                    <a:gd name="connsiteY17" fmla="*/ 2714920 h 4062953"/>
                    <a:gd name="connsiteX18" fmla="*/ 188536 w 2281287"/>
                    <a:gd name="connsiteY18" fmla="*/ 2752627 h 4062953"/>
                    <a:gd name="connsiteX19" fmla="*/ 188536 w 2281287"/>
                    <a:gd name="connsiteY19" fmla="*/ 2752627 h 4062953"/>
                    <a:gd name="connsiteX20" fmla="*/ 358219 w 2281287"/>
                    <a:gd name="connsiteY20" fmla="*/ 2837468 h 4062953"/>
                    <a:gd name="connsiteX21" fmla="*/ 348792 w 2281287"/>
                    <a:gd name="connsiteY21" fmla="*/ 2922310 h 4062953"/>
                    <a:gd name="connsiteX22" fmla="*/ 188536 w 2281287"/>
                    <a:gd name="connsiteY22" fmla="*/ 2950590 h 4062953"/>
                    <a:gd name="connsiteX23" fmla="*/ 188536 w 2281287"/>
                    <a:gd name="connsiteY23" fmla="*/ 2950590 h 4062953"/>
                    <a:gd name="connsiteX24" fmla="*/ 188536 w 2281287"/>
                    <a:gd name="connsiteY24" fmla="*/ 2950590 h 4062953"/>
                    <a:gd name="connsiteX25" fmla="*/ 207390 w 2281287"/>
                    <a:gd name="connsiteY25" fmla="*/ 3054285 h 4062953"/>
                    <a:gd name="connsiteX26" fmla="*/ 9427 w 2281287"/>
                    <a:gd name="connsiteY26" fmla="*/ 3035431 h 4062953"/>
                    <a:gd name="connsiteX27" fmla="*/ 37707 w 2281287"/>
                    <a:gd name="connsiteY27" fmla="*/ 3968685 h 4062953"/>
                    <a:gd name="connsiteX28" fmla="*/ 245097 w 2281287"/>
                    <a:gd name="connsiteY28" fmla="*/ 4006392 h 4062953"/>
                    <a:gd name="connsiteX29" fmla="*/ 386499 w 2281287"/>
                    <a:gd name="connsiteY29" fmla="*/ 4062953 h 4062953"/>
                    <a:gd name="connsiteX30" fmla="*/ 914400 w 2281287"/>
                    <a:gd name="connsiteY30" fmla="*/ 4062953 h 4062953"/>
                    <a:gd name="connsiteX31" fmla="*/ 1753386 w 2281287"/>
                    <a:gd name="connsiteY31" fmla="*/ 4053526 h 4062953"/>
                    <a:gd name="connsiteX32" fmla="*/ 2281287 w 2281287"/>
                    <a:gd name="connsiteY32" fmla="*/ 3968685 h 4062953"/>
                    <a:gd name="connsiteX33" fmla="*/ 2243579 w 2281287"/>
                    <a:gd name="connsiteY33" fmla="*/ 2922310 h 4062953"/>
                    <a:gd name="connsiteX34" fmla="*/ 2187019 w 2281287"/>
                    <a:gd name="connsiteY34" fmla="*/ 1875934 h 4062953"/>
                    <a:gd name="connsiteX35" fmla="*/ 2073897 w 2281287"/>
                    <a:gd name="connsiteY35" fmla="*/ 1696825 h 4062953"/>
                    <a:gd name="connsiteX36" fmla="*/ 2055043 w 2281287"/>
                    <a:gd name="connsiteY36" fmla="*/ 603316 h 4062953"/>
                    <a:gd name="connsiteX37" fmla="*/ 2262433 w 2281287"/>
                    <a:gd name="connsiteY37" fmla="*/ 254524 h 4062953"/>
                    <a:gd name="connsiteX38" fmla="*/ 2262433 w 2281287"/>
                    <a:gd name="connsiteY38" fmla="*/ 254524 h 4062953"/>
                    <a:gd name="connsiteX39" fmla="*/ 2262433 w 2281287"/>
                    <a:gd name="connsiteY39" fmla="*/ 254524 h 4062953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2281287 w 2281287"/>
                    <a:gd name="connsiteY2" fmla="*/ 0 h 4062953"/>
                    <a:gd name="connsiteX3" fmla="*/ 94268 w 2281287"/>
                    <a:gd name="connsiteY3" fmla="*/ 282805 h 4062953"/>
                    <a:gd name="connsiteX4" fmla="*/ 904973 w 2281287"/>
                    <a:gd name="connsiteY4" fmla="*/ 273378 h 4062953"/>
                    <a:gd name="connsiteX5" fmla="*/ 1121790 w 2281287"/>
                    <a:gd name="connsiteY5" fmla="*/ 329939 h 4062953"/>
                    <a:gd name="connsiteX6" fmla="*/ 1319753 w 2281287"/>
                    <a:gd name="connsiteY6" fmla="*/ 490194 h 4062953"/>
                    <a:gd name="connsiteX7" fmla="*/ 1404594 w 2281287"/>
                    <a:gd name="connsiteY7" fmla="*/ 697584 h 4062953"/>
                    <a:gd name="connsiteX8" fmla="*/ 1423447 w 2281287"/>
                    <a:gd name="connsiteY8" fmla="*/ 1423448 h 4062953"/>
                    <a:gd name="connsiteX9" fmla="*/ 1508289 w 2281287"/>
                    <a:gd name="connsiteY9" fmla="*/ 1423448 h 4062953"/>
                    <a:gd name="connsiteX10" fmla="*/ 1508289 w 2281287"/>
                    <a:gd name="connsiteY10" fmla="*/ 1762813 h 4062953"/>
                    <a:gd name="connsiteX11" fmla="*/ 1414021 w 2281287"/>
                    <a:gd name="connsiteY11" fmla="*/ 1885361 h 4062953"/>
                    <a:gd name="connsiteX12" fmla="*/ 1244338 w 2281287"/>
                    <a:gd name="connsiteY12" fmla="*/ 2007910 h 4062953"/>
                    <a:gd name="connsiteX13" fmla="*/ 273377 w 2281287"/>
                    <a:gd name="connsiteY13" fmla="*/ 2356701 h 4062953"/>
                    <a:gd name="connsiteX14" fmla="*/ 65988 w 2281287"/>
                    <a:gd name="connsiteY14" fmla="*/ 2450970 h 4062953"/>
                    <a:gd name="connsiteX15" fmla="*/ 0 w 2281287"/>
                    <a:gd name="connsiteY15" fmla="*/ 2620652 h 4062953"/>
                    <a:gd name="connsiteX16" fmla="*/ 28280 w 2281287"/>
                    <a:gd name="connsiteY16" fmla="*/ 2714920 h 4062953"/>
                    <a:gd name="connsiteX17" fmla="*/ 188536 w 2281287"/>
                    <a:gd name="connsiteY17" fmla="*/ 2752627 h 4062953"/>
                    <a:gd name="connsiteX18" fmla="*/ 188536 w 2281287"/>
                    <a:gd name="connsiteY18" fmla="*/ 2752627 h 4062953"/>
                    <a:gd name="connsiteX19" fmla="*/ 358219 w 2281287"/>
                    <a:gd name="connsiteY19" fmla="*/ 2837468 h 4062953"/>
                    <a:gd name="connsiteX20" fmla="*/ 348792 w 2281287"/>
                    <a:gd name="connsiteY20" fmla="*/ 2922310 h 4062953"/>
                    <a:gd name="connsiteX21" fmla="*/ 188536 w 2281287"/>
                    <a:gd name="connsiteY21" fmla="*/ 2950590 h 4062953"/>
                    <a:gd name="connsiteX22" fmla="*/ 188536 w 2281287"/>
                    <a:gd name="connsiteY22" fmla="*/ 2950590 h 4062953"/>
                    <a:gd name="connsiteX23" fmla="*/ 188536 w 2281287"/>
                    <a:gd name="connsiteY23" fmla="*/ 2950590 h 4062953"/>
                    <a:gd name="connsiteX24" fmla="*/ 207390 w 2281287"/>
                    <a:gd name="connsiteY24" fmla="*/ 3054285 h 4062953"/>
                    <a:gd name="connsiteX25" fmla="*/ 9427 w 2281287"/>
                    <a:gd name="connsiteY25" fmla="*/ 3035431 h 4062953"/>
                    <a:gd name="connsiteX26" fmla="*/ 37707 w 2281287"/>
                    <a:gd name="connsiteY26" fmla="*/ 3968685 h 4062953"/>
                    <a:gd name="connsiteX27" fmla="*/ 245097 w 2281287"/>
                    <a:gd name="connsiteY27" fmla="*/ 4006392 h 4062953"/>
                    <a:gd name="connsiteX28" fmla="*/ 386499 w 2281287"/>
                    <a:gd name="connsiteY28" fmla="*/ 4062953 h 4062953"/>
                    <a:gd name="connsiteX29" fmla="*/ 914400 w 2281287"/>
                    <a:gd name="connsiteY29" fmla="*/ 4062953 h 4062953"/>
                    <a:gd name="connsiteX30" fmla="*/ 1753386 w 2281287"/>
                    <a:gd name="connsiteY30" fmla="*/ 4053526 h 4062953"/>
                    <a:gd name="connsiteX31" fmla="*/ 2281287 w 2281287"/>
                    <a:gd name="connsiteY31" fmla="*/ 3968685 h 4062953"/>
                    <a:gd name="connsiteX32" fmla="*/ 2243579 w 2281287"/>
                    <a:gd name="connsiteY32" fmla="*/ 2922310 h 4062953"/>
                    <a:gd name="connsiteX33" fmla="*/ 2187019 w 2281287"/>
                    <a:gd name="connsiteY33" fmla="*/ 1875934 h 4062953"/>
                    <a:gd name="connsiteX34" fmla="*/ 2073897 w 2281287"/>
                    <a:gd name="connsiteY34" fmla="*/ 1696825 h 4062953"/>
                    <a:gd name="connsiteX35" fmla="*/ 2055043 w 2281287"/>
                    <a:gd name="connsiteY35" fmla="*/ 603316 h 4062953"/>
                    <a:gd name="connsiteX36" fmla="*/ 2262433 w 2281287"/>
                    <a:gd name="connsiteY36" fmla="*/ 254524 h 4062953"/>
                    <a:gd name="connsiteX37" fmla="*/ 2262433 w 2281287"/>
                    <a:gd name="connsiteY37" fmla="*/ 254524 h 4062953"/>
                    <a:gd name="connsiteX38" fmla="*/ 2262433 w 2281287"/>
                    <a:gd name="connsiteY38" fmla="*/ 254524 h 4062953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2281287 w 2281287"/>
                    <a:gd name="connsiteY2" fmla="*/ 0 h 4062953"/>
                    <a:gd name="connsiteX3" fmla="*/ 904973 w 2281287"/>
                    <a:gd name="connsiteY3" fmla="*/ 273378 h 4062953"/>
                    <a:gd name="connsiteX4" fmla="*/ 1121790 w 2281287"/>
                    <a:gd name="connsiteY4" fmla="*/ 329939 h 4062953"/>
                    <a:gd name="connsiteX5" fmla="*/ 1319753 w 2281287"/>
                    <a:gd name="connsiteY5" fmla="*/ 490194 h 4062953"/>
                    <a:gd name="connsiteX6" fmla="*/ 1404594 w 2281287"/>
                    <a:gd name="connsiteY6" fmla="*/ 697584 h 4062953"/>
                    <a:gd name="connsiteX7" fmla="*/ 1423447 w 2281287"/>
                    <a:gd name="connsiteY7" fmla="*/ 1423448 h 4062953"/>
                    <a:gd name="connsiteX8" fmla="*/ 1508289 w 2281287"/>
                    <a:gd name="connsiteY8" fmla="*/ 1423448 h 4062953"/>
                    <a:gd name="connsiteX9" fmla="*/ 1508289 w 2281287"/>
                    <a:gd name="connsiteY9" fmla="*/ 1762813 h 4062953"/>
                    <a:gd name="connsiteX10" fmla="*/ 1414021 w 2281287"/>
                    <a:gd name="connsiteY10" fmla="*/ 1885361 h 4062953"/>
                    <a:gd name="connsiteX11" fmla="*/ 1244338 w 2281287"/>
                    <a:gd name="connsiteY11" fmla="*/ 2007910 h 4062953"/>
                    <a:gd name="connsiteX12" fmla="*/ 273377 w 2281287"/>
                    <a:gd name="connsiteY12" fmla="*/ 2356701 h 4062953"/>
                    <a:gd name="connsiteX13" fmla="*/ 65988 w 2281287"/>
                    <a:gd name="connsiteY13" fmla="*/ 2450970 h 4062953"/>
                    <a:gd name="connsiteX14" fmla="*/ 0 w 2281287"/>
                    <a:gd name="connsiteY14" fmla="*/ 2620652 h 4062953"/>
                    <a:gd name="connsiteX15" fmla="*/ 28280 w 2281287"/>
                    <a:gd name="connsiteY15" fmla="*/ 2714920 h 4062953"/>
                    <a:gd name="connsiteX16" fmla="*/ 188536 w 2281287"/>
                    <a:gd name="connsiteY16" fmla="*/ 2752627 h 4062953"/>
                    <a:gd name="connsiteX17" fmla="*/ 188536 w 2281287"/>
                    <a:gd name="connsiteY17" fmla="*/ 2752627 h 4062953"/>
                    <a:gd name="connsiteX18" fmla="*/ 358219 w 2281287"/>
                    <a:gd name="connsiteY18" fmla="*/ 2837468 h 4062953"/>
                    <a:gd name="connsiteX19" fmla="*/ 348792 w 2281287"/>
                    <a:gd name="connsiteY19" fmla="*/ 2922310 h 4062953"/>
                    <a:gd name="connsiteX20" fmla="*/ 188536 w 2281287"/>
                    <a:gd name="connsiteY20" fmla="*/ 2950590 h 4062953"/>
                    <a:gd name="connsiteX21" fmla="*/ 188536 w 2281287"/>
                    <a:gd name="connsiteY21" fmla="*/ 2950590 h 4062953"/>
                    <a:gd name="connsiteX22" fmla="*/ 188536 w 2281287"/>
                    <a:gd name="connsiteY22" fmla="*/ 2950590 h 4062953"/>
                    <a:gd name="connsiteX23" fmla="*/ 207390 w 2281287"/>
                    <a:gd name="connsiteY23" fmla="*/ 3054285 h 4062953"/>
                    <a:gd name="connsiteX24" fmla="*/ 9427 w 2281287"/>
                    <a:gd name="connsiteY24" fmla="*/ 3035431 h 4062953"/>
                    <a:gd name="connsiteX25" fmla="*/ 37707 w 2281287"/>
                    <a:gd name="connsiteY25" fmla="*/ 3968685 h 4062953"/>
                    <a:gd name="connsiteX26" fmla="*/ 245097 w 2281287"/>
                    <a:gd name="connsiteY26" fmla="*/ 4006392 h 4062953"/>
                    <a:gd name="connsiteX27" fmla="*/ 386499 w 2281287"/>
                    <a:gd name="connsiteY27" fmla="*/ 4062953 h 4062953"/>
                    <a:gd name="connsiteX28" fmla="*/ 914400 w 2281287"/>
                    <a:gd name="connsiteY28" fmla="*/ 4062953 h 4062953"/>
                    <a:gd name="connsiteX29" fmla="*/ 1753386 w 2281287"/>
                    <a:gd name="connsiteY29" fmla="*/ 4053526 h 4062953"/>
                    <a:gd name="connsiteX30" fmla="*/ 2281287 w 2281287"/>
                    <a:gd name="connsiteY30" fmla="*/ 3968685 h 4062953"/>
                    <a:gd name="connsiteX31" fmla="*/ 2243579 w 2281287"/>
                    <a:gd name="connsiteY31" fmla="*/ 2922310 h 4062953"/>
                    <a:gd name="connsiteX32" fmla="*/ 2187019 w 2281287"/>
                    <a:gd name="connsiteY32" fmla="*/ 1875934 h 4062953"/>
                    <a:gd name="connsiteX33" fmla="*/ 2073897 w 2281287"/>
                    <a:gd name="connsiteY33" fmla="*/ 1696825 h 4062953"/>
                    <a:gd name="connsiteX34" fmla="*/ 2055043 w 2281287"/>
                    <a:gd name="connsiteY34" fmla="*/ 603316 h 4062953"/>
                    <a:gd name="connsiteX35" fmla="*/ 2262433 w 2281287"/>
                    <a:gd name="connsiteY35" fmla="*/ 254524 h 4062953"/>
                    <a:gd name="connsiteX36" fmla="*/ 2262433 w 2281287"/>
                    <a:gd name="connsiteY36" fmla="*/ 254524 h 4062953"/>
                    <a:gd name="connsiteX37" fmla="*/ 2262433 w 2281287"/>
                    <a:gd name="connsiteY37" fmla="*/ 254524 h 4062953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2281287 w 2281287"/>
                    <a:gd name="connsiteY2" fmla="*/ 0 h 4062953"/>
                    <a:gd name="connsiteX3" fmla="*/ 1121790 w 2281287"/>
                    <a:gd name="connsiteY3" fmla="*/ 329939 h 4062953"/>
                    <a:gd name="connsiteX4" fmla="*/ 1319753 w 2281287"/>
                    <a:gd name="connsiteY4" fmla="*/ 490194 h 4062953"/>
                    <a:gd name="connsiteX5" fmla="*/ 1404594 w 2281287"/>
                    <a:gd name="connsiteY5" fmla="*/ 697584 h 4062953"/>
                    <a:gd name="connsiteX6" fmla="*/ 1423447 w 2281287"/>
                    <a:gd name="connsiteY6" fmla="*/ 1423448 h 4062953"/>
                    <a:gd name="connsiteX7" fmla="*/ 1508289 w 2281287"/>
                    <a:gd name="connsiteY7" fmla="*/ 1423448 h 4062953"/>
                    <a:gd name="connsiteX8" fmla="*/ 1508289 w 2281287"/>
                    <a:gd name="connsiteY8" fmla="*/ 1762813 h 4062953"/>
                    <a:gd name="connsiteX9" fmla="*/ 1414021 w 2281287"/>
                    <a:gd name="connsiteY9" fmla="*/ 1885361 h 4062953"/>
                    <a:gd name="connsiteX10" fmla="*/ 1244338 w 2281287"/>
                    <a:gd name="connsiteY10" fmla="*/ 2007910 h 4062953"/>
                    <a:gd name="connsiteX11" fmla="*/ 273377 w 2281287"/>
                    <a:gd name="connsiteY11" fmla="*/ 2356701 h 4062953"/>
                    <a:gd name="connsiteX12" fmla="*/ 65988 w 2281287"/>
                    <a:gd name="connsiteY12" fmla="*/ 2450970 h 4062953"/>
                    <a:gd name="connsiteX13" fmla="*/ 0 w 2281287"/>
                    <a:gd name="connsiteY13" fmla="*/ 2620652 h 4062953"/>
                    <a:gd name="connsiteX14" fmla="*/ 28280 w 2281287"/>
                    <a:gd name="connsiteY14" fmla="*/ 2714920 h 4062953"/>
                    <a:gd name="connsiteX15" fmla="*/ 188536 w 2281287"/>
                    <a:gd name="connsiteY15" fmla="*/ 2752627 h 4062953"/>
                    <a:gd name="connsiteX16" fmla="*/ 188536 w 2281287"/>
                    <a:gd name="connsiteY16" fmla="*/ 2752627 h 4062953"/>
                    <a:gd name="connsiteX17" fmla="*/ 358219 w 2281287"/>
                    <a:gd name="connsiteY17" fmla="*/ 2837468 h 4062953"/>
                    <a:gd name="connsiteX18" fmla="*/ 348792 w 2281287"/>
                    <a:gd name="connsiteY18" fmla="*/ 2922310 h 4062953"/>
                    <a:gd name="connsiteX19" fmla="*/ 188536 w 2281287"/>
                    <a:gd name="connsiteY19" fmla="*/ 2950590 h 4062953"/>
                    <a:gd name="connsiteX20" fmla="*/ 188536 w 2281287"/>
                    <a:gd name="connsiteY20" fmla="*/ 2950590 h 4062953"/>
                    <a:gd name="connsiteX21" fmla="*/ 188536 w 2281287"/>
                    <a:gd name="connsiteY21" fmla="*/ 2950590 h 4062953"/>
                    <a:gd name="connsiteX22" fmla="*/ 207390 w 2281287"/>
                    <a:gd name="connsiteY22" fmla="*/ 3054285 h 4062953"/>
                    <a:gd name="connsiteX23" fmla="*/ 9427 w 2281287"/>
                    <a:gd name="connsiteY23" fmla="*/ 3035431 h 4062953"/>
                    <a:gd name="connsiteX24" fmla="*/ 37707 w 2281287"/>
                    <a:gd name="connsiteY24" fmla="*/ 3968685 h 4062953"/>
                    <a:gd name="connsiteX25" fmla="*/ 245097 w 2281287"/>
                    <a:gd name="connsiteY25" fmla="*/ 4006392 h 4062953"/>
                    <a:gd name="connsiteX26" fmla="*/ 386499 w 2281287"/>
                    <a:gd name="connsiteY26" fmla="*/ 4062953 h 4062953"/>
                    <a:gd name="connsiteX27" fmla="*/ 914400 w 2281287"/>
                    <a:gd name="connsiteY27" fmla="*/ 4062953 h 4062953"/>
                    <a:gd name="connsiteX28" fmla="*/ 1753386 w 2281287"/>
                    <a:gd name="connsiteY28" fmla="*/ 4053526 h 4062953"/>
                    <a:gd name="connsiteX29" fmla="*/ 2281287 w 2281287"/>
                    <a:gd name="connsiteY29" fmla="*/ 3968685 h 4062953"/>
                    <a:gd name="connsiteX30" fmla="*/ 2243579 w 2281287"/>
                    <a:gd name="connsiteY30" fmla="*/ 2922310 h 4062953"/>
                    <a:gd name="connsiteX31" fmla="*/ 2187019 w 2281287"/>
                    <a:gd name="connsiteY31" fmla="*/ 1875934 h 4062953"/>
                    <a:gd name="connsiteX32" fmla="*/ 2073897 w 2281287"/>
                    <a:gd name="connsiteY32" fmla="*/ 1696825 h 4062953"/>
                    <a:gd name="connsiteX33" fmla="*/ 2055043 w 2281287"/>
                    <a:gd name="connsiteY33" fmla="*/ 603316 h 4062953"/>
                    <a:gd name="connsiteX34" fmla="*/ 2262433 w 2281287"/>
                    <a:gd name="connsiteY34" fmla="*/ 254524 h 4062953"/>
                    <a:gd name="connsiteX35" fmla="*/ 2262433 w 2281287"/>
                    <a:gd name="connsiteY35" fmla="*/ 254524 h 4062953"/>
                    <a:gd name="connsiteX36" fmla="*/ 2262433 w 2281287"/>
                    <a:gd name="connsiteY36" fmla="*/ 254524 h 4062953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2281287 w 2281287"/>
                    <a:gd name="connsiteY2" fmla="*/ 0 h 4062953"/>
                    <a:gd name="connsiteX3" fmla="*/ 1319753 w 2281287"/>
                    <a:gd name="connsiteY3" fmla="*/ 490194 h 4062953"/>
                    <a:gd name="connsiteX4" fmla="*/ 1404594 w 2281287"/>
                    <a:gd name="connsiteY4" fmla="*/ 697584 h 4062953"/>
                    <a:gd name="connsiteX5" fmla="*/ 1423447 w 2281287"/>
                    <a:gd name="connsiteY5" fmla="*/ 1423448 h 4062953"/>
                    <a:gd name="connsiteX6" fmla="*/ 1508289 w 2281287"/>
                    <a:gd name="connsiteY6" fmla="*/ 1423448 h 4062953"/>
                    <a:gd name="connsiteX7" fmla="*/ 1508289 w 2281287"/>
                    <a:gd name="connsiteY7" fmla="*/ 1762813 h 4062953"/>
                    <a:gd name="connsiteX8" fmla="*/ 1414021 w 2281287"/>
                    <a:gd name="connsiteY8" fmla="*/ 1885361 h 4062953"/>
                    <a:gd name="connsiteX9" fmla="*/ 1244338 w 2281287"/>
                    <a:gd name="connsiteY9" fmla="*/ 2007910 h 4062953"/>
                    <a:gd name="connsiteX10" fmla="*/ 273377 w 2281287"/>
                    <a:gd name="connsiteY10" fmla="*/ 2356701 h 4062953"/>
                    <a:gd name="connsiteX11" fmla="*/ 65988 w 2281287"/>
                    <a:gd name="connsiteY11" fmla="*/ 2450970 h 4062953"/>
                    <a:gd name="connsiteX12" fmla="*/ 0 w 2281287"/>
                    <a:gd name="connsiteY12" fmla="*/ 2620652 h 4062953"/>
                    <a:gd name="connsiteX13" fmla="*/ 28280 w 2281287"/>
                    <a:gd name="connsiteY13" fmla="*/ 2714920 h 4062953"/>
                    <a:gd name="connsiteX14" fmla="*/ 188536 w 2281287"/>
                    <a:gd name="connsiteY14" fmla="*/ 2752627 h 4062953"/>
                    <a:gd name="connsiteX15" fmla="*/ 188536 w 2281287"/>
                    <a:gd name="connsiteY15" fmla="*/ 2752627 h 4062953"/>
                    <a:gd name="connsiteX16" fmla="*/ 358219 w 2281287"/>
                    <a:gd name="connsiteY16" fmla="*/ 2837468 h 4062953"/>
                    <a:gd name="connsiteX17" fmla="*/ 348792 w 2281287"/>
                    <a:gd name="connsiteY17" fmla="*/ 2922310 h 4062953"/>
                    <a:gd name="connsiteX18" fmla="*/ 188536 w 2281287"/>
                    <a:gd name="connsiteY18" fmla="*/ 2950590 h 4062953"/>
                    <a:gd name="connsiteX19" fmla="*/ 188536 w 2281287"/>
                    <a:gd name="connsiteY19" fmla="*/ 2950590 h 4062953"/>
                    <a:gd name="connsiteX20" fmla="*/ 188536 w 2281287"/>
                    <a:gd name="connsiteY20" fmla="*/ 2950590 h 4062953"/>
                    <a:gd name="connsiteX21" fmla="*/ 207390 w 2281287"/>
                    <a:gd name="connsiteY21" fmla="*/ 3054285 h 4062953"/>
                    <a:gd name="connsiteX22" fmla="*/ 9427 w 2281287"/>
                    <a:gd name="connsiteY22" fmla="*/ 3035431 h 4062953"/>
                    <a:gd name="connsiteX23" fmla="*/ 37707 w 2281287"/>
                    <a:gd name="connsiteY23" fmla="*/ 3968685 h 4062953"/>
                    <a:gd name="connsiteX24" fmla="*/ 245097 w 2281287"/>
                    <a:gd name="connsiteY24" fmla="*/ 4006392 h 4062953"/>
                    <a:gd name="connsiteX25" fmla="*/ 386499 w 2281287"/>
                    <a:gd name="connsiteY25" fmla="*/ 4062953 h 4062953"/>
                    <a:gd name="connsiteX26" fmla="*/ 914400 w 2281287"/>
                    <a:gd name="connsiteY26" fmla="*/ 4062953 h 4062953"/>
                    <a:gd name="connsiteX27" fmla="*/ 1753386 w 2281287"/>
                    <a:gd name="connsiteY27" fmla="*/ 4053526 h 4062953"/>
                    <a:gd name="connsiteX28" fmla="*/ 2281287 w 2281287"/>
                    <a:gd name="connsiteY28" fmla="*/ 3968685 h 4062953"/>
                    <a:gd name="connsiteX29" fmla="*/ 2243579 w 2281287"/>
                    <a:gd name="connsiteY29" fmla="*/ 2922310 h 4062953"/>
                    <a:gd name="connsiteX30" fmla="*/ 2187019 w 2281287"/>
                    <a:gd name="connsiteY30" fmla="*/ 1875934 h 4062953"/>
                    <a:gd name="connsiteX31" fmla="*/ 2073897 w 2281287"/>
                    <a:gd name="connsiteY31" fmla="*/ 1696825 h 4062953"/>
                    <a:gd name="connsiteX32" fmla="*/ 2055043 w 2281287"/>
                    <a:gd name="connsiteY32" fmla="*/ 603316 h 4062953"/>
                    <a:gd name="connsiteX33" fmla="*/ 2262433 w 2281287"/>
                    <a:gd name="connsiteY33" fmla="*/ 254524 h 4062953"/>
                    <a:gd name="connsiteX34" fmla="*/ 2262433 w 2281287"/>
                    <a:gd name="connsiteY34" fmla="*/ 254524 h 4062953"/>
                    <a:gd name="connsiteX35" fmla="*/ 2262433 w 2281287"/>
                    <a:gd name="connsiteY35" fmla="*/ 254524 h 4062953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1319753 w 2281287"/>
                    <a:gd name="connsiteY2" fmla="*/ 490194 h 4062953"/>
                    <a:gd name="connsiteX3" fmla="*/ 1404594 w 2281287"/>
                    <a:gd name="connsiteY3" fmla="*/ 697584 h 4062953"/>
                    <a:gd name="connsiteX4" fmla="*/ 1423447 w 2281287"/>
                    <a:gd name="connsiteY4" fmla="*/ 1423448 h 4062953"/>
                    <a:gd name="connsiteX5" fmla="*/ 1508289 w 2281287"/>
                    <a:gd name="connsiteY5" fmla="*/ 1423448 h 4062953"/>
                    <a:gd name="connsiteX6" fmla="*/ 1508289 w 2281287"/>
                    <a:gd name="connsiteY6" fmla="*/ 1762813 h 4062953"/>
                    <a:gd name="connsiteX7" fmla="*/ 1414021 w 2281287"/>
                    <a:gd name="connsiteY7" fmla="*/ 1885361 h 4062953"/>
                    <a:gd name="connsiteX8" fmla="*/ 1244338 w 2281287"/>
                    <a:gd name="connsiteY8" fmla="*/ 2007910 h 4062953"/>
                    <a:gd name="connsiteX9" fmla="*/ 273377 w 2281287"/>
                    <a:gd name="connsiteY9" fmla="*/ 2356701 h 4062953"/>
                    <a:gd name="connsiteX10" fmla="*/ 65988 w 2281287"/>
                    <a:gd name="connsiteY10" fmla="*/ 2450970 h 4062953"/>
                    <a:gd name="connsiteX11" fmla="*/ 0 w 2281287"/>
                    <a:gd name="connsiteY11" fmla="*/ 2620652 h 4062953"/>
                    <a:gd name="connsiteX12" fmla="*/ 28280 w 2281287"/>
                    <a:gd name="connsiteY12" fmla="*/ 2714920 h 4062953"/>
                    <a:gd name="connsiteX13" fmla="*/ 188536 w 2281287"/>
                    <a:gd name="connsiteY13" fmla="*/ 2752627 h 4062953"/>
                    <a:gd name="connsiteX14" fmla="*/ 188536 w 2281287"/>
                    <a:gd name="connsiteY14" fmla="*/ 2752627 h 4062953"/>
                    <a:gd name="connsiteX15" fmla="*/ 358219 w 2281287"/>
                    <a:gd name="connsiteY15" fmla="*/ 2837468 h 4062953"/>
                    <a:gd name="connsiteX16" fmla="*/ 348792 w 2281287"/>
                    <a:gd name="connsiteY16" fmla="*/ 2922310 h 4062953"/>
                    <a:gd name="connsiteX17" fmla="*/ 188536 w 2281287"/>
                    <a:gd name="connsiteY17" fmla="*/ 2950590 h 4062953"/>
                    <a:gd name="connsiteX18" fmla="*/ 188536 w 2281287"/>
                    <a:gd name="connsiteY18" fmla="*/ 2950590 h 4062953"/>
                    <a:gd name="connsiteX19" fmla="*/ 188536 w 2281287"/>
                    <a:gd name="connsiteY19" fmla="*/ 2950590 h 4062953"/>
                    <a:gd name="connsiteX20" fmla="*/ 207390 w 2281287"/>
                    <a:gd name="connsiteY20" fmla="*/ 3054285 h 4062953"/>
                    <a:gd name="connsiteX21" fmla="*/ 9427 w 2281287"/>
                    <a:gd name="connsiteY21" fmla="*/ 3035431 h 4062953"/>
                    <a:gd name="connsiteX22" fmla="*/ 37707 w 2281287"/>
                    <a:gd name="connsiteY22" fmla="*/ 3968685 h 4062953"/>
                    <a:gd name="connsiteX23" fmla="*/ 245097 w 2281287"/>
                    <a:gd name="connsiteY23" fmla="*/ 4006392 h 4062953"/>
                    <a:gd name="connsiteX24" fmla="*/ 386499 w 2281287"/>
                    <a:gd name="connsiteY24" fmla="*/ 4062953 h 4062953"/>
                    <a:gd name="connsiteX25" fmla="*/ 914400 w 2281287"/>
                    <a:gd name="connsiteY25" fmla="*/ 4062953 h 4062953"/>
                    <a:gd name="connsiteX26" fmla="*/ 1753386 w 2281287"/>
                    <a:gd name="connsiteY26" fmla="*/ 4053526 h 4062953"/>
                    <a:gd name="connsiteX27" fmla="*/ 2281287 w 2281287"/>
                    <a:gd name="connsiteY27" fmla="*/ 3968685 h 4062953"/>
                    <a:gd name="connsiteX28" fmla="*/ 2243579 w 2281287"/>
                    <a:gd name="connsiteY28" fmla="*/ 2922310 h 4062953"/>
                    <a:gd name="connsiteX29" fmla="*/ 2187019 w 2281287"/>
                    <a:gd name="connsiteY29" fmla="*/ 1875934 h 4062953"/>
                    <a:gd name="connsiteX30" fmla="*/ 2073897 w 2281287"/>
                    <a:gd name="connsiteY30" fmla="*/ 1696825 h 4062953"/>
                    <a:gd name="connsiteX31" fmla="*/ 2055043 w 2281287"/>
                    <a:gd name="connsiteY31" fmla="*/ 603316 h 4062953"/>
                    <a:gd name="connsiteX32" fmla="*/ 2262433 w 2281287"/>
                    <a:gd name="connsiteY32" fmla="*/ 254524 h 4062953"/>
                    <a:gd name="connsiteX33" fmla="*/ 2262433 w 2281287"/>
                    <a:gd name="connsiteY33" fmla="*/ 254524 h 4062953"/>
                    <a:gd name="connsiteX34" fmla="*/ 2262433 w 2281287"/>
                    <a:gd name="connsiteY34" fmla="*/ 254524 h 4062953"/>
                    <a:gd name="connsiteX0" fmla="*/ 2262433 w 2281287"/>
                    <a:gd name="connsiteY0" fmla="*/ 254524 h 4062953"/>
                    <a:gd name="connsiteX1" fmla="*/ 2281287 w 2281287"/>
                    <a:gd name="connsiteY1" fmla="*/ 0 h 4062953"/>
                    <a:gd name="connsiteX2" fmla="*/ 1319753 w 2281287"/>
                    <a:gd name="connsiteY2" fmla="*/ 490194 h 4062953"/>
                    <a:gd name="connsiteX3" fmla="*/ 1404594 w 2281287"/>
                    <a:gd name="connsiteY3" fmla="*/ 697584 h 4062953"/>
                    <a:gd name="connsiteX4" fmla="*/ 1423447 w 2281287"/>
                    <a:gd name="connsiteY4" fmla="*/ 1423448 h 4062953"/>
                    <a:gd name="connsiteX5" fmla="*/ 1508289 w 2281287"/>
                    <a:gd name="connsiteY5" fmla="*/ 1423448 h 4062953"/>
                    <a:gd name="connsiteX6" fmla="*/ 1508289 w 2281287"/>
                    <a:gd name="connsiteY6" fmla="*/ 1762813 h 4062953"/>
                    <a:gd name="connsiteX7" fmla="*/ 1414021 w 2281287"/>
                    <a:gd name="connsiteY7" fmla="*/ 1885361 h 4062953"/>
                    <a:gd name="connsiteX8" fmla="*/ 1244338 w 2281287"/>
                    <a:gd name="connsiteY8" fmla="*/ 2007910 h 4062953"/>
                    <a:gd name="connsiteX9" fmla="*/ 273377 w 2281287"/>
                    <a:gd name="connsiteY9" fmla="*/ 2356701 h 4062953"/>
                    <a:gd name="connsiteX10" fmla="*/ 65988 w 2281287"/>
                    <a:gd name="connsiteY10" fmla="*/ 2450970 h 4062953"/>
                    <a:gd name="connsiteX11" fmla="*/ 0 w 2281287"/>
                    <a:gd name="connsiteY11" fmla="*/ 2620652 h 4062953"/>
                    <a:gd name="connsiteX12" fmla="*/ 28280 w 2281287"/>
                    <a:gd name="connsiteY12" fmla="*/ 2714920 h 4062953"/>
                    <a:gd name="connsiteX13" fmla="*/ 188536 w 2281287"/>
                    <a:gd name="connsiteY13" fmla="*/ 2752627 h 4062953"/>
                    <a:gd name="connsiteX14" fmla="*/ 188536 w 2281287"/>
                    <a:gd name="connsiteY14" fmla="*/ 2752627 h 4062953"/>
                    <a:gd name="connsiteX15" fmla="*/ 358219 w 2281287"/>
                    <a:gd name="connsiteY15" fmla="*/ 2837468 h 4062953"/>
                    <a:gd name="connsiteX16" fmla="*/ 348792 w 2281287"/>
                    <a:gd name="connsiteY16" fmla="*/ 2922310 h 4062953"/>
                    <a:gd name="connsiteX17" fmla="*/ 188536 w 2281287"/>
                    <a:gd name="connsiteY17" fmla="*/ 2950590 h 4062953"/>
                    <a:gd name="connsiteX18" fmla="*/ 188536 w 2281287"/>
                    <a:gd name="connsiteY18" fmla="*/ 2950590 h 4062953"/>
                    <a:gd name="connsiteX19" fmla="*/ 188536 w 2281287"/>
                    <a:gd name="connsiteY19" fmla="*/ 2950590 h 4062953"/>
                    <a:gd name="connsiteX20" fmla="*/ 207390 w 2281287"/>
                    <a:gd name="connsiteY20" fmla="*/ 3054285 h 4062953"/>
                    <a:gd name="connsiteX21" fmla="*/ 9427 w 2281287"/>
                    <a:gd name="connsiteY21" fmla="*/ 3035431 h 4062953"/>
                    <a:gd name="connsiteX22" fmla="*/ 37707 w 2281287"/>
                    <a:gd name="connsiteY22" fmla="*/ 3968685 h 4062953"/>
                    <a:gd name="connsiteX23" fmla="*/ 245097 w 2281287"/>
                    <a:gd name="connsiteY23" fmla="*/ 4006392 h 4062953"/>
                    <a:gd name="connsiteX24" fmla="*/ 386499 w 2281287"/>
                    <a:gd name="connsiteY24" fmla="*/ 4062953 h 4062953"/>
                    <a:gd name="connsiteX25" fmla="*/ 914400 w 2281287"/>
                    <a:gd name="connsiteY25" fmla="*/ 4062953 h 4062953"/>
                    <a:gd name="connsiteX26" fmla="*/ 1753386 w 2281287"/>
                    <a:gd name="connsiteY26" fmla="*/ 4053526 h 4062953"/>
                    <a:gd name="connsiteX27" fmla="*/ 2281287 w 2281287"/>
                    <a:gd name="connsiteY27" fmla="*/ 3968685 h 4062953"/>
                    <a:gd name="connsiteX28" fmla="*/ 2243579 w 2281287"/>
                    <a:gd name="connsiteY28" fmla="*/ 2922310 h 4062953"/>
                    <a:gd name="connsiteX29" fmla="*/ 2187019 w 2281287"/>
                    <a:gd name="connsiteY29" fmla="*/ 1875934 h 4062953"/>
                    <a:gd name="connsiteX30" fmla="*/ 2073897 w 2281287"/>
                    <a:gd name="connsiteY30" fmla="*/ 1696825 h 4062953"/>
                    <a:gd name="connsiteX31" fmla="*/ 2055043 w 2281287"/>
                    <a:gd name="connsiteY31" fmla="*/ 603316 h 4062953"/>
                    <a:gd name="connsiteX32" fmla="*/ 2262433 w 2281287"/>
                    <a:gd name="connsiteY32" fmla="*/ 254524 h 4062953"/>
                    <a:gd name="connsiteX33" fmla="*/ 2262433 w 2281287"/>
                    <a:gd name="connsiteY33" fmla="*/ 254524 h 4062953"/>
                    <a:gd name="connsiteX0" fmla="*/ 2262433 w 2281287"/>
                    <a:gd name="connsiteY0" fmla="*/ 0 h 3808429"/>
                    <a:gd name="connsiteX1" fmla="*/ 1319753 w 2281287"/>
                    <a:gd name="connsiteY1" fmla="*/ 235670 h 3808429"/>
                    <a:gd name="connsiteX2" fmla="*/ 1404594 w 2281287"/>
                    <a:gd name="connsiteY2" fmla="*/ 443060 h 3808429"/>
                    <a:gd name="connsiteX3" fmla="*/ 1423447 w 2281287"/>
                    <a:gd name="connsiteY3" fmla="*/ 1168924 h 3808429"/>
                    <a:gd name="connsiteX4" fmla="*/ 1508289 w 2281287"/>
                    <a:gd name="connsiteY4" fmla="*/ 1168924 h 3808429"/>
                    <a:gd name="connsiteX5" fmla="*/ 1508289 w 2281287"/>
                    <a:gd name="connsiteY5" fmla="*/ 1508289 h 3808429"/>
                    <a:gd name="connsiteX6" fmla="*/ 1414021 w 2281287"/>
                    <a:gd name="connsiteY6" fmla="*/ 1630837 h 3808429"/>
                    <a:gd name="connsiteX7" fmla="*/ 1244338 w 2281287"/>
                    <a:gd name="connsiteY7" fmla="*/ 1753386 h 3808429"/>
                    <a:gd name="connsiteX8" fmla="*/ 273377 w 2281287"/>
                    <a:gd name="connsiteY8" fmla="*/ 2102177 h 3808429"/>
                    <a:gd name="connsiteX9" fmla="*/ 65988 w 2281287"/>
                    <a:gd name="connsiteY9" fmla="*/ 2196446 h 3808429"/>
                    <a:gd name="connsiteX10" fmla="*/ 0 w 2281287"/>
                    <a:gd name="connsiteY10" fmla="*/ 2366128 h 3808429"/>
                    <a:gd name="connsiteX11" fmla="*/ 28280 w 2281287"/>
                    <a:gd name="connsiteY11" fmla="*/ 2460396 h 3808429"/>
                    <a:gd name="connsiteX12" fmla="*/ 188536 w 2281287"/>
                    <a:gd name="connsiteY12" fmla="*/ 2498103 h 3808429"/>
                    <a:gd name="connsiteX13" fmla="*/ 188536 w 2281287"/>
                    <a:gd name="connsiteY13" fmla="*/ 2498103 h 3808429"/>
                    <a:gd name="connsiteX14" fmla="*/ 358219 w 2281287"/>
                    <a:gd name="connsiteY14" fmla="*/ 2582944 h 3808429"/>
                    <a:gd name="connsiteX15" fmla="*/ 348792 w 2281287"/>
                    <a:gd name="connsiteY15" fmla="*/ 2667786 h 3808429"/>
                    <a:gd name="connsiteX16" fmla="*/ 188536 w 2281287"/>
                    <a:gd name="connsiteY16" fmla="*/ 2696066 h 3808429"/>
                    <a:gd name="connsiteX17" fmla="*/ 188536 w 2281287"/>
                    <a:gd name="connsiteY17" fmla="*/ 2696066 h 3808429"/>
                    <a:gd name="connsiteX18" fmla="*/ 188536 w 2281287"/>
                    <a:gd name="connsiteY18" fmla="*/ 2696066 h 3808429"/>
                    <a:gd name="connsiteX19" fmla="*/ 207390 w 2281287"/>
                    <a:gd name="connsiteY19" fmla="*/ 2799761 h 3808429"/>
                    <a:gd name="connsiteX20" fmla="*/ 9427 w 2281287"/>
                    <a:gd name="connsiteY20" fmla="*/ 2780907 h 3808429"/>
                    <a:gd name="connsiteX21" fmla="*/ 37707 w 2281287"/>
                    <a:gd name="connsiteY21" fmla="*/ 3714161 h 3808429"/>
                    <a:gd name="connsiteX22" fmla="*/ 245097 w 2281287"/>
                    <a:gd name="connsiteY22" fmla="*/ 3751868 h 3808429"/>
                    <a:gd name="connsiteX23" fmla="*/ 386499 w 2281287"/>
                    <a:gd name="connsiteY23" fmla="*/ 3808429 h 3808429"/>
                    <a:gd name="connsiteX24" fmla="*/ 914400 w 2281287"/>
                    <a:gd name="connsiteY24" fmla="*/ 3808429 h 3808429"/>
                    <a:gd name="connsiteX25" fmla="*/ 1753386 w 2281287"/>
                    <a:gd name="connsiteY25" fmla="*/ 3799002 h 3808429"/>
                    <a:gd name="connsiteX26" fmla="*/ 2281287 w 2281287"/>
                    <a:gd name="connsiteY26" fmla="*/ 3714161 h 3808429"/>
                    <a:gd name="connsiteX27" fmla="*/ 2243579 w 2281287"/>
                    <a:gd name="connsiteY27" fmla="*/ 2667786 h 3808429"/>
                    <a:gd name="connsiteX28" fmla="*/ 2187019 w 2281287"/>
                    <a:gd name="connsiteY28" fmla="*/ 1621410 h 3808429"/>
                    <a:gd name="connsiteX29" fmla="*/ 2073897 w 2281287"/>
                    <a:gd name="connsiteY29" fmla="*/ 1442301 h 3808429"/>
                    <a:gd name="connsiteX30" fmla="*/ 2055043 w 2281287"/>
                    <a:gd name="connsiteY30" fmla="*/ 348792 h 3808429"/>
                    <a:gd name="connsiteX31" fmla="*/ 2262433 w 2281287"/>
                    <a:gd name="connsiteY31" fmla="*/ 0 h 3808429"/>
                    <a:gd name="connsiteX32" fmla="*/ 2262433 w 2281287"/>
                    <a:gd name="connsiteY32" fmla="*/ 0 h 3808429"/>
                    <a:gd name="connsiteX0" fmla="*/ 2262433 w 2281287"/>
                    <a:gd name="connsiteY0" fmla="*/ 0 h 3808429"/>
                    <a:gd name="connsiteX1" fmla="*/ 1319753 w 2281287"/>
                    <a:gd name="connsiteY1" fmla="*/ 235670 h 3808429"/>
                    <a:gd name="connsiteX2" fmla="*/ 1404594 w 2281287"/>
                    <a:gd name="connsiteY2" fmla="*/ 443060 h 3808429"/>
                    <a:gd name="connsiteX3" fmla="*/ 1423447 w 2281287"/>
                    <a:gd name="connsiteY3" fmla="*/ 1168924 h 3808429"/>
                    <a:gd name="connsiteX4" fmla="*/ 1508289 w 2281287"/>
                    <a:gd name="connsiteY4" fmla="*/ 1168924 h 3808429"/>
                    <a:gd name="connsiteX5" fmla="*/ 1508289 w 2281287"/>
                    <a:gd name="connsiteY5" fmla="*/ 1508289 h 3808429"/>
                    <a:gd name="connsiteX6" fmla="*/ 1414021 w 2281287"/>
                    <a:gd name="connsiteY6" fmla="*/ 1630837 h 3808429"/>
                    <a:gd name="connsiteX7" fmla="*/ 1244338 w 2281287"/>
                    <a:gd name="connsiteY7" fmla="*/ 1753386 h 3808429"/>
                    <a:gd name="connsiteX8" fmla="*/ 273377 w 2281287"/>
                    <a:gd name="connsiteY8" fmla="*/ 2102177 h 3808429"/>
                    <a:gd name="connsiteX9" fmla="*/ 65988 w 2281287"/>
                    <a:gd name="connsiteY9" fmla="*/ 2196446 h 3808429"/>
                    <a:gd name="connsiteX10" fmla="*/ 0 w 2281287"/>
                    <a:gd name="connsiteY10" fmla="*/ 2366128 h 3808429"/>
                    <a:gd name="connsiteX11" fmla="*/ 28280 w 2281287"/>
                    <a:gd name="connsiteY11" fmla="*/ 2460396 h 3808429"/>
                    <a:gd name="connsiteX12" fmla="*/ 188536 w 2281287"/>
                    <a:gd name="connsiteY12" fmla="*/ 2498103 h 3808429"/>
                    <a:gd name="connsiteX13" fmla="*/ 188536 w 2281287"/>
                    <a:gd name="connsiteY13" fmla="*/ 2498103 h 3808429"/>
                    <a:gd name="connsiteX14" fmla="*/ 358219 w 2281287"/>
                    <a:gd name="connsiteY14" fmla="*/ 2582944 h 3808429"/>
                    <a:gd name="connsiteX15" fmla="*/ 348792 w 2281287"/>
                    <a:gd name="connsiteY15" fmla="*/ 2667786 h 3808429"/>
                    <a:gd name="connsiteX16" fmla="*/ 188536 w 2281287"/>
                    <a:gd name="connsiteY16" fmla="*/ 2696066 h 3808429"/>
                    <a:gd name="connsiteX17" fmla="*/ 188536 w 2281287"/>
                    <a:gd name="connsiteY17" fmla="*/ 2696066 h 3808429"/>
                    <a:gd name="connsiteX18" fmla="*/ 188536 w 2281287"/>
                    <a:gd name="connsiteY18" fmla="*/ 2696066 h 3808429"/>
                    <a:gd name="connsiteX19" fmla="*/ 207390 w 2281287"/>
                    <a:gd name="connsiteY19" fmla="*/ 2799761 h 3808429"/>
                    <a:gd name="connsiteX20" fmla="*/ 9427 w 2281287"/>
                    <a:gd name="connsiteY20" fmla="*/ 2780907 h 3808429"/>
                    <a:gd name="connsiteX21" fmla="*/ 37707 w 2281287"/>
                    <a:gd name="connsiteY21" fmla="*/ 3714161 h 3808429"/>
                    <a:gd name="connsiteX22" fmla="*/ 245097 w 2281287"/>
                    <a:gd name="connsiteY22" fmla="*/ 3751868 h 3808429"/>
                    <a:gd name="connsiteX23" fmla="*/ 386499 w 2281287"/>
                    <a:gd name="connsiteY23" fmla="*/ 3808429 h 3808429"/>
                    <a:gd name="connsiteX24" fmla="*/ 914400 w 2281287"/>
                    <a:gd name="connsiteY24" fmla="*/ 3808429 h 3808429"/>
                    <a:gd name="connsiteX25" fmla="*/ 1753386 w 2281287"/>
                    <a:gd name="connsiteY25" fmla="*/ 3799002 h 3808429"/>
                    <a:gd name="connsiteX26" fmla="*/ 2281287 w 2281287"/>
                    <a:gd name="connsiteY26" fmla="*/ 3714161 h 3808429"/>
                    <a:gd name="connsiteX27" fmla="*/ 2243579 w 2281287"/>
                    <a:gd name="connsiteY27" fmla="*/ 2667786 h 3808429"/>
                    <a:gd name="connsiteX28" fmla="*/ 2187019 w 2281287"/>
                    <a:gd name="connsiteY28" fmla="*/ 1621410 h 3808429"/>
                    <a:gd name="connsiteX29" fmla="*/ 2073897 w 2281287"/>
                    <a:gd name="connsiteY29" fmla="*/ 1442301 h 3808429"/>
                    <a:gd name="connsiteX30" fmla="*/ 2055043 w 2281287"/>
                    <a:gd name="connsiteY30" fmla="*/ 348792 h 3808429"/>
                    <a:gd name="connsiteX31" fmla="*/ 2262433 w 2281287"/>
                    <a:gd name="connsiteY31" fmla="*/ 0 h 3808429"/>
                    <a:gd name="connsiteX0" fmla="*/ 2262433 w 2281287"/>
                    <a:gd name="connsiteY0" fmla="*/ 0 h 3808429"/>
                    <a:gd name="connsiteX1" fmla="*/ 1319753 w 2281287"/>
                    <a:gd name="connsiteY1" fmla="*/ 235670 h 3808429"/>
                    <a:gd name="connsiteX2" fmla="*/ 1404594 w 2281287"/>
                    <a:gd name="connsiteY2" fmla="*/ 443060 h 3808429"/>
                    <a:gd name="connsiteX3" fmla="*/ 1423447 w 2281287"/>
                    <a:gd name="connsiteY3" fmla="*/ 1168924 h 3808429"/>
                    <a:gd name="connsiteX4" fmla="*/ 1508289 w 2281287"/>
                    <a:gd name="connsiteY4" fmla="*/ 1168924 h 3808429"/>
                    <a:gd name="connsiteX5" fmla="*/ 1508289 w 2281287"/>
                    <a:gd name="connsiteY5" fmla="*/ 1508289 h 3808429"/>
                    <a:gd name="connsiteX6" fmla="*/ 1414021 w 2281287"/>
                    <a:gd name="connsiteY6" fmla="*/ 1630837 h 3808429"/>
                    <a:gd name="connsiteX7" fmla="*/ 1244338 w 2281287"/>
                    <a:gd name="connsiteY7" fmla="*/ 1753386 h 3808429"/>
                    <a:gd name="connsiteX8" fmla="*/ 273377 w 2281287"/>
                    <a:gd name="connsiteY8" fmla="*/ 2102177 h 3808429"/>
                    <a:gd name="connsiteX9" fmla="*/ 65988 w 2281287"/>
                    <a:gd name="connsiteY9" fmla="*/ 2196446 h 3808429"/>
                    <a:gd name="connsiteX10" fmla="*/ 0 w 2281287"/>
                    <a:gd name="connsiteY10" fmla="*/ 2366128 h 3808429"/>
                    <a:gd name="connsiteX11" fmla="*/ 28280 w 2281287"/>
                    <a:gd name="connsiteY11" fmla="*/ 2460396 h 3808429"/>
                    <a:gd name="connsiteX12" fmla="*/ 188536 w 2281287"/>
                    <a:gd name="connsiteY12" fmla="*/ 2498103 h 3808429"/>
                    <a:gd name="connsiteX13" fmla="*/ 188536 w 2281287"/>
                    <a:gd name="connsiteY13" fmla="*/ 2498103 h 3808429"/>
                    <a:gd name="connsiteX14" fmla="*/ 358219 w 2281287"/>
                    <a:gd name="connsiteY14" fmla="*/ 2582944 h 3808429"/>
                    <a:gd name="connsiteX15" fmla="*/ 348792 w 2281287"/>
                    <a:gd name="connsiteY15" fmla="*/ 2667786 h 3808429"/>
                    <a:gd name="connsiteX16" fmla="*/ 188536 w 2281287"/>
                    <a:gd name="connsiteY16" fmla="*/ 2696066 h 3808429"/>
                    <a:gd name="connsiteX17" fmla="*/ 188536 w 2281287"/>
                    <a:gd name="connsiteY17" fmla="*/ 2696066 h 3808429"/>
                    <a:gd name="connsiteX18" fmla="*/ 188536 w 2281287"/>
                    <a:gd name="connsiteY18" fmla="*/ 2696066 h 3808429"/>
                    <a:gd name="connsiteX19" fmla="*/ 207390 w 2281287"/>
                    <a:gd name="connsiteY19" fmla="*/ 2799761 h 3808429"/>
                    <a:gd name="connsiteX20" fmla="*/ 9427 w 2281287"/>
                    <a:gd name="connsiteY20" fmla="*/ 2780907 h 3808429"/>
                    <a:gd name="connsiteX21" fmla="*/ 37707 w 2281287"/>
                    <a:gd name="connsiteY21" fmla="*/ 3714161 h 3808429"/>
                    <a:gd name="connsiteX22" fmla="*/ 245097 w 2281287"/>
                    <a:gd name="connsiteY22" fmla="*/ 3751868 h 3808429"/>
                    <a:gd name="connsiteX23" fmla="*/ 386499 w 2281287"/>
                    <a:gd name="connsiteY23" fmla="*/ 3808429 h 3808429"/>
                    <a:gd name="connsiteX24" fmla="*/ 914400 w 2281287"/>
                    <a:gd name="connsiteY24" fmla="*/ 3808429 h 3808429"/>
                    <a:gd name="connsiteX25" fmla="*/ 1753386 w 2281287"/>
                    <a:gd name="connsiteY25" fmla="*/ 3799002 h 3808429"/>
                    <a:gd name="connsiteX26" fmla="*/ 2281287 w 2281287"/>
                    <a:gd name="connsiteY26" fmla="*/ 3714161 h 3808429"/>
                    <a:gd name="connsiteX27" fmla="*/ 2243579 w 2281287"/>
                    <a:gd name="connsiteY27" fmla="*/ 2667786 h 3808429"/>
                    <a:gd name="connsiteX28" fmla="*/ 2187019 w 2281287"/>
                    <a:gd name="connsiteY28" fmla="*/ 1621410 h 3808429"/>
                    <a:gd name="connsiteX29" fmla="*/ 2073897 w 2281287"/>
                    <a:gd name="connsiteY29" fmla="*/ 1442301 h 3808429"/>
                    <a:gd name="connsiteX30" fmla="*/ 2262433 w 2281287"/>
                    <a:gd name="connsiteY30" fmla="*/ 0 h 3808429"/>
                    <a:gd name="connsiteX0" fmla="*/ 2073897 w 2281287"/>
                    <a:gd name="connsiteY0" fmla="*/ 1206631 h 3572759"/>
                    <a:gd name="connsiteX1" fmla="*/ 1319753 w 2281287"/>
                    <a:gd name="connsiteY1" fmla="*/ 0 h 3572759"/>
                    <a:gd name="connsiteX2" fmla="*/ 1404594 w 2281287"/>
                    <a:gd name="connsiteY2" fmla="*/ 207390 h 3572759"/>
                    <a:gd name="connsiteX3" fmla="*/ 1423447 w 2281287"/>
                    <a:gd name="connsiteY3" fmla="*/ 933254 h 3572759"/>
                    <a:gd name="connsiteX4" fmla="*/ 1508289 w 2281287"/>
                    <a:gd name="connsiteY4" fmla="*/ 933254 h 3572759"/>
                    <a:gd name="connsiteX5" fmla="*/ 1508289 w 2281287"/>
                    <a:gd name="connsiteY5" fmla="*/ 1272619 h 3572759"/>
                    <a:gd name="connsiteX6" fmla="*/ 1414021 w 2281287"/>
                    <a:gd name="connsiteY6" fmla="*/ 1395167 h 3572759"/>
                    <a:gd name="connsiteX7" fmla="*/ 1244338 w 2281287"/>
                    <a:gd name="connsiteY7" fmla="*/ 1517716 h 3572759"/>
                    <a:gd name="connsiteX8" fmla="*/ 273377 w 2281287"/>
                    <a:gd name="connsiteY8" fmla="*/ 1866507 h 3572759"/>
                    <a:gd name="connsiteX9" fmla="*/ 65988 w 2281287"/>
                    <a:gd name="connsiteY9" fmla="*/ 1960776 h 3572759"/>
                    <a:gd name="connsiteX10" fmla="*/ 0 w 2281287"/>
                    <a:gd name="connsiteY10" fmla="*/ 2130458 h 3572759"/>
                    <a:gd name="connsiteX11" fmla="*/ 28280 w 2281287"/>
                    <a:gd name="connsiteY11" fmla="*/ 2224726 h 3572759"/>
                    <a:gd name="connsiteX12" fmla="*/ 188536 w 2281287"/>
                    <a:gd name="connsiteY12" fmla="*/ 2262433 h 3572759"/>
                    <a:gd name="connsiteX13" fmla="*/ 188536 w 2281287"/>
                    <a:gd name="connsiteY13" fmla="*/ 2262433 h 3572759"/>
                    <a:gd name="connsiteX14" fmla="*/ 358219 w 2281287"/>
                    <a:gd name="connsiteY14" fmla="*/ 2347274 h 3572759"/>
                    <a:gd name="connsiteX15" fmla="*/ 348792 w 2281287"/>
                    <a:gd name="connsiteY15" fmla="*/ 2432116 h 3572759"/>
                    <a:gd name="connsiteX16" fmla="*/ 188536 w 2281287"/>
                    <a:gd name="connsiteY16" fmla="*/ 2460396 h 3572759"/>
                    <a:gd name="connsiteX17" fmla="*/ 188536 w 2281287"/>
                    <a:gd name="connsiteY17" fmla="*/ 2460396 h 3572759"/>
                    <a:gd name="connsiteX18" fmla="*/ 188536 w 2281287"/>
                    <a:gd name="connsiteY18" fmla="*/ 2460396 h 3572759"/>
                    <a:gd name="connsiteX19" fmla="*/ 207390 w 2281287"/>
                    <a:gd name="connsiteY19" fmla="*/ 2564091 h 3572759"/>
                    <a:gd name="connsiteX20" fmla="*/ 9427 w 2281287"/>
                    <a:gd name="connsiteY20" fmla="*/ 2545237 h 3572759"/>
                    <a:gd name="connsiteX21" fmla="*/ 37707 w 2281287"/>
                    <a:gd name="connsiteY21" fmla="*/ 3478491 h 3572759"/>
                    <a:gd name="connsiteX22" fmla="*/ 245097 w 2281287"/>
                    <a:gd name="connsiteY22" fmla="*/ 3516198 h 3572759"/>
                    <a:gd name="connsiteX23" fmla="*/ 386499 w 2281287"/>
                    <a:gd name="connsiteY23" fmla="*/ 3572759 h 3572759"/>
                    <a:gd name="connsiteX24" fmla="*/ 914400 w 2281287"/>
                    <a:gd name="connsiteY24" fmla="*/ 3572759 h 3572759"/>
                    <a:gd name="connsiteX25" fmla="*/ 1753386 w 2281287"/>
                    <a:gd name="connsiteY25" fmla="*/ 3563332 h 3572759"/>
                    <a:gd name="connsiteX26" fmla="*/ 2281287 w 2281287"/>
                    <a:gd name="connsiteY26" fmla="*/ 3478491 h 3572759"/>
                    <a:gd name="connsiteX27" fmla="*/ 2243579 w 2281287"/>
                    <a:gd name="connsiteY27" fmla="*/ 2432116 h 3572759"/>
                    <a:gd name="connsiteX28" fmla="*/ 2187019 w 2281287"/>
                    <a:gd name="connsiteY28" fmla="*/ 1385740 h 3572759"/>
                    <a:gd name="connsiteX29" fmla="*/ 2073897 w 2281287"/>
                    <a:gd name="connsiteY29" fmla="*/ 1206631 h 3572759"/>
                    <a:gd name="connsiteX0" fmla="*/ 2073897 w 2281287"/>
                    <a:gd name="connsiteY0" fmla="*/ 999241 h 3365369"/>
                    <a:gd name="connsiteX1" fmla="*/ 1404594 w 2281287"/>
                    <a:gd name="connsiteY1" fmla="*/ 0 h 3365369"/>
                    <a:gd name="connsiteX2" fmla="*/ 1423447 w 2281287"/>
                    <a:gd name="connsiteY2" fmla="*/ 725864 h 3365369"/>
                    <a:gd name="connsiteX3" fmla="*/ 1508289 w 2281287"/>
                    <a:gd name="connsiteY3" fmla="*/ 725864 h 3365369"/>
                    <a:gd name="connsiteX4" fmla="*/ 1508289 w 2281287"/>
                    <a:gd name="connsiteY4" fmla="*/ 1065229 h 3365369"/>
                    <a:gd name="connsiteX5" fmla="*/ 1414021 w 2281287"/>
                    <a:gd name="connsiteY5" fmla="*/ 1187777 h 3365369"/>
                    <a:gd name="connsiteX6" fmla="*/ 1244338 w 2281287"/>
                    <a:gd name="connsiteY6" fmla="*/ 1310326 h 3365369"/>
                    <a:gd name="connsiteX7" fmla="*/ 273377 w 2281287"/>
                    <a:gd name="connsiteY7" fmla="*/ 1659117 h 3365369"/>
                    <a:gd name="connsiteX8" fmla="*/ 65988 w 2281287"/>
                    <a:gd name="connsiteY8" fmla="*/ 1753386 h 3365369"/>
                    <a:gd name="connsiteX9" fmla="*/ 0 w 2281287"/>
                    <a:gd name="connsiteY9" fmla="*/ 1923068 h 3365369"/>
                    <a:gd name="connsiteX10" fmla="*/ 28280 w 2281287"/>
                    <a:gd name="connsiteY10" fmla="*/ 2017336 h 3365369"/>
                    <a:gd name="connsiteX11" fmla="*/ 188536 w 2281287"/>
                    <a:gd name="connsiteY11" fmla="*/ 2055043 h 3365369"/>
                    <a:gd name="connsiteX12" fmla="*/ 188536 w 2281287"/>
                    <a:gd name="connsiteY12" fmla="*/ 2055043 h 3365369"/>
                    <a:gd name="connsiteX13" fmla="*/ 358219 w 2281287"/>
                    <a:gd name="connsiteY13" fmla="*/ 2139884 h 3365369"/>
                    <a:gd name="connsiteX14" fmla="*/ 348792 w 2281287"/>
                    <a:gd name="connsiteY14" fmla="*/ 2224726 h 3365369"/>
                    <a:gd name="connsiteX15" fmla="*/ 188536 w 2281287"/>
                    <a:gd name="connsiteY15" fmla="*/ 2253006 h 3365369"/>
                    <a:gd name="connsiteX16" fmla="*/ 188536 w 2281287"/>
                    <a:gd name="connsiteY16" fmla="*/ 2253006 h 3365369"/>
                    <a:gd name="connsiteX17" fmla="*/ 188536 w 2281287"/>
                    <a:gd name="connsiteY17" fmla="*/ 2253006 h 3365369"/>
                    <a:gd name="connsiteX18" fmla="*/ 207390 w 2281287"/>
                    <a:gd name="connsiteY18" fmla="*/ 2356701 h 3365369"/>
                    <a:gd name="connsiteX19" fmla="*/ 9427 w 2281287"/>
                    <a:gd name="connsiteY19" fmla="*/ 2337847 h 3365369"/>
                    <a:gd name="connsiteX20" fmla="*/ 37707 w 2281287"/>
                    <a:gd name="connsiteY20" fmla="*/ 3271101 h 3365369"/>
                    <a:gd name="connsiteX21" fmla="*/ 245097 w 2281287"/>
                    <a:gd name="connsiteY21" fmla="*/ 3308808 h 3365369"/>
                    <a:gd name="connsiteX22" fmla="*/ 386499 w 2281287"/>
                    <a:gd name="connsiteY22" fmla="*/ 3365369 h 3365369"/>
                    <a:gd name="connsiteX23" fmla="*/ 914400 w 2281287"/>
                    <a:gd name="connsiteY23" fmla="*/ 3365369 h 3365369"/>
                    <a:gd name="connsiteX24" fmla="*/ 1753386 w 2281287"/>
                    <a:gd name="connsiteY24" fmla="*/ 3355942 h 3365369"/>
                    <a:gd name="connsiteX25" fmla="*/ 2281287 w 2281287"/>
                    <a:gd name="connsiteY25" fmla="*/ 3271101 h 3365369"/>
                    <a:gd name="connsiteX26" fmla="*/ 2243579 w 2281287"/>
                    <a:gd name="connsiteY26" fmla="*/ 2224726 h 3365369"/>
                    <a:gd name="connsiteX27" fmla="*/ 2187019 w 2281287"/>
                    <a:gd name="connsiteY27" fmla="*/ 1178350 h 3365369"/>
                    <a:gd name="connsiteX28" fmla="*/ 2073897 w 2281287"/>
                    <a:gd name="connsiteY28" fmla="*/ 999241 h 3365369"/>
                    <a:gd name="connsiteX0" fmla="*/ 2073897 w 2281287"/>
                    <a:gd name="connsiteY0" fmla="*/ 273377 h 2639505"/>
                    <a:gd name="connsiteX1" fmla="*/ 1423447 w 2281287"/>
                    <a:gd name="connsiteY1" fmla="*/ 0 h 2639505"/>
                    <a:gd name="connsiteX2" fmla="*/ 1508289 w 2281287"/>
                    <a:gd name="connsiteY2" fmla="*/ 0 h 2639505"/>
                    <a:gd name="connsiteX3" fmla="*/ 1508289 w 2281287"/>
                    <a:gd name="connsiteY3" fmla="*/ 339365 h 2639505"/>
                    <a:gd name="connsiteX4" fmla="*/ 1414021 w 2281287"/>
                    <a:gd name="connsiteY4" fmla="*/ 461913 h 2639505"/>
                    <a:gd name="connsiteX5" fmla="*/ 1244338 w 2281287"/>
                    <a:gd name="connsiteY5" fmla="*/ 584462 h 2639505"/>
                    <a:gd name="connsiteX6" fmla="*/ 273377 w 2281287"/>
                    <a:gd name="connsiteY6" fmla="*/ 933253 h 2639505"/>
                    <a:gd name="connsiteX7" fmla="*/ 65988 w 2281287"/>
                    <a:gd name="connsiteY7" fmla="*/ 1027522 h 2639505"/>
                    <a:gd name="connsiteX8" fmla="*/ 0 w 2281287"/>
                    <a:gd name="connsiteY8" fmla="*/ 1197204 h 2639505"/>
                    <a:gd name="connsiteX9" fmla="*/ 28280 w 2281287"/>
                    <a:gd name="connsiteY9" fmla="*/ 1291472 h 2639505"/>
                    <a:gd name="connsiteX10" fmla="*/ 188536 w 2281287"/>
                    <a:gd name="connsiteY10" fmla="*/ 1329179 h 2639505"/>
                    <a:gd name="connsiteX11" fmla="*/ 188536 w 2281287"/>
                    <a:gd name="connsiteY11" fmla="*/ 1329179 h 2639505"/>
                    <a:gd name="connsiteX12" fmla="*/ 358219 w 2281287"/>
                    <a:gd name="connsiteY12" fmla="*/ 1414020 h 2639505"/>
                    <a:gd name="connsiteX13" fmla="*/ 348792 w 2281287"/>
                    <a:gd name="connsiteY13" fmla="*/ 1498862 h 2639505"/>
                    <a:gd name="connsiteX14" fmla="*/ 188536 w 2281287"/>
                    <a:gd name="connsiteY14" fmla="*/ 1527142 h 2639505"/>
                    <a:gd name="connsiteX15" fmla="*/ 188536 w 2281287"/>
                    <a:gd name="connsiteY15" fmla="*/ 1527142 h 2639505"/>
                    <a:gd name="connsiteX16" fmla="*/ 188536 w 2281287"/>
                    <a:gd name="connsiteY16" fmla="*/ 1527142 h 2639505"/>
                    <a:gd name="connsiteX17" fmla="*/ 207390 w 2281287"/>
                    <a:gd name="connsiteY17" fmla="*/ 1630837 h 2639505"/>
                    <a:gd name="connsiteX18" fmla="*/ 9427 w 2281287"/>
                    <a:gd name="connsiteY18" fmla="*/ 1611983 h 2639505"/>
                    <a:gd name="connsiteX19" fmla="*/ 37707 w 2281287"/>
                    <a:gd name="connsiteY19" fmla="*/ 2545237 h 2639505"/>
                    <a:gd name="connsiteX20" fmla="*/ 245097 w 2281287"/>
                    <a:gd name="connsiteY20" fmla="*/ 2582944 h 2639505"/>
                    <a:gd name="connsiteX21" fmla="*/ 386499 w 2281287"/>
                    <a:gd name="connsiteY21" fmla="*/ 2639505 h 2639505"/>
                    <a:gd name="connsiteX22" fmla="*/ 914400 w 2281287"/>
                    <a:gd name="connsiteY22" fmla="*/ 2639505 h 2639505"/>
                    <a:gd name="connsiteX23" fmla="*/ 1753386 w 2281287"/>
                    <a:gd name="connsiteY23" fmla="*/ 2630078 h 2639505"/>
                    <a:gd name="connsiteX24" fmla="*/ 2281287 w 2281287"/>
                    <a:gd name="connsiteY24" fmla="*/ 2545237 h 2639505"/>
                    <a:gd name="connsiteX25" fmla="*/ 2243579 w 2281287"/>
                    <a:gd name="connsiteY25" fmla="*/ 1498862 h 2639505"/>
                    <a:gd name="connsiteX26" fmla="*/ 2187019 w 2281287"/>
                    <a:gd name="connsiteY26" fmla="*/ 452486 h 2639505"/>
                    <a:gd name="connsiteX27" fmla="*/ 2073897 w 2281287"/>
                    <a:gd name="connsiteY27" fmla="*/ 273377 h 2639505"/>
                    <a:gd name="connsiteX0" fmla="*/ 2073897 w 2281287"/>
                    <a:gd name="connsiteY0" fmla="*/ 273377 h 2639505"/>
                    <a:gd name="connsiteX1" fmla="*/ 1423447 w 2281287"/>
                    <a:gd name="connsiteY1" fmla="*/ 0 h 2639505"/>
                    <a:gd name="connsiteX2" fmla="*/ 1508289 w 2281287"/>
                    <a:gd name="connsiteY2" fmla="*/ 339365 h 2639505"/>
                    <a:gd name="connsiteX3" fmla="*/ 1414021 w 2281287"/>
                    <a:gd name="connsiteY3" fmla="*/ 461913 h 2639505"/>
                    <a:gd name="connsiteX4" fmla="*/ 1244338 w 2281287"/>
                    <a:gd name="connsiteY4" fmla="*/ 584462 h 2639505"/>
                    <a:gd name="connsiteX5" fmla="*/ 273377 w 2281287"/>
                    <a:gd name="connsiteY5" fmla="*/ 933253 h 2639505"/>
                    <a:gd name="connsiteX6" fmla="*/ 65988 w 2281287"/>
                    <a:gd name="connsiteY6" fmla="*/ 1027522 h 2639505"/>
                    <a:gd name="connsiteX7" fmla="*/ 0 w 2281287"/>
                    <a:gd name="connsiteY7" fmla="*/ 1197204 h 2639505"/>
                    <a:gd name="connsiteX8" fmla="*/ 28280 w 2281287"/>
                    <a:gd name="connsiteY8" fmla="*/ 1291472 h 2639505"/>
                    <a:gd name="connsiteX9" fmla="*/ 188536 w 2281287"/>
                    <a:gd name="connsiteY9" fmla="*/ 1329179 h 2639505"/>
                    <a:gd name="connsiteX10" fmla="*/ 188536 w 2281287"/>
                    <a:gd name="connsiteY10" fmla="*/ 1329179 h 2639505"/>
                    <a:gd name="connsiteX11" fmla="*/ 358219 w 2281287"/>
                    <a:gd name="connsiteY11" fmla="*/ 1414020 h 2639505"/>
                    <a:gd name="connsiteX12" fmla="*/ 348792 w 2281287"/>
                    <a:gd name="connsiteY12" fmla="*/ 1498862 h 2639505"/>
                    <a:gd name="connsiteX13" fmla="*/ 188536 w 2281287"/>
                    <a:gd name="connsiteY13" fmla="*/ 1527142 h 2639505"/>
                    <a:gd name="connsiteX14" fmla="*/ 188536 w 2281287"/>
                    <a:gd name="connsiteY14" fmla="*/ 1527142 h 2639505"/>
                    <a:gd name="connsiteX15" fmla="*/ 188536 w 2281287"/>
                    <a:gd name="connsiteY15" fmla="*/ 1527142 h 2639505"/>
                    <a:gd name="connsiteX16" fmla="*/ 207390 w 2281287"/>
                    <a:gd name="connsiteY16" fmla="*/ 1630837 h 2639505"/>
                    <a:gd name="connsiteX17" fmla="*/ 9427 w 2281287"/>
                    <a:gd name="connsiteY17" fmla="*/ 1611983 h 2639505"/>
                    <a:gd name="connsiteX18" fmla="*/ 37707 w 2281287"/>
                    <a:gd name="connsiteY18" fmla="*/ 2545237 h 2639505"/>
                    <a:gd name="connsiteX19" fmla="*/ 245097 w 2281287"/>
                    <a:gd name="connsiteY19" fmla="*/ 2582944 h 2639505"/>
                    <a:gd name="connsiteX20" fmla="*/ 386499 w 2281287"/>
                    <a:gd name="connsiteY20" fmla="*/ 2639505 h 2639505"/>
                    <a:gd name="connsiteX21" fmla="*/ 914400 w 2281287"/>
                    <a:gd name="connsiteY21" fmla="*/ 2639505 h 2639505"/>
                    <a:gd name="connsiteX22" fmla="*/ 1753386 w 2281287"/>
                    <a:gd name="connsiteY22" fmla="*/ 2630078 h 2639505"/>
                    <a:gd name="connsiteX23" fmla="*/ 2281287 w 2281287"/>
                    <a:gd name="connsiteY23" fmla="*/ 2545237 h 2639505"/>
                    <a:gd name="connsiteX24" fmla="*/ 2243579 w 2281287"/>
                    <a:gd name="connsiteY24" fmla="*/ 1498862 h 2639505"/>
                    <a:gd name="connsiteX25" fmla="*/ 2187019 w 2281287"/>
                    <a:gd name="connsiteY25" fmla="*/ 452486 h 2639505"/>
                    <a:gd name="connsiteX26" fmla="*/ 2073897 w 2281287"/>
                    <a:gd name="connsiteY26" fmla="*/ 273377 h 2639505"/>
                    <a:gd name="connsiteX0" fmla="*/ 2073897 w 2281287"/>
                    <a:gd name="connsiteY0" fmla="*/ 0 h 2366128"/>
                    <a:gd name="connsiteX1" fmla="*/ 1508289 w 2281287"/>
                    <a:gd name="connsiteY1" fmla="*/ 65988 h 2366128"/>
                    <a:gd name="connsiteX2" fmla="*/ 1414021 w 2281287"/>
                    <a:gd name="connsiteY2" fmla="*/ 188536 h 2366128"/>
                    <a:gd name="connsiteX3" fmla="*/ 1244338 w 2281287"/>
                    <a:gd name="connsiteY3" fmla="*/ 311085 h 2366128"/>
                    <a:gd name="connsiteX4" fmla="*/ 273377 w 2281287"/>
                    <a:gd name="connsiteY4" fmla="*/ 659876 h 2366128"/>
                    <a:gd name="connsiteX5" fmla="*/ 65988 w 2281287"/>
                    <a:gd name="connsiteY5" fmla="*/ 754145 h 2366128"/>
                    <a:gd name="connsiteX6" fmla="*/ 0 w 2281287"/>
                    <a:gd name="connsiteY6" fmla="*/ 923827 h 2366128"/>
                    <a:gd name="connsiteX7" fmla="*/ 28280 w 2281287"/>
                    <a:gd name="connsiteY7" fmla="*/ 1018095 h 2366128"/>
                    <a:gd name="connsiteX8" fmla="*/ 188536 w 2281287"/>
                    <a:gd name="connsiteY8" fmla="*/ 1055802 h 2366128"/>
                    <a:gd name="connsiteX9" fmla="*/ 188536 w 2281287"/>
                    <a:gd name="connsiteY9" fmla="*/ 1055802 h 2366128"/>
                    <a:gd name="connsiteX10" fmla="*/ 358219 w 2281287"/>
                    <a:gd name="connsiteY10" fmla="*/ 1140643 h 2366128"/>
                    <a:gd name="connsiteX11" fmla="*/ 348792 w 2281287"/>
                    <a:gd name="connsiteY11" fmla="*/ 1225485 h 2366128"/>
                    <a:gd name="connsiteX12" fmla="*/ 188536 w 2281287"/>
                    <a:gd name="connsiteY12" fmla="*/ 1253765 h 2366128"/>
                    <a:gd name="connsiteX13" fmla="*/ 188536 w 2281287"/>
                    <a:gd name="connsiteY13" fmla="*/ 1253765 h 2366128"/>
                    <a:gd name="connsiteX14" fmla="*/ 188536 w 2281287"/>
                    <a:gd name="connsiteY14" fmla="*/ 1253765 h 2366128"/>
                    <a:gd name="connsiteX15" fmla="*/ 207390 w 2281287"/>
                    <a:gd name="connsiteY15" fmla="*/ 1357460 h 2366128"/>
                    <a:gd name="connsiteX16" fmla="*/ 9427 w 2281287"/>
                    <a:gd name="connsiteY16" fmla="*/ 1338606 h 2366128"/>
                    <a:gd name="connsiteX17" fmla="*/ 37707 w 2281287"/>
                    <a:gd name="connsiteY17" fmla="*/ 2271860 h 2366128"/>
                    <a:gd name="connsiteX18" fmla="*/ 245097 w 2281287"/>
                    <a:gd name="connsiteY18" fmla="*/ 2309567 h 2366128"/>
                    <a:gd name="connsiteX19" fmla="*/ 386499 w 2281287"/>
                    <a:gd name="connsiteY19" fmla="*/ 2366128 h 2366128"/>
                    <a:gd name="connsiteX20" fmla="*/ 914400 w 2281287"/>
                    <a:gd name="connsiteY20" fmla="*/ 2366128 h 2366128"/>
                    <a:gd name="connsiteX21" fmla="*/ 1753386 w 2281287"/>
                    <a:gd name="connsiteY21" fmla="*/ 2356701 h 2366128"/>
                    <a:gd name="connsiteX22" fmla="*/ 2281287 w 2281287"/>
                    <a:gd name="connsiteY22" fmla="*/ 2271860 h 2366128"/>
                    <a:gd name="connsiteX23" fmla="*/ 2243579 w 2281287"/>
                    <a:gd name="connsiteY23" fmla="*/ 1225485 h 2366128"/>
                    <a:gd name="connsiteX24" fmla="*/ 2187019 w 2281287"/>
                    <a:gd name="connsiteY24" fmla="*/ 179109 h 2366128"/>
                    <a:gd name="connsiteX25" fmla="*/ 2073897 w 2281287"/>
                    <a:gd name="connsiteY25" fmla="*/ 0 h 2366128"/>
                    <a:gd name="connsiteX0" fmla="*/ 2073897 w 2281287"/>
                    <a:gd name="connsiteY0" fmla="*/ 0 h 2366128"/>
                    <a:gd name="connsiteX1" fmla="*/ 1414021 w 2281287"/>
                    <a:gd name="connsiteY1" fmla="*/ 188536 h 2366128"/>
                    <a:gd name="connsiteX2" fmla="*/ 1244338 w 2281287"/>
                    <a:gd name="connsiteY2" fmla="*/ 311085 h 2366128"/>
                    <a:gd name="connsiteX3" fmla="*/ 273377 w 2281287"/>
                    <a:gd name="connsiteY3" fmla="*/ 659876 h 2366128"/>
                    <a:gd name="connsiteX4" fmla="*/ 65988 w 2281287"/>
                    <a:gd name="connsiteY4" fmla="*/ 754145 h 2366128"/>
                    <a:gd name="connsiteX5" fmla="*/ 0 w 2281287"/>
                    <a:gd name="connsiteY5" fmla="*/ 923827 h 2366128"/>
                    <a:gd name="connsiteX6" fmla="*/ 28280 w 2281287"/>
                    <a:gd name="connsiteY6" fmla="*/ 1018095 h 2366128"/>
                    <a:gd name="connsiteX7" fmla="*/ 188536 w 2281287"/>
                    <a:gd name="connsiteY7" fmla="*/ 1055802 h 2366128"/>
                    <a:gd name="connsiteX8" fmla="*/ 188536 w 2281287"/>
                    <a:gd name="connsiteY8" fmla="*/ 1055802 h 2366128"/>
                    <a:gd name="connsiteX9" fmla="*/ 358219 w 2281287"/>
                    <a:gd name="connsiteY9" fmla="*/ 1140643 h 2366128"/>
                    <a:gd name="connsiteX10" fmla="*/ 348792 w 2281287"/>
                    <a:gd name="connsiteY10" fmla="*/ 1225485 h 2366128"/>
                    <a:gd name="connsiteX11" fmla="*/ 188536 w 2281287"/>
                    <a:gd name="connsiteY11" fmla="*/ 1253765 h 2366128"/>
                    <a:gd name="connsiteX12" fmla="*/ 188536 w 2281287"/>
                    <a:gd name="connsiteY12" fmla="*/ 1253765 h 2366128"/>
                    <a:gd name="connsiteX13" fmla="*/ 188536 w 2281287"/>
                    <a:gd name="connsiteY13" fmla="*/ 1253765 h 2366128"/>
                    <a:gd name="connsiteX14" fmla="*/ 207390 w 2281287"/>
                    <a:gd name="connsiteY14" fmla="*/ 1357460 h 2366128"/>
                    <a:gd name="connsiteX15" fmla="*/ 9427 w 2281287"/>
                    <a:gd name="connsiteY15" fmla="*/ 1338606 h 2366128"/>
                    <a:gd name="connsiteX16" fmla="*/ 37707 w 2281287"/>
                    <a:gd name="connsiteY16" fmla="*/ 2271860 h 2366128"/>
                    <a:gd name="connsiteX17" fmla="*/ 245097 w 2281287"/>
                    <a:gd name="connsiteY17" fmla="*/ 2309567 h 2366128"/>
                    <a:gd name="connsiteX18" fmla="*/ 386499 w 2281287"/>
                    <a:gd name="connsiteY18" fmla="*/ 2366128 h 2366128"/>
                    <a:gd name="connsiteX19" fmla="*/ 914400 w 2281287"/>
                    <a:gd name="connsiteY19" fmla="*/ 2366128 h 2366128"/>
                    <a:gd name="connsiteX20" fmla="*/ 1753386 w 2281287"/>
                    <a:gd name="connsiteY20" fmla="*/ 2356701 h 2366128"/>
                    <a:gd name="connsiteX21" fmla="*/ 2281287 w 2281287"/>
                    <a:gd name="connsiteY21" fmla="*/ 2271860 h 2366128"/>
                    <a:gd name="connsiteX22" fmla="*/ 2243579 w 2281287"/>
                    <a:gd name="connsiteY22" fmla="*/ 1225485 h 2366128"/>
                    <a:gd name="connsiteX23" fmla="*/ 2187019 w 2281287"/>
                    <a:gd name="connsiteY23" fmla="*/ 179109 h 2366128"/>
                    <a:gd name="connsiteX24" fmla="*/ 2073897 w 2281287"/>
                    <a:gd name="connsiteY24" fmla="*/ 0 h 2366128"/>
                    <a:gd name="connsiteX0" fmla="*/ 2073897 w 2281287"/>
                    <a:gd name="connsiteY0" fmla="*/ 0 h 2366128"/>
                    <a:gd name="connsiteX1" fmla="*/ 1244338 w 2281287"/>
                    <a:gd name="connsiteY1" fmla="*/ 311085 h 2366128"/>
                    <a:gd name="connsiteX2" fmla="*/ 273377 w 2281287"/>
                    <a:gd name="connsiteY2" fmla="*/ 659876 h 2366128"/>
                    <a:gd name="connsiteX3" fmla="*/ 65988 w 2281287"/>
                    <a:gd name="connsiteY3" fmla="*/ 754145 h 2366128"/>
                    <a:gd name="connsiteX4" fmla="*/ 0 w 2281287"/>
                    <a:gd name="connsiteY4" fmla="*/ 923827 h 2366128"/>
                    <a:gd name="connsiteX5" fmla="*/ 28280 w 2281287"/>
                    <a:gd name="connsiteY5" fmla="*/ 1018095 h 2366128"/>
                    <a:gd name="connsiteX6" fmla="*/ 188536 w 2281287"/>
                    <a:gd name="connsiteY6" fmla="*/ 1055802 h 2366128"/>
                    <a:gd name="connsiteX7" fmla="*/ 188536 w 2281287"/>
                    <a:gd name="connsiteY7" fmla="*/ 1055802 h 2366128"/>
                    <a:gd name="connsiteX8" fmla="*/ 358219 w 2281287"/>
                    <a:gd name="connsiteY8" fmla="*/ 1140643 h 2366128"/>
                    <a:gd name="connsiteX9" fmla="*/ 348792 w 2281287"/>
                    <a:gd name="connsiteY9" fmla="*/ 1225485 h 2366128"/>
                    <a:gd name="connsiteX10" fmla="*/ 188536 w 2281287"/>
                    <a:gd name="connsiteY10" fmla="*/ 1253765 h 2366128"/>
                    <a:gd name="connsiteX11" fmla="*/ 188536 w 2281287"/>
                    <a:gd name="connsiteY11" fmla="*/ 1253765 h 2366128"/>
                    <a:gd name="connsiteX12" fmla="*/ 188536 w 2281287"/>
                    <a:gd name="connsiteY12" fmla="*/ 1253765 h 2366128"/>
                    <a:gd name="connsiteX13" fmla="*/ 207390 w 2281287"/>
                    <a:gd name="connsiteY13" fmla="*/ 1357460 h 2366128"/>
                    <a:gd name="connsiteX14" fmla="*/ 9427 w 2281287"/>
                    <a:gd name="connsiteY14" fmla="*/ 1338606 h 2366128"/>
                    <a:gd name="connsiteX15" fmla="*/ 37707 w 2281287"/>
                    <a:gd name="connsiteY15" fmla="*/ 2271860 h 2366128"/>
                    <a:gd name="connsiteX16" fmla="*/ 245097 w 2281287"/>
                    <a:gd name="connsiteY16" fmla="*/ 2309567 h 2366128"/>
                    <a:gd name="connsiteX17" fmla="*/ 386499 w 2281287"/>
                    <a:gd name="connsiteY17" fmla="*/ 2366128 h 2366128"/>
                    <a:gd name="connsiteX18" fmla="*/ 914400 w 2281287"/>
                    <a:gd name="connsiteY18" fmla="*/ 2366128 h 2366128"/>
                    <a:gd name="connsiteX19" fmla="*/ 1753386 w 2281287"/>
                    <a:gd name="connsiteY19" fmla="*/ 2356701 h 2366128"/>
                    <a:gd name="connsiteX20" fmla="*/ 2281287 w 2281287"/>
                    <a:gd name="connsiteY20" fmla="*/ 2271860 h 2366128"/>
                    <a:gd name="connsiteX21" fmla="*/ 2243579 w 2281287"/>
                    <a:gd name="connsiteY21" fmla="*/ 1225485 h 2366128"/>
                    <a:gd name="connsiteX22" fmla="*/ 2187019 w 2281287"/>
                    <a:gd name="connsiteY22" fmla="*/ 179109 h 2366128"/>
                    <a:gd name="connsiteX23" fmla="*/ 2073897 w 2281287"/>
                    <a:gd name="connsiteY23" fmla="*/ 0 h 2366128"/>
                    <a:gd name="connsiteX0" fmla="*/ 2187019 w 2281287"/>
                    <a:gd name="connsiteY0" fmla="*/ 0 h 2187019"/>
                    <a:gd name="connsiteX1" fmla="*/ 1244338 w 2281287"/>
                    <a:gd name="connsiteY1" fmla="*/ 131976 h 2187019"/>
                    <a:gd name="connsiteX2" fmla="*/ 273377 w 2281287"/>
                    <a:gd name="connsiteY2" fmla="*/ 480767 h 2187019"/>
                    <a:gd name="connsiteX3" fmla="*/ 65988 w 2281287"/>
                    <a:gd name="connsiteY3" fmla="*/ 575036 h 2187019"/>
                    <a:gd name="connsiteX4" fmla="*/ 0 w 2281287"/>
                    <a:gd name="connsiteY4" fmla="*/ 744718 h 2187019"/>
                    <a:gd name="connsiteX5" fmla="*/ 28280 w 2281287"/>
                    <a:gd name="connsiteY5" fmla="*/ 838986 h 2187019"/>
                    <a:gd name="connsiteX6" fmla="*/ 188536 w 2281287"/>
                    <a:gd name="connsiteY6" fmla="*/ 876693 h 2187019"/>
                    <a:gd name="connsiteX7" fmla="*/ 188536 w 2281287"/>
                    <a:gd name="connsiteY7" fmla="*/ 876693 h 2187019"/>
                    <a:gd name="connsiteX8" fmla="*/ 358219 w 2281287"/>
                    <a:gd name="connsiteY8" fmla="*/ 961534 h 2187019"/>
                    <a:gd name="connsiteX9" fmla="*/ 348792 w 2281287"/>
                    <a:gd name="connsiteY9" fmla="*/ 1046376 h 2187019"/>
                    <a:gd name="connsiteX10" fmla="*/ 188536 w 2281287"/>
                    <a:gd name="connsiteY10" fmla="*/ 1074656 h 2187019"/>
                    <a:gd name="connsiteX11" fmla="*/ 188536 w 2281287"/>
                    <a:gd name="connsiteY11" fmla="*/ 1074656 h 2187019"/>
                    <a:gd name="connsiteX12" fmla="*/ 188536 w 2281287"/>
                    <a:gd name="connsiteY12" fmla="*/ 1074656 h 2187019"/>
                    <a:gd name="connsiteX13" fmla="*/ 207390 w 2281287"/>
                    <a:gd name="connsiteY13" fmla="*/ 1178351 h 2187019"/>
                    <a:gd name="connsiteX14" fmla="*/ 9427 w 2281287"/>
                    <a:gd name="connsiteY14" fmla="*/ 1159497 h 2187019"/>
                    <a:gd name="connsiteX15" fmla="*/ 37707 w 2281287"/>
                    <a:gd name="connsiteY15" fmla="*/ 2092751 h 2187019"/>
                    <a:gd name="connsiteX16" fmla="*/ 245097 w 2281287"/>
                    <a:gd name="connsiteY16" fmla="*/ 2130458 h 2187019"/>
                    <a:gd name="connsiteX17" fmla="*/ 386499 w 2281287"/>
                    <a:gd name="connsiteY17" fmla="*/ 2187019 h 2187019"/>
                    <a:gd name="connsiteX18" fmla="*/ 914400 w 2281287"/>
                    <a:gd name="connsiteY18" fmla="*/ 2187019 h 2187019"/>
                    <a:gd name="connsiteX19" fmla="*/ 1753386 w 2281287"/>
                    <a:gd name="connsiteY19" fmla="*/ 2177592 h 2187019"/>
                    <a:gd name="connsiteX20" fmla="*/ 2281287 w 2281287"/>
                    <a:gd name="connsiteY20" fmla="*/ 2092751 h 2187019"/>
                    <a:gd name="connsiteX21" fmla="*/ 2243579 w 2281287"/>
                    <a:gd name="connsiteY21" fmla="*/ 1046376 h 2187019"/>
                    <a:gd name="connsiteX22" fmla="*/ 2187019 w 2281287"/>
                    <a:gd name="connsiteY22" fmla="*/ 0 h 2187019"/>
                    <a:gd name="connsiteX0" fmla="*/ 2187019 w 2281287"/>
                    <a:gd name="connsiteY0" fmla="*/ 0 h 2187019"/>
                    <a:gd name="connsiteX1" fmla="*/ 273377 w 2281287"/>
                    <a:gd name="connsiteY1" fmla="*/ 480767 h 2187019"/>
                    <a:gd name="connsiteX2" fmla="*/ 65988 w 2281287"/>
                    <a:gd name="connsiteY2" fmla="*/ 575036 h 2187019"/>
                    <a:gd name="connsiteX3" fmla="*/ 0 w 2281287"/>
                    <a:gd name="connsiteY3" fmla="*/ 744718 h 2187019"/>
                    <a:gd name="connsiteX4" fmla="*/ 28280 w 2281287"/>
                    <a:gd name="connsiteY4" fmla="*/ 838986 h 2187019"/>
                    <a:gd name="connsiteX5" fmla="*/ 188536 w 2281287"/>
                    <a:gd name="connsiteY5" fmla="*/ 876693 h 2187019"/>
                    <a:gd name="connsiteX6" fmla="*/ 188536 w 2281287"/>
                    <a:gd name="connsiteY6" fmla="*/ 876693 h 2187019"/>
                    <a:gd name="connsiteX7" fmla="*/ 358219 w 2281287"/>
                    <a:gd name="connsiteY7" fmla="*/ 961534 h 2187019"/>
                    <a:gd name="connsiteX8" fmla="*/ 348792 w 2281287"/>
                    <a:gd name="connsiteY8" fmla="*/ 1046376 h 2187019"/>
                    <a:gd name="connsiteX9" fmla="*/ 188536 w 2281287"/>
                    <a:gd name="connsiteY9" fmla="*/ 1074656 h 2187019"/>
                    <a:gd name="connsiteX10" fmla="*/ 188536 w 2281287"/>
                    <a:gd name="connsiteY10" fmla="*/ 1074656 h 2187019"/>
                    <a:gd name="connsiteX11" fmla="*/ 188536 w 2281287"/>
                    <a:gd name="connsiteY11" fmla="*/ 1074656 h 2187019"/>
                    <a:gd name="connsiteX12" fmla="*/ 207390 w 2281287"/>
                    <a:gd name="connsiteY12" fmla="*/ 1178351 h 2187019"/>
                    <a:gd name="connsiteX13" fmla="*/ 9427 w 2281287"/>
                    <a:gd name="connsiteY13" fmla="*/ 1159497 h 2187019"/>
                    <a:gd name="connsiteX14" fmla="*/ 37707 w 2281287"/>
                    <a:gd name="connsiteY14" fmla="*/ 2092751 h 2187019"/>
                    <a:gd name="connsiteX15" fmla="*/ 245097 w 2281287"/>
                    <a:gd name="connsiteY15" fmla="*/ 2130458 h 2187019"/>
                    <a:gd name="connsiteX16" fmla="*/ 386499 w 2281287"/>
                    <a:gd name="connsiteY16" fmla="*/ 2187019 h 2187019"/>
                    <a:gd name="connsiteX17" fmla="*/ 914400 w 2281287"/>
                    <a:gd name="connsiteY17" fmla="*/ 2187019 h 2187019"/>
                    <a:gd name="connsiteX18" fmla="*/ 1753386 w 2281287"/>
                    <a:gd name="connsiteY18" fmla="*/ 2177592 h 2187019"/>
                    <a:gd name="connsiteX19" fmla="*/ 2281287 w 2281287"/>
                    <a:gd name="connsiteY19" fmla="*/ 2092751 h 2187019"/>
                    <a:gd name="connsiteX20" fmla="*/ 2243579 w 2281287"/>
                    <a:gd name="connsiteY20" fmla="*/ 1046376 h 2187019"/>
                    <a:gd name="connsiteX21" fmla="*/ 2187019 w 2281287"/>
                    <a:gd name="connsiteY21" fmla="*/ 0 h 2187019"/>
                    <a:gd name="connsiteX0" fmla="*/ 2187019 w 2281287"/>
                    <a:gd name="connsiteY0" fmla="*/ 0 h 2187019"/>
                    <a:gd name="connsiteX1" fmla="*/ 273377 w 2281287"/>
                    <a:gd name="connsiteY1" fmla="*/ 480767 h 2187019"/>
                    <a:gd name="connsiteX2" fmla="*/ 0 w 2281287"/>
                    <a:gd name="connsiteY2" fmla="*/ 744718 h 2187019"/>
                    <a:gd name="connsiteX3" fmla="*/ 28280 w 2281287"/>
                    <a:gd name="connsiteY3" fmla="*/ 838986 h 2187019"/>
                    <a:gd name="connsiteX4" fmla="*/ 188536 w 2281287"/>
                    <a:gd name="connsiteY4" fmla="*/ 876693 h 2187019"/>
                    <a:gd name="connsiteX5" fmla="*/ 188536 w 2281287"/>
                    <a:gd name="connsiteY5" fmla="*/ 876693 h 2187019"/>
                    <a:gd name="connsiteX6" fmla="*/ 358219 w 2281287"/>
                    <a:gd name="connsiteY6" fmla="*/ 961534 h 2187019"/>
                    <a:gd name="connsiteX7" fmla="*/ 348792 w 2281287"/>
                    <a:gd name="connsiteY7" fmla="*/ 1046376 h 2187019"/>
                    <a:gd name="connsiteX8" fmla="*/ 188536 w 2281287"/>
                    <a:gd name="connsiteY8" fmla="*/ 1074656 h 2187019"/>
                    <a:gd name="connsiteX9" fmla="*/ 188536 w 2281287"/>
                    <a:gd name="connsiteY9" fmla="*/ 1074656 h 2187019"/>
                    <a:gd name="connsiteX10" fmla="*/ 188536 w 2281287"/>
                    <a:gd name="connsiteY10" fmla="*/ 1074656 h 2187019"/>
                    <a:gd name="connsiteX11" fmla="*/ 207390 w 2281287"/>
                    <a:gd name="connsiteY11" fmla="*/ 1178351 h 2187019"/>
                    <a:gd name="connsiteX12" fmla="*/ 9427 w 2281287"/>
                    <a:gd name="connsiteY12" fmla="*/ 1159497 h 2187019"/>
                    <a:gd name="connsiteX13" fmla="*/ 37707 w 2281287"/>
                    <a:gd name="connsiteY13" fmla="*/ 2092751 h 2187019"/>
                    <a:gd name="connsiteX14" fmla="*/ 245097 w 2281287"/>
                    <a:gd name="connsiteY14" fmla="*/ 2130458 h 2187019"/>
                    <a:gd name="connsiteX15" fmla="*/ 386499 w 2281287"/>
                    <a:gd name="connsiteY15" fmla="*/ 2187019 h 2187019"/>
                    <a:gd name="connsiteX16" fmla="*/ 914400 w 2281287"/>
                    <a:gd name="connsiteY16" fmla="*/ 2187019 h 2187019"/>
                    <a:gd name="connsiteX17" fmla="*/ 1753386 w 2281287"/>
                    <a:gd name="connsiteY17" fmla="*/ 2177592 h 2187019"/>
                    <a:gd name="connsiteX18" fmla="*/ 2281287 w 2281287"/>
                    <a:gd name="connsiteY18" fmla="*/ 2092751 h 2187019"/>
                    <a:gd name="connsiteX19" fmla="*/ 2243579 w 2281287"/>
                    <a:gd name="connsiteY19" fmla="*/ 1046376 h 2187019"/>
                    <a:gd name="connsiteX20" fmla="*/ 2187019 w 2281287"/>
                    <a:gd name="connsiteY20" fmla="*/ 0 h 2187019"/>
                    <a:gd name="connsiteX0" fmla="*/ 2187019 w 2281287"/>
                    <a:gd name="connsiteY0" fmla="*/ 0 h 2187019"/>
                    <a:gd name="connsiteX1" fmla="*/ 0 w 2281287"/>
                    <a:gd name="connsiteY1" fmla="*/ 744718 h 2187019"/>
                    <a:gd name="connsiteX2" fmla="*/ 28280 w 2281287"/>
                    <a:gd name="connsiteY2" fmla="*/ 838986 h 2187019"/>
                    <a:gd name="connsiteX3" fmla="*/ 188536 w 2281287"/>
                    <a:gd name="connsiteY3" fmla="*/ 876693 h 2187019"/>
                    <a:gd name="connsiteX4" fmla="*/ 188536 w 2281287"/>
                    <a:gd name="connsiteY4" fmla="*/ 876693 h 2187019"/>
                    <a:gd name="connsiteX5" fmla="*/ 358219 w 2281287"/>
                    <a:gd name="connsiteY5" fmla="*/ 961534 h 2187019"/>
                    <a:gd name="connsiteX6" fmla="*/ 348792 w 2281287"/>
                    <a:gd name="connsiteY6" fmla="*/ 1046376 h 2187019"/>
                    <a:gd name="connsiteX7" fmla="*/ 188536 w 2281287"/>
                    <a:gd name="connsiteY7" fmla="*/ 1074656 h 2187019"/>
                    <a:gd name="connsiteX8" fmla="*/ 188536 w 2281287"/>
                    <a:gd name="connsiteY8" fmla="*/ 1074656 h 2187019"/>
                    <a:gd name="connsiteX9" fmla="*/ 188536 w 2281287"/>
                    <a:gd name="connsiteY9" fmla="*/ 1074656 h 2187019"/>
                    <a:gd name="connsiteX10" fmla="*/ 207390 w 2281287"/>
                    <a:gd name="connsiteY10" fmla="*/ 1178351 h 2187019"/>
                    <a:gd name="connsiteX11" fmla="*/ 9427 w 2281287"/>
                    <a:gd name="connsiteY11" fmla="*/ 1159497 h 2187019"/>
                    <a:gd name="connsiteX12" fmla="*/ 37707 w 2281287"/>
                    <a:gd name="connsiteY12" fmla="*/ 2092751 h 2187019"/>
                    <a:gd name="connsiteX13" fmla="*/ 245097 w 2281287"/>
                    <a:gd name="connsiteY13" fmla="*/ 2130458 h 2187019"/>
                    <a:gd name="connsiteX14" fmla="*/ 386499 w 2281287"/>
                    <a:gd name="connsiteY14" fmla="*/ 2187019 h 2187019"/>
                    <a:gd name="connsiteX15" fmla="*/ 914400 w 2281287"/>
                    <a:gd name="connsiteY15" fmla="*/ 2187019 h 2187019"/>
                    <a:gd name="connsiteX16" fmla="*/ 1753386 w 2281287"/>
                    <a:gd name="connsiteY16" fmla="*/ 2177592 h 2187019"/>
                    <a:gd name="connsiteX17" fmla="*/ 2281287 w 2281287"/>
                    <a:gd name="connsiteY17" fmla="*/ 2092751 h 2187019"/>
                    <a:gd name="connsiteX18" fmla="*/ 2243579 w 2281287"/>
                    <a:gd name="connsiteY18" fmla="*/ 1046376 h 2187019"/>
                    <a:gd name="connsiteX19" fmla="*/ 2187019 w 2281287"/>
                    <a:gd name="connsiteY19" fmla="*/ 0 h 2187019"/>
                    <a:gd name="connsiteX0" fmla="*/ 2177592 w 2271860"/>
                    <a:gd name="connsiteY0" fmla="*/ 0 h 2187019"/>
                    <a:gd name="connsiteX1" fmla="*/ 18853 w 2271860"/>
                    <a:gd name="connsiteY1" fmla="*/ 838986 h 2187019"/>
                    <a:gd name="connsiteX2" fmla="*/ 179109 w 2271860"/>
                    <a:gd name="connsiteY2" fmla="*/ 876693 h 2187019"/>
                    <a:gd name="connsiteX3" fmla="*/ 179109 w 2271860"/>
                    <a:gd name="connsiteY3" fmla="*/ 876693 h 2187019"/>
                    <a:gd name="connsiteX4" fmla="*/ 348792 w 2271860"/>
                    <a:gd name="connsiteY4" fmla="*/ 961534 h 2187019"/>
                    <a:gd name="connsiteX5" fmla="*/ 339365 w 2271860"/>
                    <a:gd name="connsiteY5" fmla="*/ 1046376 h 2187019"/>
                    <a:gd name="connsiteX6" fmla="*/ 179109 w 2271860"/>
                    <a:gd name="connsiteY6" fmla="*/ 1074656 h 2187019"/>
                    <a:gd name="connsiteX7" fmla="*/ 179109 w 2271860"/>
                    <a:gd name="connsiteY7" fmla="*/ 1074656 h 2187019"/>
                    <a:gd name="connsiteX8" fmla="*/ 179109 w 2271860"/>
                    <a:gd name="connsiteY8" fmla="*/ 1074656 h 2187019"/>
                    <a:gd name="connsiteX9" fmla="*/ 197963 w 2271860"/>
                    <a:gd name="connsiteY9" fmla="*/ 1178351 h 2187019"/>
                    <a:gd name="connsiteX10" fmla="*/ 0 w 2271860"/>
                    <a:gd name="connsiteY10" fmla="*/ 1159497 h 2187019"/>
                    <a:gd name="connsiteX11" fmla="*/ 28280 w 2271860"/>
                    <a:gd name="connsiteY11" fmla="*/ 2092751 h 2187019"/>
                    <a:gd name="connsiteX12" fmla="*/ 235670 w 2271860"/>
                    <a:gd name="connsiteY12" fmla="*/ 2130458 h 2187019"/>
                    <a:gd name="connsiteX13" fmla="*/ 377072 w 2271860"/>
                    <a:gd name="connsiteY13" fmla="*/ 2187019 h 2187019"/>
                    <a:gd name="connsiteX14" fmla="*/ 904973 w 2271860"/>
                    <a:gd name="connsiteY14" fmla="*/ 2187019 h 2187019"/>
                    <a:gd name="connsiteX15" fmla="*/ 1743959 w 2271860"/>
                    <a:gd name="connsiteY15" fmla="*/ 2177592 h 2187019"/>
                    <a:gd name="connsiteX16" fmla="*/ 2271860 w 2271860"/>
                    <a:gd name="connsiteY16" fmla="*/ 2092751 h 2187019"/>
                    <a:gd name="connsiteX17" fmla="*/ 2234152 w 2271860"/>
                    <a:gd name="connsiteY17" fmla="*/ 1046376 h 2187019"/>
                    <a:gd name="connsiteX18" fmla="*/ 2177592 w 2271860"/>
                    <a:gd name="connsiteY18" fmla="*/ 0 h 2187019"/>
                    <a:gd name="connsiteX0" fmla="*/ 1272619 w 2271860"/>
                    <a:gd name="connsiteY0" fmla="*/ 0 h 1366887"/>
                    <a:gd name="connsiteX1" fmla="*/ 18853 w 2271860"/>
                    <a:gd name="connsiteY1" fmla="*/ 18854 h 1366887"/>
                    <a:gd name="connsiteX2" fmla="*/ 179109 w 2271860"/>
                    <a:gd name="connsiteY2" fmla="*/ 56561 h 1366887"/>
                    <a:gd name="connsiteX3" fmla="*/ 179109 w 2271860"/>
                    <a:gd name="connsiteY3" fmla="*/ 56561 h 1366887"/>
                    <a:gd name="connsiteX4" fmla="*/ 348792 w 2271860"/>
                    <a:gd name="connsiteY4" fmla="*/ 141402 h 1366887"/>
                    <a:gd name="connsiteX5" fmla="*/ 339365 w 2271860"/>
                    <a:gd name="connsiteY5" fmla="*/ 226244 h 1366887"/>
                    <a:gd name="connsiteX6" fmla="*/ 179109 w 2271860"/>
                    <a:gd name="connsiteY6" fmla="*/ 254524 h 1366887"/>
                    <a:gd name="connsiteX7" fmla="*/ 179109 w 2271860"/>
                    <a:gd name="connsiteY7" fmla="*/ 254524 h 1366887"/>
                    <a:gd name="connsiteX8" fmla="*/ 179109 w 2271860"/>
                    <a:gd name="connsiteY8" fmla="*/ 254524 h 1366887"/>
                    <a:gd name="connsiteX9" fmla="*/ 197963 w 2271860"/>
                    <a:gd name="connsiteY9" fmla="*/ 358219 h 1366887"/>
                    <a:gd name="connsiteX10" fmla="*/ 0 w 2271860"/>
                    <a:gd name="connsiteY10" fmla="*/ 339365 h 1366887"/>
                    <a:gd name="connsiteX11" fmla="*/ 28280 w 2271860"/>
                    <a:gd name="connsiteY11" fmla="*/ 1272619 h 1366887"/>
                    <a:gd name="connsiteX12" fmla="*/ 235670 w 2271860"/>
                    <a:gd name="connsiteY12" fmla="*/ 1310326 h 1366887"/>
                    <a:gd name="connsiteX13" fmla="*/ 377072 w 2271860"/>
                    <a:gd name="connsiteY13" fmla="*/ 1366887 h 1366887"/>
                    <a:gd name="connsiteX14" fmla="*/ 904973 w 2271860"/>
                    <a:gd name="connsiteY14" fmla="*/ 1366887 h 1366887"/>
                    <a:gd name="connsiteX15" fmla="*/ 1743959 w 2271860"/>
                    <a:gd name="connsiteY15" fmla="*/ 1357460 h 1366887"/>
                    <a:gd name="connsiteX16" fmla="*/ 2271860 w 2271860"/>
                    <a:gd name="connsiteY16" fmla="*/ 1272619 h 1366887"/>
                    <a:gd name="connsiteX17" fmla="*/ 2234152 w 2271860"/>
                    <a:gd name="connsiteY17" fmla="*/ 226244 h 1366887"/>
                    <a:gd name="connsiteX18" fmla="*/ 1272619 w 2271860"/>
                    <a:gd name="connsiteY18" fmla="*/ 0 h 1366887"/>
                    <a:gd name="connsiteX0" fmla="*/ 1272619 w 2271860"/>
                    <a:gd name="connsiteY0" fmla="*/ 0 h 1366887"/>
                    <a:gd name="connsiteX1" fmla="*/ 18853 w 2271860"/>
                    <a:gd name="connsiteY1" fmla="*/ 18854 h 1366887"/>
                    <a:gd name="connsiteX2" fmla="*/ 92487 w 2271860"/>
                    <a:gd name="connsiteY2" fmla="*/ 9425 h 1366887"/>
                    <a:gd name="connsiteX3" fmla="*/ 179109 w 2271860"/>
                    <a:gd name="connsiteY3" fmla="*/ 56561 h 1366887"/>
                    <a:gd name="connsiteX4" fmla="*/ 179109 w 2271860"/>
                    <a:gd name="connsiteY4" fmla="*/ 56561 h 1366887"/>
                    <a:gd name="connsiteX5" fmla="*/ 348792 w 2271860"/>
                    <a:gd name="connsiteY5" fmla="*/ 141402 h 1366887"/>
                    <a:gd name="connsiteX6" fmla="*/ 339365 w 2271860"/>
                    <a:gd name="connsiteY6" fmla="*/ 226244 h 1366887"/>
                    <a:gd name="connsiteX7" fmla="*/ 179109 w 2271860"/>
                    <a:gd name="connsiteY7" fmla="*/ 254524 h 1366887"/>
                    <a:gd name="connsiteX8" fmla="*/ 179109 w 2271860"/>
                    <a:gd name="connsiteY8" fmla="*/ 254524 h 1366887"/>
                    <a:gd name="connsiteX9" fmla="*/ 179109 w 2271860"/>
                    <a:gd name="connsiteY9" fmla="*/ 254524 h 1366887"/>
                    <a:gd name="connsiteX10" fmla="*/ 197963 w 2271860"/>
                    <a:gd name="connsiteY10" fmla="*/ 358219 h 1366887"/>
                    <a:gd name="connsiteX11" fmla="*/ 0 w 2271860"/>
                    <a:gd name="connsiteY11" fmla="*/ 339365 h 1366887"/>
                    <a:gd name="connsiteX12" fmla="*/ 28280 w 2271860"/>
                    <a:gd name="connsiteY12" fmla="*/ 1272619 h 1366887"/>
                    <a:gd name="connsiteX13" fmla="*/ 235670 w 2271860"/>
                    <a:gd name="connsiteY13" fmla="*/ 1310326 h 1366887"/>
                    <a:gd name="connsiteX14" fmla="*/ 377072 w 2271860"/>
                    <a:gd name="connsiteY14" fmla="*/ 1366887 h 1366887"/>
                    <a:gd name="connsiteX15" fmla="*/ 904973 w 2271860"/>
                    <a:gd name="connsiteY15" fmla="*/ 1366887 h 1366887"/>
                    <a:gd name="connsiteX16" fmla="*/ 1743959 w 2271860"/>
                    <a:gd name="connsiteY16" fmla="*/ 1357460 h 1366887"/>
                    <a:gd name="connsiteX17" fmla="*/ 2271860 w 2271860"/>
                    <a:gd name="connsiteY17" fmla="*/ 1272619 h 1366887"/>
                    <a:gd name="connsiteX18" fmla="*/ 2234152 w 2271860"/>
                    <a:gd name="connsiteY18" fmla="*/ 226244 h 1366887"/>
                    <a:gd name="connsiteX19" fmla="*/ 1272619 w 2271860"/>
                    <a:gd name="connsiteY19" fmla="*/ 0 h 1366887"/>
                    <a:gd name="connsiteX0" fmla="*/ 1272619 w 2271860"/>
                    <a:gd name="connsiteY0" fmla="*/ 122550 h 1489437"/>
                    <a:gd name="connsiteX1" fmla="*/ 18853 w 2271860"/>
                    <a:gd name="connsiteY1" fmla="*/ 141404 h 1489437"/>
                    <a:gd name="connsiteX2" fmla="*/ 45353 w 2271860"/>
                    <a:gd name="connsiteY2" fmla="*/ 0 h 1489437"/>
                    <a:gd name="connsiteX3" fmla="*/ 179109 w 2271860"/>
                    <a:gd name="connsiteY3" fmla="*/ 179111 h 1489437"/>
                    <a:gd name="connsiteX4" fmla="*/ 179109 w 2271860"/>
                    <a:gd name="connsiteY4" fmla="*/ 179111 h 1489437"/>
                    <a:gd name="connsiteX5" fmla="*/ 348792 w 2271860"/>
                    <a:gd name="connsiteY5" fmla="*/ 263952 h 1489437"/>
                    <a:gd name="connsiteX6" fmla="*/ 339365 w 2271860"/>
                    <a:gd name="connsiteY6" fmla="*/ 348794 h 1489437"/>
                    <a:gd name="connsiteX7" fmla="*/ 179109 w 2271860"/>
                    <a:gd name="connsiteY7" fmla="*/ 377074 h 1489437"/>
                    <a:gd name="connsiteX8" fmla="*/ 179109 w 2271860"/>
                    <a:gd name="connsiteY8" fmla="*/ 377074 h 1489437"/>
                    <a:gd name="connsiteX9" fmla="*/ 179109 w 2271860"/>
                    <a:gd name="connsiteY9" fmla="*/ 377074 h 1489437"/>
                    <a:gd name="connsiteX10" fmla="*/ 197963 w 2271860"/>
                    <a:gd name="connsiteY10" fmla="*/ 480769 h 1489437"/>
                    <a:gd name="connsiteX11" fmla="*/ 0 w 2271860"/>
                    <a:gd name="connsiteY11" fmla="*/ 461915 h 1489437"/>
                    <a:gd name="connsiteX12" fmla="*/ 28280 w 2271860"/>
                    <a:gd name="connsiteY12" fmla="*/ 1395169 h 1489437"/>
                    <a:gd name="connsiteX13" fmla="*/ 235670 w 2271860"/>
                    <a:gd name="connsiteY13" fmla="*/ 1432876 h 1489437"/>
                    <a:gd name="connsiteX14" fmla="*/ 377072 w 2271860"/>
                    <a:gd name="connsiteY14" fmla="*/ 1489437 h 1489437"/>
                    <a:gd name="connsiteX15" fmla="*/ 904973 w 2271860"/>
                    <a:gd name="connsiteY15" fmla="*/ 1489437 h 1489437"/>
                    <a:gd name="connsiteX16" fmla="*/ 1743959 w 2271860"/>
                    <a:gd name="connsiteY16" fmla="*/ 1480010 h 1489437"/>
                    <a:gd name="connsiteX17" fmla="*/ 2271860 w 2271860"/>
                    <a:gd name="connsiteY17" fmla="*/ 1395169 h 1489437"/>
                    <a:gd name="connsiteX18" fmla="*/ 2234152 w 2271860"/>
                    <a:gd name="connsiteY18" fmla="*/ 348794 h 1489437"/>
                    <a:gd name="connsiteX19" fmla="*/ 1272619 w 2271860"/>
                    <a:gd name="connsiteY19" fmla="*/ 122550 h 1489437"/>
                    <a:gd name="connsiteX0" fmla="*/ 1272619 w 2271860"/>
                    <a:gd name="connsiteY0" fmla="*/ 0 h 1366887"/>
                    <a:gd name="connsiteX1" fmla="*/ 18853 w 2271860"/>
                    <a:gd name="connsiteY1" fmla="*/ 18854 h 1366887"/>
                    <a:gd name="connsiteX2" fmla="*/ 45353 w 2271860"/>
                    <a:gd name="connsiteY2" fmla="*/ 84840 h 1366887"/>
                    <a:gd name="connsiteX3" fmla="*/ 179109 w 2271860"/>
                    <a:gd name="connsiteY3" fmla="*/ 56561 h 1366887"/>
                    <a:gd name="connsiteX4" fmla="*/ 179109 w 2271860"/>
                    <a:gd name="connsiteY4" fmla="*/ 56561 h 1366887"/>
                    <a:gd name="connsiteX5" fmla="*/ 348792 w 2271860"/>
                    <a:gd name="connsiteY5" fmla="*/ 141402 h 1366887"/>
                    <a:gd name="connsiteX6" fmla="*/ 339365 w 2271860"/>
                    <a:gd name="connsiteY6" fmla="*/ 226244 h 1366887"/>
                    <a:gd name="connsiteX7" fmla="*/ 179109 w 2271860"/>
                    <a:gd name="connsiteY7" fmla="*/ 254524 h 1366887"/>
                    <a:gd name="connsiteX8" fmla="*/ 179109 w 2271860"/>
                    <a:gd name="connsiteY8" fmla="*/ 254524 h 1366887"/>
                    <a:gd name="connsiteX9" fmla="*/ 179109 w 2271860"/>
                    <a:gd name="connsiteY9" fmla="*/ 254524 h 1366887"/>
                    <a:gd name="connsiteX10" fmla="*/ 197963 w 2271860"/>
                    <a:gd name="connsiteY10" fmla="*/ 358219 h 1366887"/>
                    <a:gd name="connsiteX11" fmla="*/ 0 w 2271860"/>
                    <a:gd name="connsiteY11" fmla="*/ 339365 h 1366887"/>
                    <a:gd name="connsiteX12" fmla="*/ 28280 w 2271860"/>
                    <a:gd name="connsiteY12" fmla="*/ 1272619 h 1366887"/>
                    <a:gd name="connsiteX13" fmla="*/ 235670 w 2271860"/>
                    <a:gd name="connsiteY13" fmla="*/ 1310326 h 1366887"/>
                    <a:gd name="connsiteX14" fmla="*/ 377072 w 2271860"/>
                    <a:gd name="connsiteY14" fmla="*/ 1366887 h 1366887"/>
                    <a:gd name="connsiteX15" fmla="*/ 904973 w 2271860"/>
                    <a:gd name="connsiteY15" fmla="*/ 1366887 h 1366887"/>
                    <a:gd name="connsiteX16" fmla="*/ 1743959 w 2271860"/>
                    <a:gd name="connsiteY16" fmla="*/ 1357460 h 1366887"/>
                    <a:gd name="connsiteX17" fmla="*/ 2271860 w 2271860"/>
                    <a:gd name="connsiteY17" fmla="*/ 1272619 h 1366887"/>
                    <a:gd name="connsiteX18" fmla="*/ 2234152 w 2271860"/>
                    <a:gd name="connsiteY18" fmla="*/ 226244 h 1366887"/>
                    <a:gd name="connsiteX19" fmla="*/ 1272619 w 2271860"/>
                    <a:gd name="connsiteY19" fmla="*/ 0 h 1366887"/>
                    <a:gd name="connsiteX0" fmla="*/ 1272619 w 2271860"/>
                    <a:gd name="connsiteY0" fmla="*/ 84841 h 1451728"/>
                    <a:gd name="connsiteX1" fmla="*/ 37707 w 2271860"/>
                    <a:gd name="connsiteY1" fmla="*/ 0 h 1451728"/>
                    <a:gd name="connsiteX2" fmla="*/ 45353 w 2271860"/>
                    <a:gd name="connsiteY2" fmla="*/ 169681 h 1451728"/>
                    <a:gd name="connsiteX3" fmla="*/ 179109 w 2271860"/>
                    <a:gd name="connsiteY3" fmla="*/ 141402 h 1451728"/>
                    <a:gd name="connsiteX4" fmla="*/ 179109 w 2271860"/>
                    <a:gd name="connsiteY4" fmla="*/ 141402 h 1451728"/>
                    <a:gd name="connsiteX5" fmla="*/ 348792 w 2271860"/>
                    <a:gd name="connsiteY5" fmla="*/ 226243 h 1451728"/>
                    <a:gd name="connsiteX6" fmla="*/ 339365 w 2271860"/>
                    <a:gd name="connsiteY6" fmla="*/ 311085 h 1451728"/>
                    <a:gd name="connsiteX7" fmla="*/ 179109 w 2271860"/>
                    <a:gd name="connsiteY7" fmla="*/ 339365 h 1451728"/>
                    <a:gd name="connsiteX8" fmla="*/ 179109 w 2271860"/>
                    <a:gd name="connsiteY8" fmla="*/ 339365 h 1451728"/>
                    <a:gd name="connsiteX9" fmla="*/ 179109 w 2271860"/>
                    <a:gd name="connsiteY9" fmla="*/ 339365 h 1451728"/>
                    <a:gd name="connsiteX10" fmla="*/ 197963 w 2271860"/>
                    <a:gd name="connsiteY10" fmla="*/ 443060 h 1451728"/>
                    <a:gd name="connsiteX11" fmla="*/ 0 w 2271860"/>
                    <a:gd name="connsiteY11" fmla="*/ 424206 h 1451728"/>
                    <a:gd name="connsiteX12" fmla="*/ 28280 w 2271860"/>
                    <a:gd name="connsiteY12" fmla="*/ 1357460 h 1451728"/>
                    <a:gd name="connsiteX13" fmla="*/ 235670 w 2271860"/>
                    <a:gd name="connsiteY13" fmla="*/ 1395167 h 1451728"/>
                    <a:gd name="connsiteX14" fmla="*/ 377072 w 2271860"/>
                    <a:gd name="connsiteY14" fmla="*/ 1451728 h 1451728"/>
                    <a:gd name="connsiteX15" fmla="*/ 904973 w 2271860"/>
                    <a:gd name="connsiteY15" fmla="*/ 1451728 h 1451728"/>
                    <a:gd name="connsiteX16" fmla="*/ 1743959 w 2271860"/>
                    <a:gd name="connsiteY16" fmla="*/ 1442301 h 1451728"/>
                    <a:gd name="connsiteX17" fmla="*/ 2271860 w 2271860"/>
                    <a:gd name="connsiteY17" fmla="*/ 1357460 h 1451728"/>
                    <a:gd name="connsiteX18" fmla="*/ 2234152 w 2271860"/>
                    <a:gd name="connsiteY18" fmla="*/ 311085 h 1451728"/>
                    <a:gd name="connsiteX19" fmla="*/ 1272619 w 2271860"/>
                    <a:gd name="connsiteY19" fmla="*/ 84841 h 1451728"/>
                    <a:gd name="connsiteX0" fmla="*/ 1274400 w 2273641"/>
                    <a:gd name="connsiteY0" fmla="*/ 84841 h 1451728"/>
                    <a:gd name="connsiteX1" fmla="*/ 39488 w 2273641"/>
                    <a:gd name="connsiteY1" fmla="*/ 0 h 1451728"/>
                    <a:gd name="connsiteX2" fmla="*/ 0 w 2273641"/>
                    <a:gd name="connsiteY2" fmla="*/ 141401 h 1451728"/>
                    <a:gd name="connsiteX3" fmla="*/ 180890 w 2273641"/>
                    <a:gd name="connsiteY3" fmla="*/ 141402 h 1451728"/>
                    <a:gd name="connsiteX4" fmla="*/ 180890 w 2273641"/>
                    <a:gd name="connsiteY4" fmla="*/ 141402 h 1451728"/>
                    <a:gd name="connsiteX5" fmla="*/ 350573 w 2273641"/>
                    <a:gd name="connsiteY5" fmla="*/ 226243 h 1451728"/>
                    <a:gd name="connsiteX6" fmla="*/ 341146 w 2273641"/>
                    <a:gd name="connsiteY6" fmla="*/ 311085 h 1451728"/>
                    <a:gd name="connsiteX7" fmla="*/ 180890 w 2273641"/>
                    <a:gd name="connsiteY7" fmla="*/ 339365 h 1451728"/>
                    <a:gd name="connsiteX8" fmla="*/ 180890 w 2273641"/>
                    <a:gd name="connsiteY8" fmla="*/ 339365 h 1451728"/>
                    <a:gd name="connsiteX9" fmla="*/ 180890 w 2273641"/>
                    <a:gd name="connsiteY9" fmla="*/ 339365 h 1451728"/>
                    <a:gd name="connsiteX10" fmla="*/ 199744 w 2273641"/>
                    <a:gd name="connsiteY10" fmla="*/ 443060 h 1451728"/>
                    <a:gd name="connsiteX11" fmla="*/ 1781 w 2273641"/>
                    <a:gd name="connsiteY11" fmla="*/ 424206 h 1451728"/>
                    <a:gd name="connsiteX12" fmla="*/ 30061 w 2273641"/>
                    <a:gd name="connsiteY12" fmla="*/ 1357460 h 1451728"/>
                    <a:gd name="connsiteX13" fmla="*/ 237451 w 2273641"/>
                    <a:gd name="connsiteY13" fmla="*/ 1395167 h 1451728"/>
                    <a:gd name="connsiteX14" fmla="*/ 378853 w 2273641"/>
                    <a:gd name="connsiteY14" fmla="*/ 1451728 h 1451728"/>
                    <a:gd name="connsiteX15" fmla="*/ 906754 w 2273641"/>
                    <a:gd name="connsiteY15" fmla="*/ 1451728 h 1451728"/>
                    <a:gd name="connsiteX16" fmla="*/ 1745740 w 2273641"/>
                    <a:gd name="connsiteY16" fmla="*/ 1442301 h 1451728"/>
                    <a:gd name="connsiteX17" fmla="*/ 2273641 w 2273641"/>
                    <a:gd name="connsiteY17" fmla="*/ 1357460 h 1451728"/>
                    <a:gd name="connsiteX18" fmla="*/ 2235933 w 2273641"/>
                    <a:gd name="connsiteY18" fmla="*/ 311085 h 1451728"/>
                    <a:gd name="connsiteX19" fmla="*/ 1274400 w 2273641"/>
                    <a:gd name="connsiteY19" fmla="*/ 84841 h 1451728"/>
                    <a:gd name="connsiteX0" fmla="*/ 1272619 w 2271860"/>
                    <a:gd name="connsiteY0" fmla="*/ 84841 h 1451728"/>
                    <a:gd name="connsiteX1" fmla="*/ 37707 w 2271860"/>
                    <a:gd name="connsiteY1" fmla="*/ 0 h 1451728"/>
                    <a:gd name="connsiteX2" fmla="*/ 7646 w 2271860"/>
                    <a:gd name="connsiteY2" fmla="*/ 84841 h 1451728"/>
                    <a:gd name="connsiteX3" fmla="*/ 179109 w 2271860"/>
                    <a:gd name="connsiteY3" fmla="*/ 141402 h 1451728"/>
                    <a:gd name="connsiteX4" fmla="*/ 179109 w 2271860"/>
                    <a:gd name="connsiteY4" fmla="*/ 141402 h 1451728"/>
                    <a:gd name="connsiteX5" fmla="*/ 348792 w 2271860"/>
                    <a:gd name="connsiteY5" fmla="*/ 226243 h 1451728"/>
                    <a:gd name="connsiteX6" fmla="*/ 339365 w 2271860"/>
                    <a:gd name="connsiteY6" fmla="*/ 311085 h 1451728"/>
                    <a:gd name="connsiteX7" fmla="*/ 179109 w 2271860"/>
                    <a:gd name="connsiteY7" fmla="*/ 339365 h 1451728"/>
                    <a:gd name="connsiteX8" fmla="*/ 179109 w 2271860"/>
                    <a:gd name="connsiteY8" fmla="*/ 339365 h 1451728"/>
                    <a:gd name="connsiteX9" fmla="*/ 179109 w 2271860"/>
                    <a:gd name="connsiteY9" fmla="*/ 339365 h 1451728"/>
                    <a:gd name="connsiteX10" fmla="*/ 197963 w 2271860"/>
                    <a:gd name="connsiteY10" fmla="*/ 443060 h 1451728"/>
                    <a:gd name="connsiteX11" fmla="*/ 0 w 2271860"/>
                    <a:gd name="connsiteY11" fmla="*/ 424206 h 1451728"/>
                    <a:gd name="connsiteX12" fmla="*/ 28280 w 2271860"/>
                    <a:gd name="connsiteY12" fmla="*/ 1357460 h 1451728"/>
                    <a:gd name="connsiteX13" fmla="*/ 235670 w 2271860"/>
                    <a:gd name="connsiteY13" fmla="*/ 1395167 h 1451728"/>
                    <a:gd name="connsiteX14" fmla="*/ 377072 w 2271860"/>
                    <a:gd name="connsiteY14" fmla="*/ 1451728 h 1451728"/>
                    <a:gd name="connsiteX15" fmla="*/ 904973 w 2271860"/>
                    <a:gd name="connsiteY15" fmla="*/ 1451728 h 1451728"/>
                    <a:gd name="connsiteX16" fmla="*/ 1743959 w 2271860"/>
                    <a:gd name="connsiteY16" fmla="*/ 1442301 h 1451728"/>
                    <a:gd name="connsiteX17" fmla="*/ 2271860 w 2271860"/>
                    <a:gd name="connsiteY17" fmla="*/ 1357460 h 1451728"/>
                    <a:gd name="connsiteX18" fmla="*/ 2234152 w 2271860"/>
                    <a:gd name="connsiteY18" fmla="*/ 311085 h 1451728"/>
                    <a:gd name="connsiteX19" fmla="*/ 1272619 w 2271860"/>
                    <a:gd name="connsiteY19" fmla="*/ 84841 h 1451728"/>
                    <a:gd name="connsiteX0" fmla="*/ 1282045 w 2271860"/>
                    <a:gd name="connsiteY0" fmla="*/ 0 h 1480008"/>
                    <a:gd name="connsiteX1" fmla="*/ 37707 w 2271860"/>
                    <a:gd name="connsiteY1" fmla="*/ 28280 h 1480008"/>
                    <a:gd name="connsiteX2" fmla="*/ 7646 w 2271860"/>
                    <a:gd name="connsiteY2" fmla="*/ 113121 h 1480008"/>
                    <a:gd name="connsiteX3" fmla="*/ 179109 w 2271860"/>
                    <a:gd name="connsiteY3" fmla="*/ 169682 h 1480008"/>
                    <a:gd name="connsiteX4" fmla="*/ 179109 w 2271860"/>
                    <a:gd name="connsiteY4" fmla="*/ 169682 h 1480008"/>
                    <a:gd name="connsiteX5" fmla="*/ 348792 w 2271860"/>
                    <a:gd name="connsiteY5" fmla="*/ 254523 h 1480008"/>
                    <a:gd name="connsiteX6" fmla="*/ 339365 w 2271860"/>
                    <a:gd name="connsiteY6" fmla="*/ 339365 h 1480008"/>
                    <a:gd name="connsiteX7" fmla="*/ 179109 w 2271860"/>
                    <a:gd name="connsiteY7" fmla="*/ 367645 h 1480008"/>
                    <a:gd name="connsiteX8" fmla="*/ 179109 w 2271860"/>
                    <a:gd name="connsiteY8" fmla="*/ 367645 h 1480008"/>
                    <a:gd name="connsiteX9" fmla="*/ 179109 w 2271860"/>
                    <a:gd name="connsiteY9" fmla="*/ 367645 h 1480008"/>
                    <a:gd name="connsiteX10" fmla="*/ 197963 w 2271860"/>
                    <a:gd name="connsiteY10" fmla="*/ 471340 h 1480008"/>
                    <a:gd name="connsiteX11" fmla="*/ 0 w 2271860"/>
                    <a:gd name="connsiteY11" fmla="*/ 452486 h 1480008"/>
                    <a:gd name="connsiteX12" fmla="*/ 28280 w 2271860"/>
                    <a:gd name="connsiteY12" fmla="*/ 1385740 h 1480008"/>
                    <a:gd name="connsiteX13" fmla="*/ 235670 w 2271860"/>
                    <a:gd name="connsiteY13" fmla="*/ 1423447 h 1480008"/>
                    <a:gd name="connsiteX14" fmla="*/ 377072 w 2271860"/>
                    <a:gd name="connsiteY14" fmla="*/ 1480008 h 1480008"/>
                    <a:gd name="connsiteX15" fmla="*/ 904973 w 2271860"/>
                    <a:gd name="connsiteY15" fmla="*/ 1480008 h 1480008"/>
                    <a:gd name="connsiteX16" fmla="*/ 1743959 w 2271860"/>
                    <a:gd name="connsiteY16" fmla="*/ 1470581 h 1480008"/>
                    <a:gd name="connsiteX17" fmla="*/ 2271860 w 2271860"/>
                    <a:gd name="connsiteY17" fmla="*/ 1385740 h 1480008"/>
                    <a:gd name="connsiteX18" fmla="*/ 2234152 w 2271860"/>
                    <a:gd name="connsiteY18" fmla="*/ 339365 h 1480008"/>
                    <a:gd name="connsiteX19" fmla="*/ 1282045 w 2271860"/>
                    <a:gd name="connsiteY19" fmla="*/ 0 h 1480008"/>
                    <a:gd name="connsiteX0" fmla="*/ 1291472 w 2281287"/>
                    <a:gd name="connsiteY0" fmla="*/ 0 h 1480008"/>
                    <a:gd name="connsiteX1" fmla="*/ 0 w 2281287"/>
                    <a:gd name="connsiteY1" fmla="*/ 28280 h 1480008"/>
                    <a:gd name="connsiteX2" fmla="*/ 17073 w 2281287"/>
                    <a:gd name="connsiteY2" fmla="*/ 113121 h 1480008"/>
                    <a:gd name="connsiteX3" fmla="*/ 188536 w 2281287"/>
                    <a:gd name="connsiteY3" fmla="*/ 169682 h 1480008"/>
                    <a:gd name="connsiteX4" fmla="*/ 188536 w 2281287"/>
                    <a:gd name="connsiteY4" fmla="*/ 169682 h 1480008"/>
                    <a:gd name="connsiteX5" fmla="*/ 358219 w 2281287"/>
                    <a:gd name="connsiteY5" fmla="*/ 254523 h 1480008"/>
                    <a:gd name="connsiteX6" fmla="*/ 348792 w 2281287"/>
                    <a:gd name="connsiteY6" fmla="*/ 339365 h 1480008"/>
                    <a:gd name="connsiteX7" fmla="*/ 188536 w 2281287"/>
                    <a:gd name="connsiteY7" fmla="*/ 367645 h 1480008"/>
                    <a:gd name="connsiteX8" fmla="*/ 188536 w 2281287"/>
                    <a:gd name="connsiteY8" fmla="*/ 367645 h 1480008"/>
                    <a:gd name="connsiteX9" fmla="*/ 188536 w 2281287"/>
                    <a:gd name="connsiteY9" fmla="*/ 367645 h 1480008"/>
                    <a:gd name="connsiteX10" fmla="*/ 207390 w 2281287"/>
                    <a:gd name="connsiteY10" fmla="*/ 471340 h 1480008"/>
                    <a:gd name="connsiteX11" fmla="*/ 9427 w 2281287"/>
                    <a:gd name="connsiteY11" fmla="*/ 452486 h 1480008"/>
                    <a:gd name="connsiteX12" fmla="*/ 37707 w 2281287"/>
                    <a:gd name="connsiteY12" fmla="*/ 1385740 h 1480008"/>
                    <a:gd name="connsiteX13" fmla="*/ 245097 w 2281287"/>
                    <a:gd name="connsiteY13" fmla="*/ 1423447 h 1480008"/>
                    <a:gd name="connsiteX14" fmla="*/ 386499 w 2281287"/>
                    <a:gd name="connsiteY14" fmla="*/ 1480008 h 1480008"/>
                    <a:gd name="connsiteX15" fmla="*/ 914400 w 2281287"/>
                    <a:gd name="connsiteY15" fmla="*/ 1480008 h 1480008"/>
                    <a:gd name="connsiteX16" fmla="*/ 1753386 w 2281287"/>
                    <a:gd name="connsiteY16" fmla="*/ 1470581 h 1480008"/>
                    <a:gd name="connsiteX17" fmla="*/ 2281287 w 2281287"/>
                    <a:gd name="connsiteY17" fmla="*/ 1385740 h 1480008"/>
                    <a:gd name="connsiteX18" fmla="*/ 2243579 w 2281287"/>
                    <a:gd name="connsiteY18" fmla="*/ 339365 h 1480008"/>
                    <a:gd name="connsiteX19" fmla="*/ 1291472 w 2281287"/>
                    <a:gd name="connsiteY19" fmla="*/ 0 h 1480008"/>
                    <a:gd name="connsiteX0" fmla="*/ 1291472 w 2281287"/>
                    <a:gd name="connsiteY0" fmla="*/ 0 h 1480008"/>
                    <a:gd name="connsiteX1" fmla="*/ 0 w 2281287"/>
                    <a:gd name="connsiteY1" fmla="*/ 28280 h 1480008"/>
                    <a:gd name="connsiteX2" fmla="*/ 17074 w 2281287"/>
                    <a:gd name="connsiteY2" fmla="*/ 157208 h 1480008"/>
                    <a:gd name="connsiteX3" fmla="*/ 188536 w 2281287"/>
                    <a:gd name="connsiteY3" fmla="*/ 169682 h 1480008"/>
                    <a:gd name="connsiteX4" fmla="*/ 188536 w 2281287"/>
                    <a:gd name="connsiteY4" fmla="*/ 169682 h 1480008"/>
                    <a:gd name="connsiteX5" fmla="*/ 358219 w 2281287"/>
                    <a:gd name="connsiteY5" fmla="*/ 254523 h 1480008"/>
                    <a:gd name="connsiteX6" fmla="*/ 348792 w 2281287"/>
                    <a:gd name="connsiteY6" fmla="*/ 339365 h 1480008"/>
                    <a:gd name="connsiteX7" fmla="*/ 188536 w 2281287"/>
                    <a:gd name="connsiteY7" fmla="*/ 367645 h 1480008"/>
                    <a:gd name="connsiteX8" fmla="*/ 188536 w 2281287"/>
                    <a:gd name="connsiteY8" fmla="*/ 367645 h 1480008"/>
                    <a:gd name="connsiteX9" fmla="*/ 188536 w 2281287"/>
                    <a:gd name="connsiteY9" fmla="*/ 367645 h 1480008"/>
                    <a:gd name="connsiteX10" fmla="*/ 207390 w 2281287"/>
                    <a:gd name="connsiteY10" fmla="*/ 471340 h 1480008"/>
                    <a:gd name="connsiteX11" fmla="*/ 9427 w 2281287"/>
                    <a:gd name="connsiteY11" fmla="*/ 452486 h 1480008"/>
                    <a:gd name="connsiteX12" fmla="*/ 37707 w 2281287"/>
                    <a:gd name="connsiteY12" fmla="*/ 1385740 h 1480008"/>
                    <a:gd name="connsiteX13" fmla="*/ 245097 w 2281287"/>
                    <a:gd name="connsiteY13" fmla="*/ 1423447 h 1480008"/>
                    <a:gd name="connsiteX14" fmla="*/ 386499 w 2281287"/>
                    <a:gd name="connsiteY14" fmla="*/ 1480008 h 1480008"/>
                    <a:gd name="connsiteX15" fmla="*/ 914400 w 2281287"/>
                    <a:gd name="connsiteY15" fmla="*/ 1480008 h 1480008"/>
                    <a:gd name="connsiteX16" fmla="*/ 1753386 w 2281287"/>
                    <a:gd name="connsiteY16" fmla="*/ 1470581 h 1480008"/>
                    <a:gd name="connsiteX17" fmla="*/ 2281287 w 2281287"/>
                    <a:gd name="connsiteY17" fmla="*/ 1385740 h 1480008"/>
                    <a:gd name="connsiteX18" fmla="*/ 2243579 w 2281287"/>
                    <a:gd name="connsiteY18" fmla="*/ 339365 h 1480008"/>
                    <a:gd name="connsiteX19" fmla="*/ 1291472 w 2281287"/>
                    <a:gd name="connsiteY19" fmla="*/ 0 h 1480008"/>
                    <a:gd name="connsiteX0" fmla="*/ 1291472 w 2281287"/>
                    <a:gd name="connsiteY0" fmla="*/ 0 h 1480008"/>
                    <a:gd name="connsiteX1" fmla="*/ 0 w 2281287"/>
                    <a:gd name="connsiteY1" fmla="*/ 28280 h 1480008"/>
                    <a:gd name="connsiteX2" fmla="*/ 17074 w 2281287"/>
                    <a:gd name="connsiteY2" fmla="*/ 157208 h 1480008"/>
                    <a:gd name="connsiteX3" fmla="*/ 188536 w 2281287"/>
                    <a:gd name="connsiteY3" fmla="*/ 169682 h 1480008"/>
                    <a:gd name="connsiteX4" fmla="*/ 188536 w 2281287"/>
                    <a:gd name="connsiteY4" fmla="*/ 191726 h 1480008"/>
                    <a:gd name="connsiteX5" fmla="*/ 358219 w 2281287"/>
                    <a:gd name="connsiteY5" fmla="*/ 254523 h 1480008"/>
                    <a:gd name="connsiteX6" fmla="*/ 348792 w 2281287"/>
                    <a:gd name="connsiteY6" fmla="*/ 339365 h 1480008"/>
                    <a:gd name="connsiteX7" fmla="*/ 188536 w 2281287"/>
                    <a:gd name="connsiteY7" fmla="*/ 367645 h 1480008"/>
                    <a:gd name="connsiteX8" fmla="*/ 188536 w 2281287"/>
                    <a:gd name="connsiteY8" fmla="*/ 367645 h 1480008"/>
                    <a:gd name="connsiteX9" fmla="*/ 188536 w 2281287"/>
                    <a:gd name="connsiteY9" fmla="*/ 367645 h 1480008"/>
                    <a:gd name="connsiteX10" fmla="*/ 207390 w 2281287"/>
                    <a:gd name="connsiteY10" fmla="*/ 471340 h 1480008"/>
                    <a:gd name="connsiteX11" fmla="*/ 9427 w 2281287"/>
                    <a:gd name="connsiteY11" fmla="*/ 452486 h 1480008"/>
                    <a:gd name="connsiteX12" fmla="*/ 37707 w 2281287"/>
                    <a:gd name="connsiteY12" fmla="*/ 1385740 h 1480008"/>
                    <a:gd name="connsiteX13" fmla="*/ 245097 w 2281287"/>
                    <a:gd name="connsiteY13" fmla="*/ 1423447 h 1480008"/>
                    <a:gd name="connsiteX14" fmla="*/ 386499 w 2281287"/>
                    <a:gd name="connsiteY14" fmla="*/ 1480008 h 1480008"/>
                    <a:gd name="connsiteX15" fmla="*/ 914400 w 2281287"/>
                    <a:gd name="connsiteY15" fmla="*/ 1480008 h 1480008"/>
                    <a:gd name="connsiteX16" fmla="*/ 1753386 w 2281287"/>
                    <a:gd name="connsiteY16" fmla="*/ 1470581 h 1480008"/>
                    <a:gd name="connsiteX17" fmla="*/ 2281287 w 2281287"/>
                    <a:gd name="connsiteY17" fmla="*/ 1385740 h 1480008"/>
                    <a:gd name="connsiteX18" fmla="*/ 2243579 w 2281287"/>
                    <a:gd name="connsiteY18" fmla="*/ 339365 h 1480008"/>
                    <a:gd name="connsiteX19" fmla="*/ 1291472 w 2281287"/>
                    <a:gd name="connsiteY19" fmla="*/ 0 h 14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281287" h="1480008">
                      <a:moveTo>
                        <a:pt x="1291472" y="0"/>
                      </a:moveTo>
                      <a:lnTo>
                        <a:pt x="0" y="28280"/>
                      </a:lnTo>
                      <a:lnTo>
                        <a:pt x="17074" y="157208"/>
                      </a:lnTo>
                      <a:cubicBezTo>
                        <a:pt x="74228" y="161366"/>
                        <a:pt x="159959" y="163929"/>
                        <a:pt x="188536" y="169682"/>
                      </a:cubicBezTo>
                      <a:cubicBezTo>
                        <a:pt x="217113" y="175435"/>
                        <a:pt x="188536" y="184378"/>
                        <a:pt x="188536" y="191726"/>
                      </a:cubicBezTo>
                      <a:lnTo>
                        <a:pt x="358219" y="254523"/>
                      </a:lnTo>
                      <a:lnTo>
                        <a:pt x="348792" y="339365"/>
                      </a:lnTo>
                      <a:lnTo>
                        <a:pt x="188536" y="367645"/>
                      </a:lnTo>
                      <a:lnTo>
                        <a:pt x="188536" y="367645"/>
                      </a:lnTo>
                      <a:lnTo>
                        <a:pt x="188536" y="367645"/>
                      </a:lnTo>
                      <a:lnTo>
                        <a:pt x="207390" y="471340"/>
                      </a:lnTo>
                      <a:lnTo>
                        <a:pt x="9427" y="452486"/>
                      </a:lnTo>
                      <a:lnTo>
                        <a:pt x="37707" y="1385740"/>
                      </a:lnTo>
                      <a:lnTo>
                        <a:pt x="245097" y="1423447"/>
                      </a:lnTo>
                      <a:lnTo>
                        <a:pt x="386499" y="1480008"/>
                      </a:lnTo>
                      <a:lnTo>
                        <a:pt x="914400" y="1480008"/>
                      </a:lnTo>
                      <a:lnTo>
                        <a:pt x="1753386" y="1470581"/>
                      </a:lnTo>
                      <a:lnTo>
                        <a:pt x="2281287" y="1385740"/>
                      </a:lnTo>
                      <a:lnTo>
                        <a:pt x="2243579" y="339365"/>
                      </a:lnTo>
                      <a:lnTo>
                        <a:pt x="129147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0" name="자유형 79"/>
                <p:cNvSpPr/>
                <p:nvPr/>
              </p:nvSpPr>
              <p:spPr>
                <a:xfrm>
                  <a:off x="2919381" y="3260134"/>
                  <a:ext cx="414825" cy="256399"/>
                </a:xfrm>
                <a:custGeom>
                  <a:avLst/>
                  <a:gdLst>
                    <a:gd name="connsiteX0" fmla="*/ 0 w 1291472"/>
                    <a:gd name="connsiteY0" fmla="*/ 9427 h 791852"/>
                    <a:gd name="connsiteX1" fmla="*/ 56561 w 1291472"/>
                    <a:gd name="connsiteY1" fmla="*/ 791852 h 791852"/>
                    <a:gd name="connsiteX2" fmla="*/ 1065229 w 1291472"/>
                    <a:gd name="connsiteY2" fmla="*/ 443060 h 791852"/>
                    <a:gd name="connsiteX3" fmla="*/ 1216058 w 1291472"/>
                    <a:gd name="connsiteY3" fmla="*/ 320511 h 791852"/>
                    <a:gd name="connsiteX4" fmla="*/ 1291472 w 1291472"/>
                    <a:gd name="connsiteY4" fmla="*/ 188536 h 791852"/>
                    <a:gd name="connsiteX5" fmla="*/ 1291472 w 1291472"/>
                    <a:gd name="connsiteY5" fmla="*/ 0 h 791852"/>
                    <a:gd name="connsiteX6" fmla="*/ 0 w 1291472"/>
                    <a:gd name="connsiteY6" fmla="*/ 9427 h 791852"/>
                    <a:gd name="connsiteX0" fmla="*/ 0 w 1302494"/>
                    <a:gd name="connsiteY0" fmla="*/ 9427 h 791852"/>
                    <a:gd name="connsiteX1" fmla="*/ 56561 w 1302494"/>
                    <a:gd name="connsiteY1" fmla="*/ 791852 h 791852"/>
                    <a:gd name="connsiteX2" fmla="*/ 1065229 w 1302494"/>
                    <a:gd name="connsiteY2" fmla="*/ 443060 h 791852"/>
                    <a:gd name="connsiteX3" fmla="*/ 1216058 w 1302494"/>
                    <a:gd name="connsiteY3" fmla="*/ 320511 h 791852"/>
                    <a:gd name="connsiteX4" fmla="*/ 1302494 w 1302494"/>
                    <a:gd name="connsiteY4" fmla="*/ 243644 h 791852"/>
                    <a:gd name="connsiteX5" fmla="*/ 1291472 w 1302494"/>
                    <a:gd name="connsiteY5" fmla="*/ 0 h 791852"/>
                    <a:gd name="connsiteX6" fmla="*/ 0 w 1302494"/>
                    <a:gd name="connsiteY6" fmla="*/ 9427 h 791852"/>
                    <a:gd name="connsiteX0" fmla="*/ 0 w 1302494"/>
                    <a:gd name="connsiteY0" fmla="*/ 9427 h 791852"/>
                    <a:gd name="connsiteX1" fmla="*/ 56561 w 1302494"/>
                    <a:gd name="connsiteY1" fmla="*/ 791852 h 791852"/>
                    <a:gd name="connsiteX2" fmla="*/ 1065229 w 1302494"/>
                    <a:gd name="connsiteY2" fmla="*/ 443060 h 791852"/>
                    <a:gd name="connsiteX3" fmla="*/ 1216057 w 1302494"/>
                    <a:gd name="connsiteY3" fmla="*/ 320511 h 791852"/>
                    <a:gd name="connsiteX4" fmla="*/ 1302494 w 1302494"/>
                    <a:gd name="connsiteY4" fmla="*/ 243644 h 791852"/>
                    <a:gd name="connsiteX5" fmla="*/ 1291472 w 1302494"/>
                    <a:gd name="connsiteY5" fmla="*/ 0 h 791852"/>
                    <a:gd name="connsiteX6" fmla="*/ 0 w 1302494"/>
                    <a:gd name="connsiteY6" fmla="*/ 9427 h 791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02494" h="791852">
                      <a:moveTo>
                        <a:pt x="0" y="9427"/>
                      </a:moveTo>
                      <a:lnTo>
                        <a:pt x="56561" y="791852"/>
                      </a:lnTo>
                      <a:lnTo>
                        <a:pt x="1065229" y="443060"/>
                      </a:lnTo>
                      <a:lnTo>
                        <a:pt x="1216057" y="320511"/>
                      </a:lnTo>
                      <a:lnTo>
                        <a:pt x="1302494" y="243644"/>
                      </a:lnTo>
                      <a:lnTo>
                        <a:pt x="1291472" y="0"/>
                      </a:lnTo>
                      <a:lnTo>
                        <a:pt x="0" y="9427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25000">
                      <a:schemeClr val="bg1">
                        <a:lumMod val="50000"/>
                      </a:schemeClr>
                    </a:gs>
                    <a:gs pos="84000">
                      <a:schemeClr val="tx1">
                        <a:lumMod val="65000"/>
                        <a:lumOff val="3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1" name="순서도: 수동 연산 219"/>
                <p:cNvSpPr/>
                <p:nvPr/>
              </p:nvSpPr>
              <p:spPr>
                <a:xfrm>
                  <a:off x="2927377" y="2314033"/>
                  <a:ext cx="619854" cy="34553"/>
                </a:xfrm>
                <a:custGeom>
                  <a:avLst/>
                  <a:gdLst>
                    <a:gd name="connsiteX0" fmla="*/ 0 w 10000"/>
                    <a:gd name="connsiteY0" fmla="*/ 0 h 10000"/>
                    <a:gd name="connsiteX1" fmla="*/ 10000 w 10000"/>
                    <a:gd name="connsiteY1" fmla="*/ 0 h 10000"/>
                    <a:gd name="connsiteX2" fmla="*/ 8000 w 10000"/>
                    <a:gd name="connsiteY2" fmla="*/ 10000 h 10000"/>
                    <a:gd name="connsiteX3" fmla="*/ 2000 w 10000"/>
                    <a:gd name="connsiteY3" fmla="*/ 10000 h 10000"/>
                    <a:gd name="connsiteX4" fmla="*/ 0 w 10000"/>
                    <a:gd name="connsiteY4" fmla="*/ 0 h 10000"/>
                    <a:gd name="connsiteX0" fmla="*/ 19 w 10019"/>
                    <a:gd name="connsiteY0" fmla="*/ 0 h 11379"/>
                    <a:gd name="connsiteX1" fmla="*/ 10019 w 10019"/>
                    <a:gd name="connsiteY1" fmla="*/ 0 h 11379"/>
                    <a:gd name="connsiteX2" fmla="*/ 8019 w 10019"/>
                    <a:gd name="connsiteY2" fmla="*/ 10000 h 11379"/>
                    <a:gd name="connsiteX3" fmla="*/ 0 w 10019"/>
                    <a:gd name="connsiteY3" fmla="*/ 11379 h 11379"/>
                    <a:gd name="connsiteX4" fmla="*/ 19 w 10019"/>
                    <a:gd name="connsiteY4" fmla="*/ 0 h 11379"/>
                    <a:gd name="connsiteX0" fmla="*/ 0 w 10685"/>
                    <a:gd name="connsiteY0" fmla="*/ 5514 h 11379"/>
                    <a:gd name="connsiteX1" fmla="*/ 10685 w 10685"/>
                    <a:gd name="connsiteY1" fmla="*/ 0 h 11379"/>
                    <a:gd name="connsiteX2" fmla="*/ 8685 w 10685"/>
                    <a:gd name="connsiteY2" fmla="*/ 10000 h 11379"/>
                    <a:gd name="connsiteX3" fmla="*/ 666 w 10685"/>
                    <a:gd name="connsiteY3" fmla="*/ 11379 h 11379"/>
                    <a:gd name="connsiteX4" fmla="*/ 0 w 10685"/>
                    <a:gd name="connsiteY4" fmla="*/ 5514 h 11379"/>
                    <a:gd name="connsiteX0" fmla="*/ 0 w 8685"/>
                    <a:gd name="connsiteY0" fmla="*/ 0 h 5865"/>
                    <a:gd name="connsiteX1" fmla="*/ 7693 w 8685"/>
                    <a:gd name="connsiteY1" fmla="*/ 0 h 5865"/>
                    <a:gd name="connsiteX2" fmla="*/ 8685 w 8685"/>
                    <a:gd name="connsiteY2" fmla="*/ 4486 h 5865"/>
                    <a:gd name="connsiteX3" fmla="*/ 666 w 8685"/>
                    <a:gd name="connsiteY3" fmla="*/ 5865 h 5865"/>
                    <a:gd name="connsiteX4" fmla="*/ 0 w 8685"/>
                    <a:gd name="connsiteY4" fmla="*/ 0 h 5865"/>
                    <a:gd name="connsiteX0" fmla="*/ 0 w 8858"/>
                    <a:gd name="connsiteY0" fmla="*/ 0 h 12350"/>
                    <a:gd name="connsiteX1" fmla="*/ 8858 w 8858"/>
                    <a:gd name="connsiteY1" fmla="*/ 0 h 12350"/>
                    <a:gd name="connsiteX2" fmla="*/ 8298 w 8858"/>
                    <a:gd name="connsiteY2" fmla="*/ 12350 h 12350"/>
                    <a:gd name="connsiteX3" fmla="*/ 767 w 8858"/>
                    <a:gd name="connsiteY3" fmla="*/ 10000 h 12350"/>
                    <a:gd name="connsiteX4" fmla="*/ 0 w 8858"/>
                    <a:gd name="connsiteY4" fmla="*/ 0 h 12350"/>
                    <a:gd name="connsiteX0" fmla="*/ 0 w 10000"/>
                    <a:gd name="connsiteY0" fmla="*/ 0 h 10000"/>
                    <a:gd name="connsiteX1" fmla="*/ 10000 w 10000"/>
                    <a:gd name="connsiteY1" fmla="*/ 0 h 10000"/>
                    <a:gd name="connsiteX2" fmla="*/ 9368 w 10000"/>
                    <a:gd name="connsiteY2" fmla="*/ 10000 h 10000"/>
                    <a:gd name="connsiteX3" fmla="*/ 116 w 10000"/>
                    <a:gd name="connsiteY3" fmla="*/ 8097 h 10000"/>
                    <a:gd name="connsiteX4" fmla="*/ 0 w 10000"/>
                    <a:gd name="connsiteY4" fmla="*/ 0 h 10000"/>
                    <a:gd name="connsiteX0" fmla="*/ 0 w 10141"/>
                    <a:gd name="connsiteY0" fmla="*/ 0 h 10000"/>
                    <a:gd name="connsiteX1" fmla="*/ 10141 w 10141"/>
                    <a:gd name="connsiteY1" fmla="*/ 0 h 10000"/>
                    <a:gd name="connsiteX2" fmla="*/ 9509 w 10141"/>
                    <a:gd name="connsiteY2" fmla="*/ 10000 h 10000"/>
                    <a:gd name="connsiteX3" fmla="*/ 257 w 10141"/>
                    <a:gd name="connsiteY3" fmla="*/ 8097 h 10000"/>
                    <a:gd name="connsiteX4" fmla="*/ 0 w 10141"/>
                    <a:gd name="connsiteY4" fmla="*/ 0 h 10000"/>
                    <a:gd name="connsiteX0" fmla="*/ 0 w 10141"/>
                    <a:gd name="connsiteY0" fmla="*/ 0 h 10000"/>
                    <a:gd name="connsiteX1" fmla="*/ 10141 w 10141"/>
                    <a:gd name="connsiteY1" fmla="*/ 0 h 10000"/>
                    <a:gd name="connsiteX2" fmla="*/ 9509 w 10141"/>
                    <a:gd name="connsiteY2" fmla="*/ 10000 h 10000"/>
                    <a:gd name="connsiteX3" fmla="*/ 257 w 10141"/>
                    <a:gd name="connsiteY3" fmla="*/ 8097 h 10000"/>
                    <a:gd name="connsiteX4" fmla="*/ 0 w 10141"/>
                    <a:gd name="connsiteY4" fmla="*/ 0 h 10000"/>
                    <a:gd name="connsiteX0" fmla="*/ 0 w 10141"/>
                    <a:gd name="connsiteY0" fmla="*/ 0 h 8097"/>
                    <a:gd name="connsiteX1" fmla="*/ 10141 w 10141"/>
                    <a:gd name="connsiteY1" fmla="*/ 0 h 8097"/>
                    <a:gd name="connsiteX2" fmla="*/ 10024 w 10141"/>
                    <a:gd name="connsiteY2" fmla="*/ 8097 h 8097"/>
                    <a:gd name="connsiteX3" fmla="*/ 257 w 10141"/>
                    <a:gd name="connsiteY3" fmla="*/ 8097 h 8097"/>
                    <a:gd name="connsiteX4" fmla="*/ 0 w 10141"/>
                    <a:gd name="connsiteY4" fmla="*/ 0 h 8097"/>
                    <a:gd name="connsiteX0" fmla="*/ 0 w 10000"/>
                    <a:gd name="connsiteY0" fmla="*/ 0 h 13526"/>
                    <a:gd name="connsiteX1" fmla="*/ 10000 w 10000"/>
                    <a:gd name="connsiteY1" fmla="*/ 0 h 13526"/>
                    <a:gd name="connsiteX2" fmla="*/ 9885 w 10000"/>
                    <a:gd name="connsiteY2" fmla="*/ 10000 h 13526"/>
                    <a:gd name="connsiteX3" fmla="*/ 253 w 10000"/>
                    <a:gd name="connsiteY3" fmla="*/ 13526 h 13526"/>
                    <a:gd name="connsiteX4" fmla="*/ 0 w 10000"/>
                    <a:gd name="connsiteY4" fmla="*/ 0 h 13526"/>
                    <a:gd name="connsiteX0" fmla="*/ 0 w 10000"/>
                    <a:gd name="connsiteY0" fmla="*/ 0 h 13526"/>
                    <a:gd name="connsiteX1" fmla="*/ 10000 w 10000"/>
                    <a:gd name="connsiteY1" fmla="*/ 0 h 13526"/>
                    <a:gd name="connsiteX2" fmla="*/ 9885 w 10000"/>
                    <a:gd name="connsiteY2" fmla="*/ 10000 h 13526"/>
                    <a:gd name="connsiteX3" fmla="*/ 669 w 10000"/>
                    <a:gd name="connsiteY3" fmla="*/ 13526 h 13526"/>
                    <a:gd name="connsiteX4" fmla="*/ 0 w 10000"/>
                    <a:gd name="connsiteY4" fmla="*/ 0 h 13526"/>
                    <a:gd name="connsiteX0" fmla="*/ 1 w 9539"/>
                    <a:gd name="connsiteY0" fmla="*/ 1175 h 13526"/>
                    <a:gd name="connsiteX1" fmla="*/ 9539 w 9539"/>
                    <a:gd name="connsiteY1" fmla="*/ 0 h 13526"/>
                    <a:gd name="connsiteX2" fmla="*/ 9424 w 9539"/>
                    <a:gd name="connsiteY2" fmla="*/ 10000 h 13526"/>
                    <a:gd name="connsiteX3" fmla="*/ 208 w 9539"/>
                    <a:gd name="connsiteY3" fmla="*/ 13526 h 13526"/>
                    <a:gd name="connsiteX4" fmla="*/ 1 w 9539"/>
                    <a:gd name="connsiteY4" fmla="*/ 1175 h 13526"/>
                    <a:gd name="connsiteX0" fmla="*/ 1 w 10000"/>
                    <a:gd name="connsiteY0" fmla="*/ 869 h 10000"/>
                    <a:gd name="connsiteX1" fmla="*/ 10000 w 10000"/>
                    <a:gd name="connsiteY1" fmla="*/ 0 h 10000"/>
                    <a:gd name="connsiteX2" fmla="*/ 9588 w 10000"/>
                    <a:gd name="connsiteY2" fmla="*/ 7393 h 10000"/>
                    <a:gd name="connsiteX3" fmla="*/ 218 w 10000"/>
                    <a:gd name="connsiteY3" fmla="*/ 10000 h 10000"/>
                    <a:gd name="connsiteX4" fmla="*/ 1 w 10000"/>
                    <a:gd name="connsiteY4" fmla="*/ 869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00">
                      <a:moveTo>
                        <a:pt x="1" y="869"/>
                      </a:moveTo>
                      <a:lnTo>
                        <a:pt x="10000" y="0"/>
                      </a:lnTo>
                      <a:cubicBezTo>
                        <a:pt x="9782" y="3045"/>
                        <a:pt x="9806" y="4349"/>
                        <a:pt x="9588" y="7393"/>
                      </a:cubicBezTo>
                      <a:lnTo>
                        <a:pt x="218" y="10000"/>
                      </a:lnTo>
                      <a:cubicBezTo>
                        <a:pt x="226" y="5219"/>
                        <a:pt x="-7" y="5650"/>
                        <a:pt x="1" y="86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6000">
                      <a:schemeClr val="tx1">
                        <a:lumMod val="65000"/>
                        <a:lumOff val="35000"/>
                      </a:schemeClr>
                    </a:gs>
                  </a:gsLst>
                  <a:lin ang="2700000" scaled="1"/>
                </a:gra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 dirty="0"/>
                </a:p>
              </p:txBody>
            </p:sp>
          </p:grpSp>
          <p:sp>
            <p:nvSpPr>
              <p:cNvPr id="74" name="타원 73"/>
              <p:cNvSpPr/>
              <p:nvPr/>
            </p:nvSpPr>
            <p:spPr>
              <a:xfrm>
                <a:off x="2689127" y="5464017"/>
                <a:ext cx="783743" cy="783743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5" name="타원 74"/>
              <p:cNvSpPr/>
              <p:nvPr/>
            </p:nvSpPr>
            <p:spPr>
              <a:xfrm>
                <a:off x="2368180" y="5914571"/>
                <a:ext cx="260168" cy="26016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6" name="모서리가 둥근 직사각형 75"/>
              <p:cNvSpPr/>
              <p:nvPr/>
            </p:nvSpPr>
            <p:spPr>
              <a:xfrm>
                <a:off x="2312055" y="3874584"/>
                <a:ext cx="1141961" cy="105098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5180794" y="3330620"/>
              <a:ext cx="1695336" cy="395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50" b="1" dirty="0"/>
                <a:t>테이블 오더</a:t>
              </a:r>
              <a:r>
                <a:rPr lang="en-US" altLang="ko-KR" sz="1050" b="1" dirty="0"/>
                <a:t>(</a:t>
              </a:r>
              <a:r>
                <a:rPr lang="ko-KR" altLang="en-US" sz="1050" b="1" dirty="0"/>
                <a:t>주방</a:t>
              </a:r>
              <a:r>
                <a:rPr lang="en-US" altLang="ko-KR" sz="1050" b="1" dirty="0"/>
                <a:t>)</a:t>
              </a:r>
              <a:endParaRPr lang="ko-KR" altLang="en-US" sz="1050" b="1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027783" y="3343369"/>
              <a:ext cx="1359079" cy="395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b="1" dirty="0"/>
                <a:t>로봇</a:t>
              </a:r>
              <a:r>
                <a:rPr lang="en-US" altLang="ko-KR" sz="1050" b="1" dirty="0"/>
                <a:t>(</a:t>
              </a:r>
              <a:r>
                <a:rPr lang="ko-KR" altLang="en-US" sz="1050" b="1" dirty="0"/>
                <a:t>홀</a:t>
              </a:r>
              <a:r>
                <a:rPr lang="en-US" altLang="ko-KR" sz="1050" b="1" dirty="0"/>
                <a:t>, </a:t>
              </a:r>
              <a:r>
                <a:rPr lang="ko-KR" altLang="en-US" sz="1050" b="1" dirty="0"/>
                <a:t>복도</a:t>
              </a:r>
              <a:r>
                <a:rPr lang="en-US" altLang="ko-KR" sz="1050" b="1" dirty="0"/>
                <a:t>)</a:t>
              </a:r>
              <a:endParaRPr lang="ko-KR" altLang="en-US" sz="1050" b="1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68793" y="3337879"/>
              <a:ext cx="1874872" cy="395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50" b="1" dirty="0"/>
                <a:t>테이블 오더</a:t>
              </a:r>
              <a:r>
                <a:rPr lang="en-US" altLang="ko-KR" sz="1050" b="1" dirty="0"/>
                <a:t>(</a:t>
              </a:r>
              <a:r>
                <a:rPr lang="ko-KR" altLang="en-US" sz="1050" b="1"/>
                <a:t>테이블</a:t>
              </a:r>
              <a:r>
                <a:rPr lang="en-US" altLang="ko-KR" sz="1050" b="1" dirty="0"/>
                <a:t>)</a:t>
              </a:r>
              <a:endParaRPr lang="ko-KR" altLang="en-US" sz="1050" b="1" dirty="0"/>
            </a:p>
          </p:txBody>
        </p:sp>
        <p:pic>
          <p:nvPicPr>
            <p:cNvPr id="65" name="Picture 12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5134" y="2072033"/>
              <a:ext cx="1635514" cy="1272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6" name="그룹 65"/>
            <p:cNvGrpSpPr/>
            <p:nvPr/>
          </p:nvGrpSpPr>
          <p:grpSpPr>
            <a:xfrm>
              <a:off x="2078367" y="2244098"/>
              <a:ext cx="1122362" cy="960585"/>
              <a:chOff x="1995488" y="5222728"/>
              <a:chExt cx="1122362" cy="960585"/>
            </a:xfrm>
          </p:grpSpPr>
          <p:pic>
            <p:nvPicPr>
              <p:cNvPr id="71" name="Picture 138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5488" y="5222728"/>
                <a:ext cx="1122362" cy="960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" name="Picture 139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95055" y="5337242"/>
                <a:ext cx="923157" cy="750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7" name="구름 66"/>
            <p:cNvSpPr/>
            <p:nvPr/>
          </p:nvSpPr>
          <p:spPr>
            <a:xfrm>
              <a:off x="7374317" y="1017178"/>
              <a:ext cx="2295257" cy="718457"/>
            </a:xfrm>
            <a:prstGeom prst="cloud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65000">
                  <a:srgbClr val="F5F6F8"/>
                </a:gs>
                <a:gs pos="90000">
                  <a:schemeClr val="bg2">
                    <a:lumMod val="90000"/>
                  </a:schemeClr>
                </a:gs>
              </a:gsLst>
              <a:lin ang="2700000" scaled="1"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chemeClr val="tx1"/>
                  </a:solidFill>
                </a:rPr>
                <a:t>KT</a:t>
              </a:r>
              <a:r>
                <a:rPr lang="en-US" altLang="ko-KR" sz="900" b="1" dirty="0"/>
                <a:t> </a:t>
              </a:r>
              <a:r>
                <a:rPr lang="en-US" altLang="ko-KR" sz="900" b="1" dirty="0">
                  <a:solidFill>
                    <a:schemeClr val="tx1"/>
                  </a:solidFill>
                </a:rPr>
                <a:t>Robot</a:t>
              </a:r>
              <a:r>
                <a:rPr lang="ko-KR" altLang="en-US" sz="900" b="1" dirty="0">
                  <a:solidFill>
                    <a:schemeClr val="tx1"/>
                  </a:solidFill>
                </a:rPr>
                <a:t>플랫폼</a:t>
              </a:r>
            </a:p>
          </p:txBody>
        </p:sp>
        <p:cxnSp>
          <p:nvCxnSpPr>
            <p:cNvPr id="68" name="구부러진 연결선 67"/>
            <p:cNvCxnSpPr>
              <a:stCxn id="65" idx="0"/>
              <a:endCxn id="67" idx="1"/>
            </p:cNvCxnSpPr>
            <p:nvPr/>
          </p:nvCxnSpPr>
          <p:spPr>
            <a:xfrm rot="5400000" flipH="1" flipV="1">
              <a:off x="7108836" y="658925"/>
              <a:ext cx="337163" cy="2489055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구부러진 연결선 68"/>
            <p:cNvCxnSpPr>
              <a:stCxn id="81" idx="2"/>
              <a:endCxn id="67" idx="1"/>
            </p:cNvCxnSpPr>
            <p:nvPr/>
          </p:nvCxnSpPr>
          <p:spPr>
            <a:xfrm rot="10800000">
              <a:off x="8521946" y="1734871"/>
              <a:ext cx="602514" cy="331378"/>
            </a:xfrm>
            <a:prstGeom prst="curvedConnector2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구부러진 연결선 69"/>
            <p:cNvCxnSpPr>
              <a:stCxn id="71" idx="0"/>
              <a:endCxn id="65" idx="1"/>
            </p:cNvCxnSpPr>
            <p:nvPr/>
          </p:nvCxnSpPr>
          <p:spPr>
            <a:xfrm rot="16200000" flipH="1">
              <a:off x="3695153" y="1188492"/>
              <a:ext cx="464375" cy="2575586"/>
            </a:xfrm>
            <a:prstGeom prst="curvedConnector4">
              <a:avLst>
                <a:gd name="adj1" fmla="val -57520"/>
                <a:gd name="adj2" fmla="val 60894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TextBox 96"/>
          <p:cNvSpPr txBox="1"/>
          <p:nvPr/>
        </p:nvSpPr>
        <p:spPr>
          <a:xfrm>
            <a:off x="644652" y="3758221"/>
            <a:ext cx="230383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 err="1">
                <a:latin typeface="+mn-ea"/>
              </a:rPr>
              <a:t>테이블별</a:t>
            </a:r>
            <a:r>
              <a:rPr lang="ko-KR" altLang="en-US" sz="1050" dirty="0">
                <a:latin typeface="+mn-ea"/>
              </a:rPr>
              <a:t> 주문</a:t>
            </a:r>
            <a:r>
              <a:rPr lang="en-US" altLang="ko-KR" sz="1050" dirty="0">
                <a:latin typeface="+mn-ea"/>
              </a:rPr>
              <a:t>, </a:t>
            </a:r>
            <a:r>
              <a:rPr lang="ko-KR" altLang="en-US" sz="1050" dirty="0" err="1">
                <a:latin typeface="+mn-ea"/>
              </a:rPr>
              <a:t>직원호출</a:t>
            </a:r>
            <a:r>
              <a:rPr lang="en-US" altLang="ko-KR" sz="1050" dirty="0">
                <a:latin typeface="+mn-ea"/>
              </a:rPr>
              <a:t>, </a:t>
            </a:r>
            <a:r>
              <a:rPr lang="ko-KR" altLang="en-US" sz="1050" dirty="0">
                <a:latin typeface="+mn-ea"/>
              </a:rPr>
              <a:t>결제</a:t>
            </a:r>
            <a:r>
              <a:rPr lang="en-US" altLang="ko-KR" sz="900" dirty="0">
                <a:latin typeface="+mn-ea"/>
              </a:rPr>
              <a:t>(</a:t>
            </a:r>
            <a:r>
              <a:rPr lang="ko-KR" altLang="en-US" sz="900" dirty="0">
                <a:latin typeface="+mn-ea"/>
              </a:rPr>
              <a:t>옵션</a:t>
            </a:r>
            <a:r>
              <a:rPr lang="en-US" altLang="ko-KR" sz="900" dirty="0">
                <a:latin typeface="+mn-ea"/>
              </a:rPr>
              <a:t>)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3312057" y="3548282"/>
            <a:ext cx="2626883" cy="578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latin typeface="+mn-ea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342913" y="3761316"/>
            <a:ext cx="27238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>
                <a:latin typeface="+mn-ea"/>
              </a:rPr>
              <a:t>실시간 주문 현황 확인</a:t>
            </a:r>
            <a:r>
              <a:rPr lang="en-US" altLang="ko-KR" sz="1050" dirty="0">
                <a:latin typeface="+mn-ea"/>
              </a:rPr>
              <a:t> </a:t>
            </a:r>
            <a:r>
              <a:rPr lang="ko-KR" altLang="en-US" sz="1050" dirty="0">
                <a:latin typeface="+mn-ea"/>
              </a:rPr>
              <a:t>및 로봇 운영 확인 </a:t>
            </a:r>
            <a:endParaRPr lang="en-US" altLang="ko-KR" sz="1050" dirty="0">
              <a:latin typeface="+mn-ea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6166797" y="3548282"/>
            <a:ext cx="2677006" cy="578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latin typeface="+mn-ea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199320" y="3758221"/>
            <a:ext cx="26274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>
                <a:latin typeface="+mn-ea"/>
              </a:rPr>
              <a:t>규칙</a:t>
            </a:r>
            <a:r>
              <a:rPr lang="en-US" altLang="ko-KR" sz="900" dirty="0">
                <a:latin typeface="+mn-ea"/>
              </a:rPr>
              <a:t>(</a:t>
            </a:r>
            <a:r>
              <a:rPr lang="ko-KR" altLang="en-US" sz="900" dirty="0">
                <a:latin typeface="+mn-ea"/>
              </a:rPr>
              <a:t>대기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픽업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배송</a:t>
            </a:r>
            <a:r>
              <a:rPr lang="en-US" altLang="ko-KR" sz="900" dirty="0">
                <a:latin typeface="+mn-ea"/>
              </a:rPr>
              <a:t>)</a:t>
            </a:r>
            <a:r>
              <a:rPr lang="ko-KR" altLang="en-US" sz="1050" dirty="0">
                <a:latin typeface="+mn-ea"/>
              </a:rPr>
              <a:t>에 따라 자율주행배송</a:t>
            </a:r>
            <a:endParaRPr lang="en-US" altLang="ko-KR" sz="1050" dirty="0">
              <a:latin typeface="+mn-ea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540837" y="4327568"/>
            <a:ext cx="2526263" cy="537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latin typeface="+mn-ea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84163" y="4441653"/>
            <a:ext cx="20409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>
                <a:latin typeface="+mn-ea"/>
              </a:rPr>
              <a:t>사람이 많을 때도 주문을 위해 </a:t>
            </a:r>
            <a:endParaRPr lang="en-US" altLang="ko-KR" sz="1050" dirty="0">
              <a:latin typeface="+mn-ea"/>
            </a:endParaRPr>
          </a:p>
          <a:p>
            <a:r>
              <a:rPr lang="ko-KR" altLang="en-US" sz="1050" dirty="0">
                <a:latin typeface="+mn-ea"/>
              </a:rPr>
              <a:t>직원을 기다릴 필요 없음 </a:t>
            </a:r>
            <a:endParaRPr lang="en-US" altLang="ko-KR" sz="1050" dirty="0">
              <a:latin typeface="+mn-ea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318292" y="4327568"/>
            <a:ext cx="2626883" cy="537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latin typeface="+mn-ea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342913" y="4441653"/>
            <a:ext cx="266611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>
                <a:latin typeface="+mn-ea"/>
              </a:rPr>
              <a:t>요리된 음식과 테이블 위치를 기억하거나</a:t>
            </a:r>
            <a:endParaRPr lang="en-US" altLang="ko-KR" sz="1050" dirty="0">
              <a:latin typeface="+mn-ea"/>
            </a:endParaRPr>
          </a:p>
          <a:p>
            <a:r>
              <a:rPr lang="ko-KR" altLang="en-US" sz="1050" dirty="0">
                <a:latin typeface="+mn-ea"/>
              </a:rPr>
              <a:t>이동 </a:t>
            </a:r>
            <a:r>
              <a:rPr lang="ko-KR" altLang="en-US" sz="1050" dirty="0" err="1">
                <a:latin typeface="+mn-ea"/>
              </a:rPr>
              <a:t>카트에</a:t>
            </a:r>
            <a:r>
              <a:rPr lang="ko-KR" altLang="en-US" sz="1050" dirty="0">
                <a:latin typeface="+mn-ea"/>
              </a:rPr>
              <a:t> 대해 신경 쓸 필요가 없음 </a:t>
            </a:r>
            <a:endParaRPr lang="en-US" altLang="ko-KR" sz="1050" dirty="0">
              <a:latin typeface="+mn-ea"/>
            </a:endParaRPr>
          </a:p>
        </p:txBody>
      </p:sp>
      <p:sp>
        <p:nvSpPr>
          <p:cNvPr id="106" name="직사각형 105"/>
          <p:cNvSpPr/>
          <p:nvPr/>
        </p:nvSpPr>
        <p:spPr>
          <a:xfrm>
            <a:off x="6173032" y="4327568"/>
            <a:ext cx="2680023" cy="537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latin typeface="+mn-ea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216359" y="4441653"/>
            <a:ext cx="23997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>
                <a:latin typeface="+mn-ea"/>
              </a:rPr>
              <a:t>메인 음식 및 반찬 배송을 위해</a:t>
            </a:r>
            <a:endParaRPr lang="en-US" altLang="ko-KR" sz="1050" dirty="0">
              <a:latin typeface="+mn-ea"/>
            </a:endParaRPr>
          </a:p>
          <a:p>
            <a:r>
              <a:rPr lang="ko-KR" altLang="en-US" sz="1050" dirty="0">
                <a:latin typeface="+mn-ea"/>
              </a:rPr>
              <a:t>주방과 테이블간 이동할 필요 없음  </a:t>
            </a:r>
            <a:endParaRPr lang="en-US" altLang="ko-KR" sz="1050" dirty="0">
              <a:latin typeface="+mn-ea"/>
            </a:endParaRPr>
          </a:p>
        </p:txBody>
      </p:sp>
      <p:sp>
        <p:nvSpPr>
          <p:cNvPr id="108" name="대각선 방향의 모서리가 둥근 사각형 107"/>
          <p:cNvSpPr/>
          <p:nvPr/>
        </p:nvSpPr>
        <p:spPr>
          <a:xfrm>
            <a:off x="398347" y="4217730"/>
            <a:ext cx="1328622" cy="209939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손님은</a:t>
            </a:r>
          </a:p>
        </p:txBody>
      </p:sp>
      <p:sp>
        <p:nvSpPr>
          <p:cNvPr id="109" name="대각선 방향의 모서리가 둥근 사각형 108"/>
          <p:cNvSpPr/>
          <p:nvPr/>
        </p:nvSpPr>
        <p:spPr>
          <a:xfrm>
            <a:off x="3203515" y="4217730"/>
            <a:ext cx="1260420" cy="209939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요리사는</a:t>
            </a:r>
          </a:p>
        </p:txBody>
      </p:sp>
      <p:sp>
        <p:nvSpPr>
          <p:cNvPr id="110" name="대각선 방향의 모서리가 둥근 사각형 109"/>
          <p:cNvSpPr/>
          <p:nvPr/>
        </p:nvSpPr>
        <p:spPr>
          <a:xfrm>
            <a:off x="6052852" y="4217730"/>
            <a:ext cx="904172" cy="209939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1050" b="1" dirty="0" err="1">
                <a:solidFill>
                  <a:schemeClr val="tx1"/>
                </a:solidFill>
                <a:latin typeface="+mn-ea"/>
              </a:rPr>
              <a:t>서빙</a:t>
            </a:r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 직원은</a:t>
            </a:r>
          </a:p>
        </p:txBody>
      </p:sp>
      <p:sp>
        <p:nvSpPr>
          <p:cNvPr id="111" name="대각선 방향의 모서리가 둥근 사각형 110"/>
          <p:cNvSpPr/>
          <p:nvPr/>
        </p:nvSpPr>
        <p:spPr>
          <a:xfrm>
            <a:off x="392112" y="3427273"/>
            <a:ext cx="1328623" cy="209939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테이블 오더</a:t>
            </a:r>
            <a:r>
              <a:rPr lang="en-US" altLang="ko-KR" sz="105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테이블</a:t>
            </a:r>
            <a:r>
              <a:rPr lang="en-US" altLang="ko-KR" sz="1050" b="1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05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2" name="대각선 방향의 모서리가 둥근 사각형 111"/>
          <p:cNvSpPr/>
          <p:nvPr/>
        </p:nvSpPr>
        <p:spPr>
          <a:xfrm>
            <a:off x="3203514" y="3427273"/>
            <a:ext cx="1253293" cy="209939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테이블 오더</a:t>
            </a:r>
            <a:r>
              <a:rPr lang="en-US" altLang="ko-KR" sz="105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주방</a:t>
            </a:r>
            <a:r>
              <a:rPr lang="en-US" altLang="ko-KR" sz="1050" b="1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05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3" name="대각선 방향의 모서리가 둥근 사각형 112"/>
          <p:cNvSpPr/>
          <p:nvPr/>
        </p:nvSpPr>
        <p:spPr>
          <a:xfrm>
            <a:off x="6046617" y="3427273"/>
            <a:ext cx="904171" cy="209939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로봇</a:t>
            </a:r>
          </a:p>
        </p:txBody>
      </p:sp>
      <p:sp>
        <p:nvSpPr>
          <p:cNvPr id="114" name="모서리가 둥근 직사각형 113"/>
          <p:cNvSpPr/>
          <p:nvPr/>
        </p:nvSpPr>
        <p:spPr>
          <a:xfrm>
            <a:off x="398347" y="824168"/>
            <a:ext cx="8300948" cy="697658"/>
          </a:xfrm>
          <a:prstGeom prst="roundRect">
            <a:avLst>
              <a:gd name="adj" fmla="val 5357"/>
            </a:avLst>
          </a:prstGeom>
          <a:solidFill>
            <a:srgbClr val="009687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456355">
              <a:lnSpc>
                <a:spcPct val="150000"/>
              </a:lnSpc>
            </a:pPr>
            <a:r>
              <a:rPr lang="en-US" altLang="ko-KR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[</a:t>
            </a:r>
            <a:r>
              <a:rPr lang="ko-KR" altLang="en-US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매장 운영 최적화</a:t>
            </a:r>
            <a:r>
              <a:rPr lang="en-US" altLang="ko-KR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] </a:t>
            </a:r>
            <a:r>
              <a:rPr lang="ko-KR" altLang="en-US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주문</a:t>
            </a:r>
            <a:r>
              <a:rPr lang="en-US" altLang="ko-KR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-</a:t>
            </a:r>
            <a:r>
              <a:rPr lang="ko-KR" altLang="en-US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조리</a:t>
            </a:r>
            <a:r>
              <a:rPr lang="en-US" altLang="ko-KR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-</a:t>
            </a:r>
            <a:r>
              <a:rPr lang="ko-KR" altLang="en-US" sz="1350" b="1" dirty="0" err="1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서빙</a:t>
            </a:r>
            <a:r>
              <a:rPr lang="en-US" altLang="ko-KR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연계</a:t>
            </a:r>
            <a:r>
              <a:rPr lang="en-US" altLang="ko-KR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</a:t>
            </a:r>
            <a:r>
              <a:rPr lang="ko-KR" altLang="en-US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자동화</a:t>
            </a:r>
            <a:r>
              <a:rPr lang="en-US" altLang="ko-KR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</a:t>
            </a:r>
            <a:r>
              <a:rPr lang="ko-KR" altLang="en-US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로 최적 </a:t>
            </a:r>
            <a:r>
              <a:rPr lang="ko-KR" altLang="en-US" sz="1350" b="1" dirty="0" err="1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직원수로</a:t>
            </a:r>
            <a:r>
              <a:rPr lang="ko-KR" altLang="en-US" sz="13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안정된 매장 운영 가능</a:t>
            </a:r>
            <a:endParaRPr lang="en-US" altLang="ko-KR" sz="1350" b="1" dirty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white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  <a:p>
            <a:pPr algn="ctr" defTabSz="456355">
              <a:lnSpc>
                <a:spcPct val="150000"/>
              </a:lnSpc>
            </a:pPr>
            <a:r>
              <a:rPr lang="en-US" altLang="ko-KR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* </a:t>
            </a:r>
            <a:r>
              <a:rPr lang="ko-KR" altLang="en-US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소상공인 </a:t>
            </a:r>
            <a:r>
              <a:rPr lang="en-US" altLang="ko-KR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Pain Point: “</a:t>
            </a:r>
            <a:r>
              <a:rPr lang="ko-KR" altLang="en-US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직원 구하기 어렵고</a:t>
            </a:r>
            <a:r>
              <a:rPr lang="en-US" altLang="ko-KR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, </a:t>
            </a:r>
            <a:r>
              <a:rPr lang="ko-KR" altLang="en-US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구하더라도 일 노하우가 없거나</a:t>
            </a:r>
            <a:r>
              <a:rPr lang="en-US" altLang="ko-KR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갑자기 나오지 않는 경우 난감해요</a:t>
            </a:r>
            <a:r>
              <a:rPr lang="en-US" altLang="ko-KR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”</a:t>
            </a:r>
            <a:r>
              <a:rPr lang="ko-KR" altLang="en-US" sz="105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2625987" y="1743068"/>
            <a:ext cx="115505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50" dirty="0" err="1">
                <a:latin typeface="+mn-ea"/>
              </a:rPr>
              <a:t>테이블번호</a:t>
            </a:r>
            <a:r>
              <a:rPr lang="en-US" altLang="ko-KR" sz="750" dirty="0">
                <a:latin typeface="+mn-ea"/>
              </a:rPr>
              <a:t>, </a:t>
            </a:r>
            <a:r>
              <a:rPr lang="ko-KR" altLang="en-US" sz="750" dirty="0">
                <a:latin typeface="+mn-ea"/>
              </a:rPr>
              <a:t>주문내역</a:t>
            </a:r>
            <a:r>
              <a:rPr lang="en-US" altLang="ko-KR" sz="750" dirty="0">
                <a:latin typeface="+mn-ea"/>
              </a:rPr>
              <a:t>, </a:t>
            </a:r>
            <a:r>
              <a:rPr lang="ko-KR" altLang="en-US" sz="750" dirty="0" err="1">
                <a:latin typeface="+mn-ea"/>
              </a:rPr>
              <a:t>주문시간</a:t>
            </a:r>
            <a:r>
              <a:rPr lang="en-US" altLang="ko-KR" sz="750" dirty="0">
                <a:latin typeface="+mn-ea"/>
              </a:rPr>
              <a:t>, </a:t>
            </a:r>
            <a:r>
              <a:rPr lang="ko-KR" altLang="en-US" sz="750" dirty="0" err="1">
                <a:latin typeface="+mn-ea"/>
              </a:rPr>
              <a:t>직원호출</a:t>
            </a:r>
            <a:r>
              <a:rPr lang="en-US" altLang="ko-KR" sz="750" dirty="0">
                <a:latin typeface="+mn-ea"/>
              </a:rPr>
              <a:t>,</a:t>
            </a:r>
          </a:p>
          <a:p>
            <a:r>
              <a:rPr lang="ko-KR" altLang="en-US" sz="750" dirty="0">
                <a:latin typeface="+mn-ea"/>
              </a:rPr>
              <a:t>결제</a:t>
            </a:r>
            <a:r>
              <a:rPr lang="en-US" altLang="ko-KR" sz="750" dirty="0">
                <a:latin typeface="+mn-ea"/>
              </a:rPr>
              <a:t>(</a:t>
            </a:r>
            <a:r>
              <a:rPr lang="ko-KR" altLang="en-US" sz="750" dirty="0">
                <a:latin typeface="+mn-ea"/>
              </a:rPr>
              <a:t>옵션</a:t>
            </a:r>
            <a:r>
              <a:rPr lang="en-US" altLang="ko-KR" sz="750" dirty="0">
                <a:latin typeface="+mn-ea"/>
              </a:rPr>
              <a:t>) </a:t>
            </a:r>
            <a:r>
              <a:rPr lang="ko-KR" altLang="en-US" sz="750" dirty="0">
                <a:latin typeface="+mn-ea"/>
              </a:rPr>
              <a:t>등</a:t>
            </a:r>
            <a:endParaRPr lang="en-US" altLang="ko-KR" sz="750" dirty="0">
              <a:latin typeface="+mn-ea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483702" y="1864111"/>
            <a:ext cx="115505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50" dirty="0" err="1">
                <a:latin typeface="+mn-ea"/>
              </a:rPr>
              <a:t>조리완료</a:t>
            </a:r>
            <a:r>
              <a:rPr lang="en-US" altLang="ko-KR" sz="750" dirty="0">
                <a:latin typeface="+mn-ea"/>
              </a:rPr>
              <a:t>, </a:t>
            </a:r>
            <a:r>
              <a:rPr lang="ko-KR" altLang="en-US" sz="750" dirty="0" err="1">
                <a:latin typeface="+mn-ea"/>
              </a:rPr>
              <a:t>로봇호출</a:t>
            </a:r>
            <a:r>
              <a:rPr lang="en-US" altLang="ko-KR" sz="750" dirty="0">
                <a:latin typeface="+mn-ea"/>
              </a:rPr>
              <a:t> </a:t>
            </a:r>
            <a:r>
              <a:rPr lang="ko-KR" altLang="en-US" sz="750" dirty="0">
                <a:latin typeface="+mn-ea"/>
              </a:rPr>
              <a:t>등</a:t>
            </a:r>
            <a:endParaRPr lang="en-US" altLang="ko-KR" sz="750" dirty="0">
              <a:latin typeface="+mn-ea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436463" y="1935326"/>
            <a:ext cx="1534388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50" dirty="0" err="1">
                <a:latin typeface="+mn-ea"/>
              </a:rPr>
              <a:t>호출장소</a:t>
            </a:r>
            <a:r>
              <a:rPr lang="en-US" altLang="ko-KR" sz="750" dirty="0">
                <a:latin typeface="+mn-ea"/>
              </a:rPr>
              <a:t>(</a:t>
            </a:r>
            <a:r>
              <a:rPr lang="ko-KR" altLang="en-US" sz="750" dirty="0" err="1">
                <a:latin typeface="+mn-ea"/>
              </a:rPr>
              <a:t>테이블번호</a:t>
            </a:r>
            <a:r>
              <a:rPr lang="en-US" altLang="ko-KR" sz="750" dirty="0">
                <a:latin typeface="+mn-ea"/>
              </a:rPr>
              <a:t>, </a:t>
            </a:r>
            <a:r>
              <a:rPr lang="ko-KR" altLang="en-US" sz="750" dirty="0">
                <a:latin typeface="+mn-ea"/>
              </a:rPr>
              <a:t>주방</a:t>
            </a:r>
            <a:r>
              <a:rPr lang="en-US" altLang="ko-KR" sz="750" dirty="0">
                <a:latin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4081378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테이블오더</a:t>
            </a:r>
            <a:r>
              <a:rPr lang="en-US" altLang="ko-KR" dirty="0"/>
              <a:t>-</a:t>
            </a:r>
            <a:r>
              <a:rPr lang="ko-KR" altLang="en-US" dirty="0"/>
              <a:t>로봇 연계 효과 </a:t>
            </a:r>
            <a:r>
              <a:rPr lang="en-US" altLang="ko-KR" dirty="0"/>
              <a:t>(B.P: </a:t>
            </a:r>
            <a:r>
              <a:rPr lang="ko-KR" altLang="en-US" dirty="0"/>
              <a:t>천안 아이랑 숯불갈비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/>
              <a:t>02</a:t>
            </a:r>
            <a:endParaRPr lang="en-US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graphicFrame>
        <p:nvGraphicFramePr>
          <p:cNvPr id="118" name="표 117"/>
          <p:cNvGraphicFramePr>
            <a:graphicFrameLocks noGrp="1"/>
          </p:cNvGraphicFramePr>
          <p:nvPr/>
        </p:nvGraphicFramePr>
        <p:xfrm>
          <a:off x="547137" y="1469613"/>
          <a:ext cx="8100041" cy="1318271"/>
        </p:xfrm>
        <a:graphic>
          <a:graphicData uri="http://schemas.openxmlformats.org/drawingml/2006/table">
            <a:tbl>
              <a:tblPr firstRow="1" firstCol="1" bandRow="1"/>
              <a:tblGrid>
                <a:gridCol w="970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8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0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08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3810"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sz="12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항목</a:t>
                      </a: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D7C3">
                        <a:lumMod val="40000"/>
                        <a:lumOff val="6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2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비용</a:t>
                      </a:r>
                      <a:endParaRPr kumimoji="0" lang="ko-KR" sz="12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D7C3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2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비고</a:t>
                      </a:r>
                      <a:endParaRPr kumimoji="0" lang="ko-KR" sz="12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D7C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6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2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소상공인</a:t>
                      </a:r>
                      <a:r>
                        <a:rPr kumimoji="0" lang="en-US" altLang="ko-KR" sz="12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DX</a:t>
                      </a:r>
                      <a:r>
                        <a:rPr kumimoji="0" lang="ko-KR" altLang="en-US" sz="12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기술</a:t>
                      </a:r>
                      <a:r>
                        <a:rPr kumimoji="0" lang="en-US" altLang="ko-KR" sz="1100" i="0" u="none" strike="noStrike" kern="0" cap="none" normalizeH="0" baseline="3000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i="0" u="none" strike="noStrike" kern="0" cap="none" normalizeH="0" baseline="3000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로봇</a:t>
                      </a:r>
                      <a:r>
                        <a:rPr kumimoji="0" lang="en-US" altLang="ko-KR" sz="1100" i="0" u="none" strike="noStrike" kern="0" cap="none" normalizeH="0" baseline="3000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i="0" u="none" strike="noStrike" kern="0" cap="none" normalizeH="0" baseline="30000" dirty="0" err="1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테이블오더</a:t>
                      </a:r>
                      <a:r>
                        <a:rPr kumimoji="0" lang="en-US" altLang="ko-KR" sz="1100" i="0" u="none" strike="noStrike" kern="0" cap="none" normalizeH="0" baseline="3000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  <a:r>
                        <a:rPr kumimoji="0" lang="en-US" altLang="ko-KR" sz="1200" i="0" u="none" strike="noStrike" kern="0" cap="none" normalizeH="0" baseline="3000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도입비용</a:t>
                      </a:r>
                      <a:endParaRPr kumimoji="0" lang="ko-KR" sz="12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D7C3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2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직원</a:t>
                      </a:r>
                      <a:r>
                        <a:rPr kumimoji="0" lang="en-US" altLang="ko-KR" sz="12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10</a:t>
                      </a:r>
                      <a:r>
                        <a:rPr kumimoji="0" lang="ko-KR" altLang="en-US" sz="12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명 인건비</a:t>
                      </a:r>
                      <a:endParaRPr kumimoji="0" lang="ko-KR" sz="12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D7C3">
                        <a:lumMod val="40000"/>
                        <a:lumOff val="6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94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2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월 </a:t>
                      </a:r>
                      <a:r>
                        <a:rPr kumimoji="0" lang="ko-KR" altLang="en-US" sz="1200" i="0" u="none" strike="noStrike" kern="0" cap="none" normalizeH="0" baseline="0" dirty="0" err="1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소요금액</a:t>
                      </a:r>
                      <a:endParaRPr kumimoji="0" lang="ko-KR" sz="12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200" b="1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총 </a:t>
                      </a:r>
                      <a:r>
                        <a:rPr kumimoji="0" lang="en-US" altLang="ko-KR" sz="1200" b="1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407</a:t>
                      </a:r>
                      <a:r>
                        <a:rPr kumimoji="0" lang="ko-KR" altLang="en-US" sz="1200" b="1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kumimoji="0" lang="en-US" altLang="ko-KR" sz="1200" b="1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* 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로봇 </a:t>
                      </a:r>
                      <a:r>
                        <a:rPr kumimoji="0" lang="ko-KR" altLang="en-US" sz="1100" i="0" u="none" strike="noStrike" kern="0" cap="none" normalizeH="0" baseline="0" dirty="0" err="1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렌탈비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(36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개월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65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월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* 5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= 325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kumimoji="0" lang="en-US" altLang="ko-KR" sz="11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테이블 오더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테이블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100" i="0" u="none" strike="noStrike" kern="0" cap="none" normalizeH="0" baseline="0" dirty="0" err="1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렌탈비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(36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개월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 2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월 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* 38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= 76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kumimoji="0" lang="en-US" altLang="ko-KR" sz="11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테이블 오더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주방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 </a:t>
                      </a:r>
                      <a:r>
                        <a:rPr kumimoji="0" lang="ko-KR" altLang="en-US" sz="1100" i="0" u="none" strike="noStrike" kern="0" cap="none" normalizeH="0" baseline="0" dirty="0" err="1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렌탈비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(36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개월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 6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월 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* 1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대 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= 6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kumimoji="0" lang="ko-KR" sz="11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ko-KR" altLang="en-US" sz="1200" b="1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총 </a:t>
                      </a:r>
                      <a:r>
                        <a:rPr kumimoji="0" lang="en-US" altLang="ko-KR" sz="1200" b="1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2,900</a:t>
                      </a:r>
                      <a:r>
                        <a:rPr kumimoji="0" lang="ko-KR" altLang="en-US" sz="1200" b="1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200" b="1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~3,000</a:t>
                      </a:r>
                      <a:r>
                        <a:rPr kumimoji="0" lang="ko-KR" altLang="en-US" sz="1200" b="1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endParaRPr kumimoji="0" lang="en-US" altLang="ko-KR" sz="1200" b="1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marL="0" indent="0" algn="ctr" latinLnBrk="1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* 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인당 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290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~300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월</a:t>
                      </a:r>
                      <a:r>
                        <a:rPr kumimoji="0" 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 (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주 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6</a:t>
                      </a:r>
                      <a:r>
                        <a:rPr kumimoji="0" lang="ko-KR" altLang="en-US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일 근무</a:t>
                      </a:r>
                      <a:r>
                        <a:rPr kumimoji="0" lang="en-US" altLang="ko-KR" sz="11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marL="285750" indent="-285750" algn="ctr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kumimoji="0" lang="en-US" altLang="ko-KR" sz="11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en-US" sz="8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* </a:t>
                      </a:r>
                      <a:r>
                        <a:rPr kumimoji="0" lang="ko-KR" altLang="en-US" sz="800" i="0" u="none" strike="noStrike" kern="0" cap="none" normalizeH="0" baseline="0" dirty="0" err="1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매장규모</a:t>
                      </a:r>
                      <a:r>
                        <a:rPr kumimoji="0" lang="ko-KR" altLang="en-US" sz="8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8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150</a:t>
                      </a:r>
                      <a:r>
                        <a:rPr kumimoji="0" lang="ko-KR" altLang="en-US" sz="8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8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(43</a:t>
                      </a:r>
                      <a:r>
                        <a:rPr kumimoji="0" lang="ko-KR" altLang="en-US" sz="8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 테이블</a:t>
                      </a:r>
                      <a:endParaRPr kumimoji="0" lang="en-US" sz="8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kumimoji="0" lang="en-US" sz="8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* </a:t>
                      </a:r>
                      <a:r>
                        <a:rPr kumimoji="0" lang="ko-KR" altLang="en-US" sz="8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테이블오더는 스마트캐스트 상품 기준이며 </a:t>
                      </a:r>
                      <a:r>
                        <a:rPr kumimoji="0" lang="en-US" altLang="ko-KR" sz="8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36</a:t>
                      </a:r>
                      <a:r>
                        <a:rPr kumimoji="0" lang="ko-KR" altLang="en-US" sz="8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개월 </a:t>
                      </a:r>
                      <a:r>
                        <a:rPr kumimoji="0" lang="ko-KR" altLang="en-US" sz="800" i="0" u="none" strike="noStrike" kern="0" cap="none" normalizeH="0" baseline="0" dirty="0" err="1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렌탈</a:t>
                      </a:r>
                      <a:r>
                        <a:rPr kumimoji="0" lang="ko-KR" altLang="en-US" sz="800" i="0" u="none" strike="noStrike" kern="0" cap="none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KT서체 Light" panose="020B0600000101010101" pitchFamily="50" charset="-127"/>
                          <a:ea typeface="KT서체 Light" panose="020B0600000101010101" pitchFamily="50" charset="-127"/>
                          <a:cs typeface="+mn-cs"/>
                        </a:rPr>
                        <a:t> 기준임</a:t>
                      </a:r>
                      <a:endParaRPr kumimoji="0" lang="ko-KR" sz="800" i="0" u="none" strike="noStrike" kern="0" cap="none" normalizeH="0" baseline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KT서체 Light" panose="020B0600000101010101" pitchFamily="50" charset="-127"/>
                        <a:ea typeface="KT서체 Light" panose="020B0600000101010101" pitchFamily="50" charset="-127"/>
                        <a:cs typeface="+mn-cs"/>
                      </a:endParaRPr>
                    </a:p>
                  </a:txBody>
                  <a:tcPr marL="36380" marR="363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9" name="모서리가 둥근 직사각형 118"/>
          <p:cNvSpPr/>
          <p:nvPr/>
        </p:nvSpPr>
        <p:spPr>
          <a:xfrm>
            <a:off x="362491" y="967568"/>
            <a:ext cx="8284687" cy="375241"/>
          </a:xfrm>
          <a:prstGeom prst="roundRect">
            <a:avLst>
              <a:gd name="adj" fmla="val 5357"/>
            </a:avLst>
          </a:prstGeom>
          <a:solidFill>
            <a:srgbClr val="009687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456355">
              <a:lnSpc>
                <a:spcPts val="1597"/>
              </a:lnSpc>
            </a:pPr>
            <a:r>
              <a:rPr lang="en-US" altLang="ko-KR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[</a:t>
            </a: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고용 불안정성 해소</a:t>
            </a:r>
            <a:r>
              <a:rPr lang="en-US" altLang="ko-KR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] </a:t>
            </a: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로봇 </a:t>
            </a:r>
            <a:r>
              <a:rPr lang="en-US" altLang="ko-KR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5</a:t>
            </a: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대 및 </a:t>
            </a:r>
            <a:r>
              <a:rPr lang="ko-KR" altLang="en-US" sz="1500" b="1" dirty="0" err="1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테이블오더</a:t>
            </a: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en-US" altLang="ko-KR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38</a:t>
            </a: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대 도입으로 직원 </a:t>
            </a:r>
            <a:r>
              <a:rPr lang="en-US" altLang="ko-KR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10</a:t>
            </a: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명 효과 </a:t>
            </a:r>
            <a:r>
              <a:rPr lang="en-US" altLang="ko-KR" sz="12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</a:t>
            </a:r>
            <a:r>
              <a:rPr lang="ko-KR" altLang="en-US" sz="12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고용 인력 변동 사항 기반</a:t>
            </a:r>
            <a:r>
              <a:rPr lang="en-US" altLang="ko-KR" sz="12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</a:t>
            </a:r>
            <a:r>
              <a:rPr lang="ko-KR" altLang="en-US" sz="12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endParaRPr lang="ko-KR" altLang="en-US" sz="1500" b="1" dirty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white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120" name="그림 11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24" y="3350855"/>
            <a:ext cx="1617455" cy="1290551"/>
          </a:xfrm>
          <a:prstGeom prst="rect">
            <a:avLst/>
          </a:prstGeom>
        </p:spPr>
      </p:pic>
      <p:pic>
        <p:nvPicPr>
          <p:cNvPr id="121" name="그림 12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79793" y="3343288"/>
            <a:ext cx="1290553" cy="1292174"/>
          </a:xfrm>
          <a:prstGeom prst="rect">
            <a:avLst/>
          </a:prstGeom>
        </p:spPr>
      </p:pic>
      <p:pic>
        <p:nvPicPr>
          <p:cNvPr id="122" name="그림 12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578" y="3340024"/>
            <a:ext cx="1225808" cy="1298699"/>
          </a:xfrm>
          <a:prstGeom prst="rect">
            <a:avLst/>
          </a:prstGeom>
        </p:spPr>
      </p:pic>
      <p:sp>
        <p:nvSpPr>
          <p:cNvPr id="123" name="TextBox 122"/>
          <p:cNvSpPr txBox="1"/>
          <p:nvPr/>
        </p:nvSpPr>
        <p:spPr>
          <a:xfrm>
            <a:off x="459851" y="3047061"/>
            <a:ext cx="963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+mn-ea"/>
              </a:rPr>
              <a:t>[</a:t>
            </a:r>
            <a:r>
              <a:rPr lang="ko-KR" altLang="en-US" sz="1200" b="1" dirty="0">
                <a:latin typeface="+mn-ea"/>
              </a:rPr>
              <a:t>현장 사진</a:t>
            </a:r>
            <a:r>
              <a:rPr lang="en-US" altLang="ko-KR" sz="1200" b="1" dirty="0">
                <a:latin typeface="+mn-ea"/>
              </a:rPr>
              <a:t>]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855874" y="4699384"/>
            <a:ext cx="9396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>
                <a:latin typeface="+mn-ea"/>
              </a:rPr>
              <a:t>#1 </a:t>
            </a:r>
            <a:r>
              <a:rPr lang="ko-KR" altLang="en-US" sz="900" b="1" dirty="0" err="1">
                <a:latin typeface="+mn-ea"/>
              </a:rPr>
              <a:t>픽업대기용</a:t>
            </a:r>
            <a:endParaRPr lang="ko-KR" altLang="en-US" sz="900" b="1" dirty="0">
              <a:latin typeface="+mn-ea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628456" y="4706968"/>
            <a:ext cx="191110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>
                <a:latin typeface="+mn-ea"/>
              </a:rPr>
              <a:t>#2 </a:t>
            </a:r>
            <a:r>
              <a:rPr lang="ko-KR" altLang="en-US" sz="900" b="1" dirty="0">
                <a:latin typeface="+mn-ea"/>
              </a:rPr>
              <a:t>반찬용</a:t>
            </a:r>
            <a:r>
              <a:rPr lang="en-US" altLang="ko-KR" sz="900" b="1" dirty="0">
                <a:latin typeface="+mn-ea"/>
              </a:rPr>
              <a:t>(</a:t>
            </a:r>
            <a:r>
              <a:rPr lang="ko-KR" altLang="en-US" sz="900" b="1" dirty="0" err="1">
                <a:latin typeface="+mn-ea"/>
              </a:rPr>
              <a:t>바쁠시</a:t>
            </a:r>
            <a:r>
              <a:rPr lang="ko-KR" altLang="en-US" sz="900" b="1" dirty="0">
                <a:latin typeface="+mn-ea"/>
              </a:rPr>
              <a:t> </a:t>
            </a:r>
            <a:r>
              <a:rPr lang="ko-KR" altLang="en-US" sz="900" b="1" dirty="0" err="1">
                <a:latin typeface="+mn-ea"/>
              </a:rPr>
              <a:t>픽업서빙</a:t>
            </a:r>
            <a:r>
              <a:rPr lang="ko-KR" altLang="en-US" sz="900" b="1" dirty="0">
                <a:latin typeface="+mn-ea"/>
              </a:rPr>
              <a:t> 전환</a:t>
            </a:r>
            <a:r>
              <a:rPr lang="en-US" altLang="ko-KR" sz="900" b="1" dirty="0">
                <a:latin typeface="+mn-ea"/>
              </a:rPr>
              <a:t>)</a:t>
            </a:r>
            <a:endParaRPr lang="ko-KR" altLang="en-US" sz="900" b="1" dirty="0">
              <a:latin typeface="+mn-ea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4520288" y="4706968"/>
            <a:ext cx="2144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latin typeface="+mn-ea"/>
              </a:rPr>
              <a:t>#3. </a:t>
            </a:r>
            <a:r>
              <a:rPr lang="ko-KR" altLang="en-US" sz="900" b="1" dirty="0" err="1">
                <a:latin typeface="+mn-ea"/>
              </a:rPr>
              <a:t>단차제거</a:t>
            </a:r>
            <a:r>
              <a:rPr lang="en-US" altLang="ko-KR" sz="900" b="1" dirty="0">
                <a:latin typeface="+mn-ea"/>
              </a:rPr>
              <a:t> </a:t>
            </a:r>
            <a:r>
              <a:rPr lang="ko-KR" altLang="en-US" sz="900" b="1" dirty="0">
                <a:latin typeface="+mn-ea"/>
              </a:rPr>
              <a:t>및</a:t>
            </a:r>
            <a:r>
              <a:rPr lang="en-US" altLang="ko-KR" sz="900" b="1" dirty="0">
                <a:latin typeface="+mn-ea"/>
              </a:rPr>
              <a:t> </a:t>
            </a:r>
            <a:r>
              <a:rPr lang="ko-KR" altLang="en-US" sz="900" b="1" dirty="0" err="1">
                <a:latin typeface="+mn-ea"/>
              </a:rPr>
              <a:t>교착구간</a:t>
            </a:r>
            <a:r>
              <a:rPr lang="ko-KR" altLang="en-US" sz="900" b="1" dirty="0">
                <a:latin typeface="+mn-ea"/>
              </a:rPr>
              <a:t> 장애물 이동</a:t>
            </a:r>
          </a:p>
        </p:txBody>
      </p:sp>
      <p:sp>
        <p:nvSpPr>
          <p:cNvPr id="127" name="직사각형 126"/>
          <p:cNvSpPr/>
          <p:nvPr/>
        </p:nvSpPr>
        <p:spPr>
          <a:xfrm>
            <a:off x="517026" y="2748253"/>
            <a:ext cx="787767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655" indent="-287655" algn="just" fontAlgn="base"/>
            <a:r>
              <a:rPr lang="en-US" altLang="ko-KR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※ </a:t>
            </a:r>
            <a:r>
              <a:rPr lang="ko-KR" altLang="en-US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소상공인</a:t>
            </a:r>
            <a:r>
              <a:rPr lang="en-US" altLang="ko-KR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DX </a:t>
            </a:r>
            <a:r>
              <a:rPr lang="ko-KR" altLang="en-US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기술 도입 시 </a:t>
            </a:r>
            <a:r>
              <a:rPr lang="ko-KR" altLang="en-US" sz="1050" dirty="0" err="1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단차</a:t>
            </a:r>
            <a:r>
              <a:rPr lang="ko-KR" altLang="en-US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제거 등의 공사가 발생할 수 있으며</a:t>
            </a:r>
            <a:r>
              <a:rPr lang="en-US" altLang="ko-KR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r>
              <a:rPr lang="ko-KR" altLang="en-US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해당 비용은 고려하지 않았으며</a:t>
            </a:r>
            <a:r>
              <a:rPr lang="en-US" altLang="ko-KR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, </a:t>
            </a:r>
            <a:r>
              <a:rPr lang="ko-KR" altLang="en-US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매장 규모에 따라 위 비용은 달라질 수 있음</a:t>
            </a:r>
            <a:r>
              <a:rPr lang="en-US" altLang="ko-KR" sz="1050" dirty="0">
                <a:solidFill>
                  <a:srgbClr val="404040"/>
                </a:solidFill>
                <a:latin typeface="KT서체 Light" panose="020B0600000101010101" pitchFamily="50" charset="-127"/>
                <a:ea typeface="KT서체 Light" panose="020B0600000101010101" pitchFamily="50" charset="-127"/>
              </a:rPr>
              <a:t> </a:t>
            </a:r>
            <a:endParaRPr lang="ko-KR" altLang="en-US" sz="1050" dirty="0">
              <a:solidFill>
                <a:srgbClr val="404040"/>
              </a:solidFill>
              <a:latin typeface="KT서체 Light" panose="020B0600000101010101" pitchFamily="50" charset="-127"/>
              <a:ea typeface="KT서체 Light" panose="020B0600000101010101" pitchFamily="50" charset="-127"/>
            </a:endParaRPr>
          </a:p>
        </p:txBody>
      </p:sp>
      <p:graphicFrame>
        <p:nvGraphicFramePr>
          <p:cNvPr id="128" name="표 127"/>
          <p:cNvGraphicFramePr>
            <a:graphicFrameLocks noGrp="1"/>
          </p:cNvGraphicFramePr>
          <p:nvPr/>
        </p:nvGraphicFramePr>
        <p:xfrm>
          <a:off x="6851765" y="3423680"/>
          <a:ext cx="1795413" cy="14401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92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3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구분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일평균 배송 건수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/>
                        <a:t>로봇</a:t>
                      </a:r>
                      <a:r>
                        <a:rPr lang="en-US" altLang="ko-KR" sz="900" b="0" dirty="0"/>
                        <a:t>1</a:t>
                      </a:r>
                      <a:endParaRPr lang="ko-KR" altLang="en-US" sz="900" b="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/>
                        <a:t>85</a:t>
                      </a:r>
                      <a:endParaRPr lang="ko-KR" altLang="en-US" sz="900" b="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/>
                        <a:t>로봇</a:t>
                      </a:r>
                      <a:r>
                        <a:rPr lang="en-US" altLang="ko-KR" sz="900" b="0" dirty="0"/>
                        <a:t>2</a:t>
                      </a:r>
                      <a:endParaRPr lang="ko-KR" altLang="en-US" sz="900" b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/>
                        <a:t>125</a:t>
                      </a:r>
                      <a:endParaRPr lang="ko-KR" altLang="en-US" sz="900" b="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/>
                        <a:t>로봇</a:t>
                      </a:r>
                      <a:r>
                        <a:rPr lang="en-US" altLang="ko-KR" sz="900" b="0" dirty="0"/>
                        <a:t>3</a:t>
                      </a:r>
                      <a:endParaRPr lang="ko-KR" altLang="en-US" sz="900" b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/>
                        <a:t>120</a:t>
                      </a:r>
                      <a:endParaRPr lang="ko-KR" altLang="en-US" sz="900" b="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/>
                        <a:t>로봇</a:t>
                      </a:r>
                      <a:r>
                        <a:rPr lang="en-US" altLang="ko-KR" sz="900" b="0" dirty="0"/>
                        <a:t>4</a:t>
                      </a:r>
                      <a:endParaRPr lang="ko-KR" altLang="en-US" sz="900" b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/>
                        <a:t>87</a:t>
                      </a:r>
                      <a:endParaRPr lang="ko-KR" altLang="en-US" sz="900" b="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/>
                        <a:t>로봇</a:t>
                      </a:r>
                      <a:r>
                        <a:rPr lang="en-US" altLang="ko-KR" sz="900" b="0" dirty="0"/>
                        <a:t>5</a:t>
                      </a:r>
                      <a:endParaRPr lang="ko-KR" altLang="en-US" sz="900" b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/>
                        <a:t>150</a:t>
                      </a:r>
                      <a:endParaRPr lang="ko-KR" altLang="en-US" sz="900" b="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합계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/>
                        <a:t>567</a:t>
                      </a:r>
                      <a:endParaRPr lang="ko-KR" altLang="en-US" sz="900" b="1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9" name="TextBox 128"/>
          <p:cNvSpPr txBox="1"/>
          <p:nvPr/>
        </p:nvSpPr>
        <p:spPr>
          <a:xfrm>
            <a:off x="6961154" y="3228983"/>
            <a:ext cx="15840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(</a:t>
            </a:r>
            <a:r>
              <a:rPr lang="ko-KR" altLang="en-US" sz="900" dirty="0"/>
              <a:t>기간</a:t>
            </a:r>
            <a:r>
              <a:rPr lang="en-US" altLang="ko-KR" sz="900" dirty="0"/>
              <a:t>: 22.12.01 ~ 23.01.19)</a:t>
            </a:r>
            <a:endParaRPr lang="ko-KR" altLang="en-US" sz="900" dirty="0"/>
          </a:p>
        </p:txBody>
      </p:sp>
      <p:sp>
        <p:nvSpPr>
          <p:cNvPr id="130" name="TextBox 129"/>
          <p:cNvSpPr txBox="1"/>
          <p:nvPr/>
        </p:nvSpPr>
        <p:spPr>
          <a:xfrm>
            <a:off x="6733881" y="3047061"/>
            <a:ext cx="2000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+mn-ea"/>
              </a:rPr>
              <a:t>[</a:t>
            </a:r>
            <a:r>
              <a:rPr lang="ko-KR" altLang="en-US" sz="1200" b="1" dirty="0" err="1">
                <a:latin typeface="+mn-ea"/>
              </a:rPr>
              <a:t>로봇별</a:t>
            </a:r>
            <a:r>
              <a:rPr lang="ko-KR" altLang="en-US" sz="1200" b="1" dirty="0">
                <a:latin typeface="+mn-ea"/>
              </a:rPr>
              <a:t> 일평균 </a:t>
            </a:r>
            <a:r>
              <a:rPr lang="ko-KR" altLang="en-US" sz="1200" b="1" dirty="0" err="1">
                <a:latin typeface="+mn-ea"/>
              </a:rPr>
              <a:t>배송건수</a:t>
            </a:r>
            <a:r>
              <a:rPr lang="en-US" altLang="ko-KR" sz="1200" b="1" dirty="0">
                <a:latin typeface="+mn-ea"/>
              </a:rPr>
              <a:t>]</a:t>
            </a:r>
            <a:endParaRPr lang="ko-KR" altLang="en-US" sz="1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6707682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하이오더</a:t>
            </a:r>
            <a:r>
              <a:rPr lang="en-US" altLang="ko-KR" dirty="0"/>
              <a:t>-</a:t>
            </a:r>
            <a:r>
              <a:rPr lang="ko-KR" altLang="en-US" dirty="0"/>
              <a:t>로봇 동시 가입 프로모션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>
                <a:latin typeface="KT서체 Bold" panose="020B0600000101010101" pitchFamily="50" charset="-127"/>
                <a:ea typeface="KT서체 Bold" panose="020B0600000101010101" pitchFamily="50" charset="-127"/>
              </a:rPr>
              <a:t>03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1025835" y="1441554"/>
            <a:ext cx="2772851" cy="1982898"/>
            <a:chOff x="958852" y="2406433"/>
            <a:chExt cx="3301925" cy="2089691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958852" y="2406433"/>
              <a:ext cx="3301925" cy="208969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16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/>
            </a:p>
          </p:txBody>
        </p:sp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1531842" y="2551015"/>
              <a:ext cx="2275840" cy="40752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>
              <a:lvl1pPr marL="0" indent="0" algn="l" defTabSz="915230" rtl="0" eaLnBrk="1" latinLnBrk="1" hangingPunct="1">
                <a:lnSpc>
                  <a:spcPct val="90000"/>
                </a:lnSpc>
                <a:spcBef>
                  <a:spcPts val="1002"/>
                </a:spcBef>
                <a:buFont typeface="Arial" panose="020B0604020202020204" pitchFamily="34" charset="0"/>
                <a:buNone/>
                <a:defRPr sz="1733" kern="1200" spc="0" baseline="0">
                  <a:solidFill>
                    <a:srgbClr val="4C4C4E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defRPr>
              </a:lvl1pPr>
              <a:lvl2pPr marL="68642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403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5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926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688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449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3211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972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350" dirty="0" err="1">
                  <a:solidFill>
                    <a:schemeClr val="bg1"/>
                  </a:solidFill>
                </a:rPr>
                <a:t>하이오더</a:t>
              </a:r>
              <a:r>
                <a:rPr lang="ko-KR" altLang="en-US" sz="1350" dirty="0">
                  <a:solidFill>
                    <a:schemeClr val="bg1"/>
                  </a:solidFill>
                </a:rPr>
                <a:t> 출시 프로모션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141742" y="3196494"/>
              <a:ext cx="2886966" cy="9730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3</a:t>
              </a:r>
              <a:r>
                <a:rPr lang="ko-KR" altLang="en-US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개월 서비스요금 무료</a:t>
              </a:r>
              <a:endParaRPr lang="en-US" altLang="ko-KR" sz="1350" dirty="0"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marL="214313" indent="-214313">
                <a:buFontTx/>
                <a:buChar char="-"/>
              </a:pPr>
              <a:r>
                <a:rPr lang="ko-KR" altLang="en-US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기간</a:t>
              </a:r>
              <a:r>
                <a:rPr lang="en-US" altLang="ko-KR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: 3.2~5.31</a:t>
              </a:r>
            </a:p>
            <a:p>
              <a:pPr marL="214313" indent="-214313">
                <a:buFontTx/>
                <a:buChar char="-"/>
              </a:pPr>
              <a:r>
                <a:rPr lang="ko-KR" altLang="en-US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적용</a:t>
              </a:r>
              <a:r>
                <a:rPr lang="en-US" altLang="ko-KR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: </a:t>
              </a:r>
              <a:r>
                <a:rPr lang="ko-KR" altLang="en-US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해당기간 설치 완료 고객</a:t>
              </a:r>
              <a:endParaRPr lang="en-US" altLang="ko-KR" sz="1350" dirty="0"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marL="214313" indent="-214313">
                <a:buFontTx/>
                <a:buChar char="-"/>
              </a:pPr>
              <a:r>
                <a:rPr lang="ko-KR" altLang="en-US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서비스요금</a:t>
              </a:r>
              <a:r>
                <a:rPr lang="en-US" altLang="ko-KR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: </a:t>
              </a:r>
              <a:r>
                <a:rPr lang="ko-KR" altLang="en-US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월 </a:t>
              </a:r>
              <a:r>
                <a:rPr lang="en-US" altLang="ko-KR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13K </a:t>
              </a:r>
              <a:r>
                <a:rPr lang="ko-KR" altLang="en-US" sz="1350" dirty="0"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무료</a:t>
              </a: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002" y="3658851"/>
            <a:ext cx="1663200" cy="966848"/>
          </a:xfrm>
          <a:prstGeom prst="rect">
            <a:avLst/>
          </a:prstGeom>
        </p:spPr>
      </p:pic>
      <p:sp>
        <p:nvSpPr>
          <p:cNvPr id="23" name="십자형 22"/>
          <p:cNvSpPr/>
          <p:nvPr/>
        </p:nvSpPr>
        <p:spPr>
          <a:xfrm>
            <a:off x="4145853" y="2352051"/>
            <a:ext cx="345466" cy="353189"/>
          </a:xfrm>
          <a:prstGeom prst="plus">
            <a:avLst>
              <a:gd name="adj" fmla="val 4233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/>
          </a:p>
        </p:txBody>
      </p:sp>
      <p:grpSp>
        <p:nvGrpSpPr>
          <p:cNvPr id="24" name="그룹 23"/>
          <p:cNvGrpSpPr/>
          <p:nvPr/>
        </p:nvGrpSpPr>
        <p:grpSpPr>
          <a:xfrm>
            <a:off x="4788211" y="1450180"/>
            <a:ext cx="3202359" cy="1974271"/>
            <a:chOff x="958852" y="2406432"/>
            <a:chExt cx="3813387" cy="2080599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958852" y="2406432"/>
              <a:ext cx="3783703" cy="208059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16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/>
            </a:p>
          </p:txBody>
        </p:sp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1713176" y="2551015"/>
              <a:ext cx="2275840" cy="40752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9000"/>
                </a:prstClr>
              </a:outerShdw>
            </a:effectLst>
          </p:spPr>
          <p:txBody>
            <a:bodyPr lIns="0" tIns="0" rIns="0" bIns="0" anchor="ctr" anchorCtr="0">
              <a:normAutofit/>
            </a:bodyPr>
            <a:lstStyle>
              <a:lvl1pPr marL="0" indent="0" algn="l" defTabSz="915230" rtl="0" eaLnBrk="1" latinLnBrk="1" hangingPunct="1">
                <a:lnSpc>
                  <a:spcPct val="90000"/>
                </a:lnSpc>
                <a:spcBef>
                  <a:spcPts val="1002"/>
                </a:spcBef>
                <a:buFont typeface="Arial" panose="020B0604020202020204" pitchFamily="34" charset="0"/>
                <a:buNone/>
                <a:defRPr sz="1733" kern="1200" spc="0" baseline="0">
                  <a:solidFill>
                    <a:srgbClr val="4C4C4E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  <a:cs typeface="+mn-cs"/>
                </a:defRPr>
              </a:lvl1pPr>
              <a:lvl2pPr marL="68642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403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5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926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688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449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32112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9727" indent="-228807" algn="l" defTabSz="91523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350" dirty="0">
                  <a:solidFill>
                    <a:schemeClr val="bg1"/>
                  </a:solidFill>
                </a:rPr>
                <a:t>로봇 프로모션</a:t>
              </a: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160284" y="3100425"/>
              <a:ext cx="3611955" cy="13379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12</a:t>
              </a:r>
              <a:r>
                <a:rPr lang="ko-KR" altLang="en-US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개월 서비스요금 할인</a:t>
              </a:r>
              <a:endParaRPr lang="en-US" altLang="ko-KR" sz="135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marL="214313" indent="-214313">
                <a:buFontTx/>
                <a:buChar char="-"/>
              </a:pPr>
              <a:r>
                <a:rPr lang="ko-KR" altLang="en-US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기간</a:t>
              </a:r>
              <a:r>
                <a:rPr lang="en-US" altLang="ko-KR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: 3.2~5.31</a:t>
              </a:r>
            </a:p>
            <a:p>
              <a:pPr marL="214313" indent="-214313">
                <a:buFontTx/>
                <a:buChar char="-"/>
              </a:pPr>
              <a:r>
                <a:rPr lang="ko-KR" altLang="en-US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요금</a:t>
              </a:r>
              <a:r>
                <a:rPr lang="en-US" altLang="ko-KR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: 2</a:t>
              </a:r>
              <a:r>
                <a:rPr lang="ko-KR" altLang="en-US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만원</a:t>
              </a:r>
              <a:r>
                <a:rPr lang="en-US" altLang="ko-KR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/</a:t>
              </a:r>
              <a:r>
                <a:rPr lang="ko-KR" altLang="en-US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월</a:t>
              </a:r>
              <a:endParaRPr lang="en-US" altLang="ko-KR" sz="12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pPr marL="214313" indent="-214313">
                <a:buFontTx/>
                <a:buChar char="-"/>
              </a:pPr>
              <a:r>
                <a:rPr lang="ko-KR" altLang="en-US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대상</a:t>
              </a:r>
              <a:r>
                <a:rPr lang="en-US" altLang="ko-KR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: </a:t>
              </a:r>
              <a:r>
                <a:rPr lang="ko-KR" altLang="en-US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임대형</a:t>
              </a:r>
              <a:r>
                <a:rPr lang="en-US" altLang="ko-KR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기간내 개통 고객</a:t>
              </a:r>
              <a:endParaRPr lang="en-US" altLang="ko-KR" sz="120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endParaRPr lang="en-US" altLang="ko-KR" sz="135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  <a:p>
              <a:r>
                <a:rPr lang="ko-KR" altLang="en-US" sz="1350" dirty="0" err="1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하이오더</a:t>
              </a:r>
              <a:r>
                <a:rPr lang="ko-KR" altLang="en-US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청약서</a:t>
              </a:r>
              <a:r>
                <a:rPr lang="en-US" altLang="ko-KR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 </a:t>
              </a:r>
              <a:r>
                <a:rPr lang="ko-KR" altLang="en-US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첨부</a:t>
              </a:r>
              <a:r>
                <a:rPr lang="en-US" altLang="ko-KR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(</a:t>
              </a:r>
              <a:r>
                <a:rPr lang="ko-KR" altLang="en-US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프로모션 적용 선택</a:t>
              </a:r>
              <a:r>
                <a:rPr lang="en-US" altLang="ko-KR" sz="1350" dirty="0">
                  <a:solidFill>
                    <a:srgbClr val="FF0000"/>
                  </a:solidFill>
                  <a:latin typeface="KT서체 Medium" panose="020B0600000101010101" pitchFamily="50" charset="-127"/>
                  <a:ea typeface="KT서체 Medium" panose="020B0600000101010101" pitchFamily="50" charset="-127"/>
                </a:rPr>
                <a:t>)</a:t>
              </a:r>
              <a:endParaRPr lang="ko-KR" altLang="en-US" sz="1350" dirty="0">
                <a:solidFill>
                  <a:srgbClr val="FF0000"/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44627" y="3650065"/>
            <a:ext cx="705848" cy="1005530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588564" y="3669406"/>
            <a:ext cx="445921" cy="984420"/>
          </a:xfrm>
          <a:prstGeom prst="rect">
            <a:avLst/>
          </a:prstGeom>
        </p:spPr>
      </p:pic>
      <p:sp>
        <p:nvSpPr>
          <p:cNvPr id="31" name="모서리가 둥근 직사각형 30"/>
          <p:cNvSpPr/>
          <p:nvPr/>
        </p:nvSpPr>
        <p:spPr>
          <a:xfrm>
            <a:off x="4818401" y="1039155"/>
            <a:ext cx="3147240" cy="375241"/>
          </a:xfrm>
          <a:prstGeom prst="roundRect">
            <a:avLst>
              <a:gd name="adj" fmla="val 5357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456355">
              <a:lnSpc>
                <a:spcPts val="1597"/>
              </a:lnSpc>
            </a:pP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로봇 동시 가입시 </a:t>
            </a:r>
            <a:r>
              <a:rPr lang="en-US" altLang="ko-KR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(</a:t>
            </a:r>
            <a:r>
              <a:rPr lang="ko-KR" altLang="en-US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추가</a:t>
            </a:r>
            <a:r>
              <a:rPr lang="en-US" altLang="ko-KR" sz="15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)</a:t>
            </a:r>
            <a:endParaRPr lang="ko-KR" altLang="en-US" sz="1500" b="1" dirty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white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576036" y="931605"/>
            <a:ext cx="3596414" cy="380470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4" tIns="45718" rIns="91434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07679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종합 토의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874029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139588" y="1354837"/>
            <a:ext cx="7285275" cy="2648168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추가적인 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Q&amp;A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현장지원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요청사항</a:t>
            </a:r>
          </a:p>
        </p:txBody>
      </p:sp>
      <p:pic>
        <p:nvPicPr>
          <p:cNvPr id="47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37703" y="488719"/>
            <a:ext cx="7704137" cy="408725"/>
          </a:xfrm>
        </p:spPr>
        <p:txBody>
          <a:bodyPr/>
          <a:lstStyle/>
          <a:p>
            <a:r>
              <a:rPr lang="ko-KR" altLang="en-US" dirty="0"/>
              <a:t>종합 토의 </a:t>
            </a:r>
            <a:r>
              <a:rPr lang="en-US" altLang="ko-KR" dirty="0"/>
              <a:t>- Agenda</a:t>
            </a:r>
            <a:endParaRPr lang="en-US" b="0" spc="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227293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IGICO KT_Logo V1.0-Gray.png" descr="DIGICO KT_Logo V1.0-Gray.png">
            <a:extLst>
              <a:ext uri="{FF2B5EF4-FFF2-40B4-BE49-F238E27FC236}">
                <a16:creationId xmlns:a16="http://schemas.microsoft.com/office/drawing/2014/main" id="{14425D8F-3A3B-5F12-BF1E-D71B5310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996287" y="2109757"/>
            <a:ext cx="7226489" cy="461665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dirty="0">
                <a:latin typeface="KT서체 Medium" panose="020B0600000101010101" pitchFamily="50" charset="-127"/>
                <a:ea typeface="KT서체 Medium" panose="020B0600000101010101" pitchFamily="50" charset="-127"/>
              </a:rPr>
              <a:t>현장질문답변 주요사항</a:t>
            </a:r>
            <a:endParaRPr lang="ko-KR" altLang="ko-KR" sz="2400" dirty="0">
              <a:latin typeface="KT서체 Medium" panose="020B0600000101010101" pitchFamily="50" charset="-127"/>
              <a:ea typeface="KT서체 Medium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25486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49" y="375464"/>
            <a:ext cx="6617701" cy="439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849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49" y="511264"/>
            <a:ext cx="6617701" cy="412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4171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49" y="278464"/>
            <a:ext cx="6617701" cy="459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3167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49" y="575930"/>
            <a:ext cx="6617701" cy="399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25079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06" y="806468"/>
            <a:ext cx="7541986" cy="353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53308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06" y="738890"/>
            <a:ext cx="7541986" cy="367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21584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GICO KT_Logo V1.0-Gray.png" descr="DIGICO KT_Logo V1.0-Gray.png">
            <a:extLst>
              <a:ext uri="{FF2B5EF4-FFF2-40B4-BE49-F238E27FC236}">
                <a16:creationId xmlns:a16="http://schemas.microsoft.com/office/drawing/2014/main" id="{F78A1C60-7B0A-6D7A-38DF-2B11E0F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6398" y="294835"/>
            <a:ext cx="819404" cy="144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06" y="592777"/>
            <a:ext cx="7541986" cy="397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03498"/>
      </p:ext>
    </p:extLst>
  </p:cSld>
  <p:clrMapOvr>
    <a:masterClrMapping/>
  </p:clrMapOvr>
</p:sld>
</file>

<file path=ppt/theme/theme1.xml><?xml version="1.0" encoding="utf-8"?>
<a:theme xmlns:a="http://schemas.openxmlformats.org/drawingml/2006/main" name="KT Color">
  <a:themeElements>
    <a:clrScheme name="KT Color">
      <a:dk1>
        <a:srgbClr val="000000"/>
      </a:dk1>
      <a:lt1>
        <a:sysClr val="window" lastClr="FFFFFF"/>
      </a:lt1>
      <a:dk2>
        <a:srgbClr val="4C4C4E"/>
      </a:dk2>
      <a:lt2>
        <a:srgbClr val="D1D2D4"/>
      </a:lt2>
      <a:accent1>
        <a:srgbClr val="FF0000"/>
      </a:accent1>
      <a:accent2>
        <a:srgbClr val="F27173"/>
      </a:accent2>
      <a:accent3>
        <a:srgbClr val="B01116"/>
      </a:accent3>
      <a:accent4>
        <a:srgbClr val="00C0AA"/>
      </a:accent4>
      <a:accent5>
        <a:srgbClr val="69D7C3"/>
      </a:accent5>
      <a:accent6>
        <a:srgbClr val="009687"/>
      </a:accent6>
      <a:hlink>
        <a:srgbClr val="FF0000"/>
      </a:hlink>
      <a:folHlink>
        <a:srgbClr val="B01116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40000"/>
            <a:lumOff val="60000"/>
            <a:alpha val="40000"/>
          </a:schemeClr>
        </a:solidFill>
      </a:spPr>
      <a:bodyPr wrap="square" rtlCol="0" anchor="ctr">
        <a:spAutoFit/>
      </a:bodyPr>
      <a:lstStyle>
        <a:defPPr algn="ctr">
          <a:defRPr sz="1100" spc="-70">
            <a:latin typeface="KT서체 Light" panose="020B0600000101010101" pitchFamily="50" charset="-127"/>
            <a:ea typeface="KT서체 Light" panose="020B0600000101010101" pitchFamily="50" charset="-127"/>
          </a:defRPr>
        </a:defPPr>
      </a:lst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30000"/>
          </a:lnSpc>
          <a:defRPr sz="1200" spc="-70" smtClean="0">
            <a:latin typeface="DIGICO TTF Medium" panose="020B0600000101010101" pitchFamily="50" charset="-127"/>
            <a:ea typeface="DIGICO TTF Medium" panose="020B0600000101010101" pitchFamily="50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T Color" id="{E09EF5AF-FD31-40E1-AC7F-168F1589155B}" vid="{0C9CC309-72AC-43B4-B446-C0A338E03BCD}"/>
    </a:ext>
  </a:extLst>
</a:theme>
</file>

<file path=ppt/theme/theme2.xml><?xml version="1.0" encoding="utf-8"?>
<a:theme xmlns:a="http://schemas.openxmlformats.org/drawingml/2006/main" name="1_KT Color">
  <a:themeElements>
    <a:clrScheme name="KT Color">
      <a:dk1>
        <a:srgbClr val="000000"/>
      </a:dk1>
      <a:lt1>
        <a:sysClr val="window" lastClr="FFFFFF"/>
      </a:lt1>
      <a:dk2>
        <a:srgbClr val="4C4C4E"/>
      </a:dk2>
      <a:lt2>
        <a:srgbClr val="D1D2D4"/>
      </a:lt2>
      <a:accent1>
        <a:srgbClr val="FF0000"/>
      </a:accent1>
      <a:accent2>
        <a:srgbClr val="F27173"/>
      </a:accent2>
      <a:accent3>
        <a:srgbClr val="B01116"/>
      </a:accent3>
      <a:accent4>
        <a:srgbClr val="00C0AA"/>
      </a:accent4>
      <a:accent5>
        <a:srgbClr val="69D7C3"/>
      </a:accent5>
      <a:accent6>
        <a:srgbClr val="009687"/>
      </a:accent6>
      <a:hlink>
        <a:srgbClr val="FF0000"/>
      </a:hlink>
      <a:folHlink>
        <a:srgbClr val="B01116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40000"/>
            <a:lumOff val="60000"/>
            <a:alpha val="40000"/>
          </a:schemeClr>
        </a:solidFill>
      </a:spPr>
      <a:bodyPr wrap="square" rtlCol="0" anchor="ctr">
        <a:spAutoFit/>
      </a:bodyPr>
      <a:lstStyle>
        <a:defPPr algn="ctr">
          <a:defRPr sz="1100" spc="-70">
            <a:latin typeface="KT서체 Light" panose="020B0600000101010101" pitchFamily="50" charset="-127"/>
            <a:ea typeface="KT서체 Light" panose="020B0600000101010101" pitchFamily="50" charset="-127"/>
          </a:defRPr>
        </a:defPPr>
      </a:lst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30000"/>
          </a:lnSpc>
          <a:defRPr sz="1200" spc="-70" smtClean="0">
            <a:latin typeface="DIGICO TTF Medium" panose="020B0600000101010101" pitchFamily="50" charset="-127"/>
            <a:ea typeface="DIGICO TTF Medium" panose="020B0600000101010101" pitchFamily="50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T Color" id="{E09EF5AF-FD31-40E1-AC7F-168F1589155B}" vid="{0C9CC309-72AC-43B4-B446-C0A338E03BCD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맑은 고딕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맑은 고딕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맑은 고딕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맑은 고딕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맑은 고딕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맑은 고딕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KT Color</Template>
  <TotalTime>35796</TotalTime>
  <Words>11164</Words>
  <Application>Microsoft Office PowerPoint</Application>
  <PresentationFormat>사용자 지정</PresentationFormat>
  <Paragraphs>1958</Paragraphs>
  <Slides>106</Slides>
  <Notes>40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106</vt:i4>
      </vt:variant>
    </vt:vector>
  </HeadingPairs>
  <TitlesOfParts>
    <vt:vector size="122" baseType="lpstr">
      <vt:lpstr>DIGICO TTF Light</vt:lpstr>
      <vt:lpstr>HY궁서B</vt:lpstr>
      <vt:lpstr>KT서체 Bold</vt:lpstr>
      <vt:lpstr>KT서체 Light</vt:lpstr>
      <vt:lpstr>KT서체 Medium</vt:lpstr>
      <vt:lpstr>나눔스퀘어</vt:lpstr>
      <vt:lpstr>나눔스퀘어 Bold</vt:lpstr>
      <vt:lpstr>나눔스퀘어 ExtraBold</vt:lpstr>
      <vt:lpstr>맑은 고딕</vt:lpstr>
      <vt:lpstr>함초롬돋움</vt:lpstr>
      <vt:lpstr>Arial</vt:lpstr>
      <vt:lpstr>Marlett</vt:lpstr>
      <vt:lpstr>Wingdings</vt:lpstr>
      <vt:lpstr>Wingdings 2</vt:lpstr>
      <vt:lpstr>KT Color</vt:lpstr>
      <vt:lpstr>1_KT Color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하이오더</vt:lpstr>
      <vt:lpstr>PowerPoint 프레젠테이션</vt:lpstr>
      <vt:lpstr>하이오더</vt:lpstr>
      <vt:lpstr>하이오더</vt:lpstr>
      <vt:lpstr>※ 별첨. 하이오더 설치 모습</vt:lpstr>
      <vt:lpstr>별첨. 거치대 유형</vt:lpstr>
      <vt:lpstr>하이오더</vt:lpstr>
      <vt:lpstr>하이오더</vt:lpstr>
      <vt:lpstr>하이오더</vt:lpstr>
      <vt:lpstr>별첨. 경쟁사 가격 비교 (vat별도)</vt:lpstr>
      <vt:lpstr>하이오더</vt:lpstr>
      <vt:lpstr>하이오더</vt:lpstr>
      <vt:lpstr>별첨. POS/VAN의 이해</vt:lpstr>
      <vt:lpstr>별첨. 하이오더 POS-VAN 연동 내역 (POS사 추천 순, 현재기준)</vt:lpstr>
      <vt:lpstr>별첨. POS/VAN Sales 방안</vt:lpstr>
      <vt:lpstr>하이오더</vt:lpstr>
      <vt:lpstr>하이오더</vt:lpstr>
      <vt:lpstr>별첨. 태블릿 및 보조 배터리 스펙 </vt:lpstr>
      <vt:lpstr>업무 프로세스</vt:lpstr>
      <vt:lpstr>별첨. 하이오더 KT AP 신청 가이드 (영업대표용)</vt:lpstr>
      <vt:lpstr>업무 프로세스</vt:lpstr>
      <vt:lpstr>업무 프로세스</vt:lpstr>
      <vt:lpstr>별첨. 결제안심인터넷 활용 방안</vt:lpstr>
      <vt:lpstr>별첨. 하이오더 KT/타사 AP 신청 가이드 (KTS설치기사용)</vt:lpstr>
      <vt:lpstr>별첨. 하이오더-로봇 연동</vt:lpstr>
      <vt:lpstr>업무 프로세스</vt:lpstr>
      <vt:lpstr>업무 프로세스 (간편)</vt:lpstr>
      <vt:lpstr>별첨. 하이오더 영업용 카톡방 운영 방안 (1/2)</vt:lpstr>
      <vt:lpstr>별첨. 하이오더 영업용 카톡방 운영 방안 (2/2)</vt:lpstr>
      <vt:lpstr>별첨. 업무 프로세스 상세</vt:lpstr>
      <vt:lpstr>영업 매뉴얼</vt:lpstr>
      <vt:lpstr>영업 매뉴얼</vt:lpstr>
      <vt:lpstr>영업 매뉴얼</vt:lpstr>
      <vt:lpstr>영업 매뉴얼</vt:lpstr>
      <vt:lpstr>영업 매뉴얼</vt:lpstr>
      <vt:lpstr>영업 매뉴얼</vt:lpstr>
      <vt:lpstr>영업 매뉴얼</vt:lpstr>
      <vt:lpstr>별첨. 메인 POS에 원격 프로그램 설치 (1/2)</vt:lpstr>
      <vt:lpstr>별첨. 메인 POS에 원격 프로그램 설치 (2/2)</vt:lpstr>
      <vt:lpstr>별첨. 매장 특이사항 및 요구사항 (메모 예시)</vt:lpstr>
      <vt:lpstr>별첨. 매장 사진 (예시)</vt:lpstr>
      <vt:lpstr>별첨. 하이오더 주요 기능</vt:lpstr>
      <vt:lpstr>영업 매뉴얼</vt:lpstr>
      <vt:lpstr>영업 매뉴얼</vt:lpstr>
      <vt:lpstr>영업 매뉴얼</vt:lpstr>
      <vt:lpstr>고객 응대 매뉴얼</vt:lpstr>
      <vt:lpstr>고객 응대 매뉴얼</vt:lpstr>
      <vt:lpstr>고객 응대 매뉴얼</vt:lpstr>
      <vt:lpstr>고객 응대 매뉴얼</vt:lpstr>
      <vt:lpstr>고객 응대 매뉴얼</vt:lpstr>
      <vt:lpstr>고객 응대 매뉴얼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세일즈 방안 </vt:lpstr>
      <vt:lpstr>세일즈 방안 </vt:lpstr>
      <vt:lpstr>세일즈 방안 </vt:lpstr>
      <vt:lpstr>세일즈 방안 </vt:lpstr>
      <vt:lpstr>세일즈 방안 </vt:lpstr>
      <vt:lpstr>세일즈 방안 </vt:lpstr>
      <vt:lpstr>세일즈 방안 </vt:lpstr>
      <vt:lpstr>PowerPoint 프레젠테이션</vt:lpstr>
      <vt:lpstr>세일즈 방안 </vt:lpstr>
      <vt:lpstr>세일즈 방안 </vt:lpstr>
      <vt:lpstr>세일즈 방안 </vt:lpstr>
      <vt:lpstr>세일즈 방안 </vt:lpstr>
      <vt:lpstr>세일즈 방안 </vt:lpstr>
      <vt:lpstr>PowerPoint 프레젠테이션</vt:lpstr>
      <vt:lpstr>테이블오더-로봇 연계 효과</vt:lpstr>
      <vt:lpstr>테이블오더-로봇 연계 효과 (B.P: 천안 아이랑 숯불갈비)</vt:lpstr>
      <vt:lpstr>하이오더-로봇 동시 가입 프로모션</vt:lpstr>
      <vt:lpstr>PowerPoint 프레젠테이션</vt:lpstr>
      <vt:lpstr>종합 토의 - Agenda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apple</dc:creator>
  <cp:lastModifiedBy>윤철 김</cp:lastModifiedBy>
  <cp:revision>1398</cp:revision>
  <dcterms:created xsi:type="dcterms:W3CDTF">2017-11-08T07:43:10Z</dcterms:created>
  <dcterms:modified xsi:type="dcterms:W3CDTF">2025-01-21T10:05:06Z</dcterms:modified>
</cp:coreProperties>
</file>