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0" r:id="rId2"/>
    <p:sldId id="279" r:id="rId3"/>
    <p:sldId id="264" r:id="rId4"/>
    <p:sldId id="267" r:id="rId5"/>
    <p:sldId id="283" r:id="rId6"/>
    <p:sldId id="285" r:id="rId7"/>
    <p:sldId id="284" r:id="rId8"/>
    <p:sldId id="258" r:id="rId9"/>
    <p:sldId id="259" r:id="rId10"/>
    <p:sldId id="270" r:id="rId11"/>
    <p:sldId id="263" r:id="rId12"/>
    <p:sldId id="272" r:id="rId13"/>
    <p:sldId id="266" r:id="rId14"/>
    <p:sldId id="273" r:id="rId15"/>
  </p:sldIdLst>
  <p:sldSz cx="9144000" cy="6858000" type="screen4x3"/>
  <p:notesSz cx="6858000" cy="9144000"/>
  <p:embeddedFontLst>
    <p:embeddedFont>
      <p:font typeface="HY견고딕" pitchFamily="18" charset="-127"/>
      <p:regular r:id="rId18"/>
    </p:embeddedFont>
    <p:embeddedFont>
      <p:font typeface="HY나무B" pitchFamily="18" charset="-127"/>
      <p:regular r:id="rId19"/>
    </p:embeddedFont>
    <p:embeddedFont>
      <p:font typeface="맑은 고딕" pitchFamily="50" charset="-127"/>
      <p:regular r:id="rId20"/>
      <p:bold r:id="rId21"/>
    </p:embeddedFont>
    <p:embeddedFont>
      <p:font typeface="HY울릉도B" pitchFamily="18" charset="-127"/>
      <p:regular r:id="rId22"/>
    </p:embeddedFont>
    <p:embeddedFont>
      <p:font typeface="HY동녘M" pitchFamily="18" charset="-127"/>
      <p:regular r:id="rId23"/>
    </p:embeddedFont>
    <p:embeddedFont>
      <p:font typeface="HY그래픽M" pitchFamily="18" charset="-127"/>
      <p:regular r:id="rId24"/>
    </p:embeddedFont>
    <p:embeddedFont>
      <p:font typeface="HY울릉도M" pitchFamily="18" charset="-127"/>
      <p:regular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00"/>
    <a:srgbClr val="FFFF66"/>
    <a:srgbClr val="F57E1B"/>
  </p:clrMru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7EEFD-3B64-4C2A-BFAC-C72FE9EAE9F0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34661-166D-404B-8FA9-EF359123D39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ED655-0C6E-42CB-B4EE-03C2EFAA6DF0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5D935-0514-4B7A-A889-75A8BD1AD8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4CBD2-54F9-43A6-AF5B-17C808C8082E}" type="datetimeFigureOut">
              <a:rPr lang="ko-KR" altLang="en-US" smtClean="0"/>
              <a:pPr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4B4A-F31E-4791-877D-A7EE71969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157161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TV </a:t>
            </a:r>
            <a:r>
              <a:rPr lang="ko-KR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광고를</a:t>
            </a:r>
            <a:r>
              <a:rPr lang="ko-KR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무료로</a:t>
            </a:r>
            <a:r>
              <a:rPr lang="en-US" altLang="ko-KR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해드립니다</a:t>
            </a:r>
            <a:r>
              <a:rPr lang="en-US" altLang="ko-KR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0232" y="285728"/>
            <a:ext cx="514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HY나무B" pitchFamily="18" charset="-127"/>
                <a:ea typeface="HY나무B" pitchFamily="18" charset="-127"/>
              </a:rPr>
              <a:t>“</a:t>
            </a:r>
            <a:r>
              <a:rPr lang="ko-KR" altLang="en-US" sz="2800" b="1" dirty="0" smtClean="0">
                <a:latin typeface="HY나무B" pitchFamily="18" charset="-127"/>
                <a:ea typeface="HY나무B" pitchFamily="18" charset="-127"/>
              </a:rPr>
              <a:t>가게 </a:t>
            </a:r>
            <a:r>
              <a:rPr lang="ko-KR" altLang="en-US" sz="2800" b="1" dirty="0" smtClean="0">
                <a:latin typeface="HY나무B" pitchFamily="18" charset="-127"/>
                <a:ea typeface="HY나무B" pitchFamily="18" charset="-127"/>
              </a:rPr>
              <a:t>홍보가 막막 하시죠</a:t>
            </a:r>
            <a:r>
              <a:rPr lang="en-US" altLang="ko-KR" sz="2800" b="1" dirty="0" smtClean="0">
                <a:latin typeface="HY나무B" pitchFamily="18" charset="-127"/>
                <a:ea typeface="HY나무B" pitchFamily="18" charset="-127"/>
              </a:rPr>
              <a:t>? </a:t>
            </a:r>
            <a:r>
              <a:rPr lang="en-US" altLang="ko-KR" sz="2800" b="1" dirty="0" smtClean="0">
                <a:latin typeface="HY나무B" pitchFamily="18" charset="-127"/>
                <a:ea typeface="HY나무B" pitchFamily="18" charset="-127"/>
              </a:rPr>
              <a:t>“</a:t>
            </a:r>
            <a:endParaRPr lang="en-US" altLang="ko-KR" sz="2800" b="1" dirty="0" smtClean="0">
              <a:latin typeface="HY나무B" pitchFamily="18" charset="-127"/>
              <a:ea typeface="HY나무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76" y="857232"/>
            <a:ext cx="6572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우리동네 올레</a:t>
            </a:r>
            <a:r>
              <a:rPr lang="en-US" altLang="ko-KR" sz="1400" dirty="0" smtClean="0">
                <a:latin typeface="+mn-ea"/>
              </a:rPr>
              <a:t>TV </a:t>
            </a:r>
            <a:r>
              <a:rPr lang="ko-KR" altLang="en-US" sz="1400" dirty="0" smtClean="0">
                <a:latin typeface="+mn-ea"/>
              </a:rPr>
              <a:t>실시간 채널에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노출되는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창업고객을 위한 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TV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광고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!</a:t>
            </a:r>
          </a:p>
          <a:p>
            <a:pPr algn="ctr"/>
            <a:endParaRPr lang="en-US" altLang="ko-KR" sz="300" dirty="0" smtClean="0">
              <a:latin typeface="+mn-ea"/>
            </a:endParaRPr>
          </a:p>
          <a:p>
            <a:pPr algn="ctr"/>
            <a:r>
              <a:rPr lang="ko-KR" altLang="en-US" sz="1400" dirty="0" smtClean="0">
                <a:latin typeface="+mn-ea"/>
              </a:rPr>
              <a:t>지역 맞춤형 </a:t>
            </a:r>
            <a:r>
              <a:rPr lang="ko-KR" altLang="en-US" sz="1600" b="1" dirty="0" smtClean="0">
                <a:latin typeface="+mn-ea"/>
              </a:rPr>
              <a:t>광고제작 및 송출 </a:t>
            </a:r>
            <a:r>
              <a:rPr lang="ko-KR" altLang="en-US" sz="14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모두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무료로 지원해드립니다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.</a:t>
            </a:r>
            <a:endParaRPr lang="en-US" altLang="ko-KR" sz="1400" b="1" dirty="0" smtClean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572140"/>
            <a:ext cx="4429156" cy="1147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그룹 7"/>
          <p:cNvGrpSpPr/>
          <p:nvPr/>
        </p:nvGrpSpPr>
        <p:grpSpPr>
          <a:xfrm>
            <a:off x="1500166" y="2428868"/>
            <a:ext cx="5929354" cy="3071834"/>
            <a:chOff x="0" y="3929059"/>
            <a:chExt cx="6858000" cy="4214842"/>
          </a:xfrm>
        </p:grpSpPr>
        <p:grpSp>
          <p:nvGrpSpPr>
            <p:cNvPr id="9" name="그룹 30"/>
            <p:cNvGrpSpPr/>
            <p:nvPr/>
          </p:nvGrpSpPr>
          <p:grpSpPr>
            <a:xfrm>
              <a:off x="0" y="3929059"/>
              <a:ext cx="6858000" cy="4214842"/>
              <a:chOff x="142852" y="4358753"/>
              <a:chExt cx="6643734" cy="3999461"/>
            </a:xfrm>
          </p:grpSpPr>
          <p:pic>
            <p:nvPicPr>
              <p:cNvPr id="14" name="그림 13" descr="TV-removebg-preview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852" y="4358753"/>
                <a:ext cx="6643734" cy="3999461"/>
              </a:xfrm>
              <a:prstGeom prst="rect">
                <a:avLst/>
              </a:prstGeom>
            </p:spPr>
          </p:pic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28604" y="5852898"/>
                <a:ext cx="3143272" cy="1811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6" name="Picture 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8003" y="4714876"/>
                <a:ext cx="1999403" cy="11135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7" name="Picture 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572008" y="4714876"/>
                <a:ext cx="2000127" cy="11135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" name="Picture 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571876" y="5857884"/>
                <a:ext cx="2995261" cy="1797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9" name="Picture 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522885" y="4703587"/>
                <a:ext cx="1977686" cy="11135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0" name="직사각형 9"/>
            <p:cNvSpPr/>
            <p:nvPr/>
          </p:nvSpPr>
          <p:spPr>
            <a:xfrm>
              <a:off x="2143116" y="4797603"/>
              <a:ext cx="142876" cy="7143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214818" y="5072066"/>
              <a:ext cx="214314" cy="1171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286124" y="6929454"/>
              <a:ext cx="214314" cy="1171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6286520" y="5181075"/>
              <a:ext cx="142876" cy="7143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51200" y="5715016"/>
            <a:ext cx="194982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643174" y="0"/>
            <a:ext cx="3857652" cy="1285884"/>
          </a:xfrm>
        </p:spPr>
        <p:txBody>
          <a:bodyPr>
            <a:prstTxWarp prst="textDeflate">
              <a:avLst/>
            </a:prstTxWarp>
            <a:noAutofit/>
          </a:bodyPr>
          <a:lstStyle/>
          <a:p>
            <a:r>
              <a:rPr lang="ko-KR" altLang="en-US" sz="6000" b="1" dirty="0" err="1" smtClean="0">
                <a:solidFill>
                  <a:schemeClr val="accent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Y울릉도B" pitchFamily="18" charset="-127"/>
                <a:ea typeface="HY울릉도B" pitchFamily="18" charset="-127"/>
              </a:rPr>
              <a:t>하이오</a:t>
            </a:r>
            <a:r>
              <a:rPr lang="ko-KR" altLang="en-US" sz="6000" b="1" dirty="0" err="1">
                <a:solidFill>
                  <a:schemeClr val="accent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Y울릉도B" pitchFamily="18" charset="-127"/>
                <a:ea typeface="HY울릉도B" pitchFamily="18" charset="-127"/>
              </a:rPr>
              <a:t>더</a:t>
            </a:r>
            <a:endParaRPr lang="ko-KR" altLang="en-US" sz="6000" b="1" dirty="0">
              <a:solidFill>
                <a:schemeClr val="accent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3" name="그룹 3"/>
          <p:cNvGrpSpPr/>
          <p:nvPr/>
        </p:nvGrpSpPr>
        <p:grpSpPr>
          <a:xfrm>
            <a:off x="-71470" y="1357298"/>
            <a:ext cx="4429156" cy="4929222"/>
            <a:chOff x="328802" y="3613123"/>
            <a:chExt cx="6683416" cy="6267231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8802" y="3613123"/>
              <a:ext cx="6614733" cy="6267231"/>
            </a:xfrm>
            <a:prstGeom prst="rect">
              <a:avLst/>
            </a:prstGeom>
          </p:spPr>
        </p:pic>
        <p:grpSp>
          <p:nvGrpSpPr>
            <p:cNvPr id="4" name="그룹 1006"/>
            <p:cNvGrpSpPr/>
            <p:nvPr/>
          </p:nvGrpSpPr>
          <p:grpSpPr>
            <a:xfrm>
              <a:off x="38629" y="3489617"/>
              <a:ext cx="2816391" cy="2022355"/>
              <a:chOff x="-176434" y="2983003"/>
              <a:chExt cx="2028006" cy="1359709"/>
            </a:xfrm>
          </p:grpSpPr>
          <p:grpSp>
            <p:nvGrpSpPr>
              <p:cNvPr id="6" name="그룹 1007"/>
              <p:cNvGrpSpPr/>
              <p:nvPr/>
            </p:nvGrpSpPr>
            <p:grpSpPr>
              <a:xfrm>
                <a:off x="-176434" y="2983003"/>
                <a:ext cx="2028006" cy="1359709"/>
                <a:chOff x="-176434" y="2983003"/>
                <a:chExt cx="2028006" cy="1359709"/>
              </a:xfrm>
            </p:grpSpPr>
            <p:pic>
              <p:nvPicPr>
                <p:cNvPr id="18" name="Object 20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-176434" y="2983003"/>
                  <a:ext cx="2028006" cy="1359709"/>
                </a:xfrm>
                <a:prstGeom prst="rect">
                  <a:avLst/>
                </a:prstGeom>
              </p:spPr>
            </p:pic>
            <p:pic>
              <p:nvPicPr>
                <p:cNvPr id="19" name="Object 21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315776" y="3308138"/>
                  <a:ext cx="1014003" cy="679854"/>
                </a:xfrm>
                <a:prstGeom prst="rect">
                  <a:avLst/>
                </a:prstGeom>
              </p:spPr>
            </p:pic>
          </p:grpSp>
          <p:sp>
            <p:nvSpPr>
              <p:cNvPr id="17" name="Object 24"/>
              <p:cNvSpPr txBox="1"/>
              <p:nvPr/>
            </p:nvSpPr>
            <p:spPr>
              <a:xfrm>
                <a:off x="195526" y="3407970"/>
                <a:ext cx="1254501" cy="34203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ko-KR" altLang="en-US" sz="1000" dirty="0" smtClean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고객님이</a:t>
                </a:r>
                <a:endParaRPr lang="en-US" altLang="ko-KR" sz="1000" dirty="0">
                  <a:solidFill>
                    <a:srgbClr val="000000"/>
                  </a:solidFill>
                  <a:latin typeface="HY울릉도B" pitchFamily="18" charset="-127"/>
                  <a:ea typeface="HY울릉도B" pitchFamily="18" charset="-127"/>
                  <a:cs typeface="Jalnan OTF" pitchFamily="34" charset="0"/>
                </a:endParaRPr>
              </a:p>
              <a:p>
                <a:pPr algn="ctr"/>
                <a:r>
                  <a:rPr lang="ko-KR" altLang="en-US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직접 주문</a:t>
                </a:r>
                <a:r>
                  <a:rPr lang="en-US" altLang="ko-KR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!</a:t>
                </a:r>
                <a:endParaRPr lang="en-US" sz="1000" dirty="0">
                  <a:latin typeface="HY울릉도B" pitchFamily="18" charset="-127"/>
                  <a:ea typeface="HY울릉도B" pitchFamily="18" charset="-127"/>
                </a:endParaRPr>
              </a:p>
            </p:txBody>
          </p:sp>
        </p:grpSp>
        <p:grpSp>
          <p:nvGrpSpPr>
            <p:cNvPr id="7" name="그룹 2"/>
            <p:cNvGrpSpPr/>
            <p:nvPr/>
          </p:nvGrpSpPr>
          <p:grpSpPr>
            <a:xfrm>
              <a:off x="1238829" y="5496827"/>
              <a:ext cx="2512823" cy="1606211"/>
              <a:chOff x="1598609" y="5496827"/>
              <a:chExt cx="2512823" cy="1606211"/>
            </a:xfrm>
          </p:grpSpPr>
          <p:pic>
            <p:nvPicPr>
              <p:cNvPr id="13" name="Object 20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flipH="1">
                <a:off x="1598609" y="5496827"/>
                <a:ext cx="2512823" cy="1606211"/>
              </a:xfrm>
              <a:prstGeom prst="rect">
                <a:avLst/>
              </a:prstGeom>
            </p:spPr>
          </p:pic>
          <p:pic>
            <p:nvPicPr>
              <p:cNvPr id="14" name="Object 21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flipH="1">
                <a:off x="2208487" y="5898379"/>
                <a:ext cx="1256412" cy="803105"/>
              </a:xfrm>
              <a:prstGeom prst="rect">
                <a:avLst/>
              </a:prstGeom>
            </p:spPr>
          </p:pic>
          <p:sp>
            <p:nvSpPr>
              <p:cNvPr id="15" name="Object 24"/>
              <p:cNvSpPr txBox="1"/>
              <p:nvPr/>
            </p:nvSpPr>
            <p:spPr>
              <a:xfrm>
                <a:off x="2073786" y="5951710"/>
                <a:ext cx="1554403" cy="50871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ko-KR" altLang="en-US" sz="1000" dirty="0" err="1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물티슈</a:t>
                </a:r>
                <a:endParaRPr lang="en-US" altLang="ko-KR" sz="1000" dirty="0">
                  <a:solidFill>
                    <a:srgbClr val="000000"/>
                  </a:solidFill>
                  <a:latin typeface="HY울릉도B" pitchFamily="18" charset="-127"/>
                  <a:ea typeface="HY울릉도B" pitchFamily="18" charset="-127"/>
                  <a:cs typeface="Jalnan OTF" pitchFamily="34" charset="0"/>
                </a:endParaRPr>
              </a:p>
              <a:p>
                <a:pPr algn="ctr"/>
                <a:r>
                  <a:rPr lang="ko-KR" altLang="en-US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</a:rPr>
                  <a:t>주세요</a:t>
                </a:r>
                <a:r>
                  <a:rPr lang="en-US" altLang="ko-KR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</a:rPr>
                  <a:t>!</a:t>
                </a:r>
                <a:endParaRPr lang="en-US" sz="1000" dirty="0">
                  <a:latin typeface="HY울릉도B" pitchFamily="18" charset="-127"/>
                  <a:ea typeface="HY울릉도B" pitchFamily="18" charset="-127"/>
                </a:endParaRPr>
              </a:p>
            </p:txBody>
          </p:sp>
        </p:grpSp>
        <p:grpSp>
          <p:nvGrpSpPr>
            <p:cNvPr id="8" name="그룹 1008"/>
            <p:cNvGrpSpPr/>
            <p:nvPr/>
          </p:nvGrpSpPr>
          <p:grpSpPr>
            <a:xfrm>
              <a:off x="4381949" y="5306400"/>
              <a:ext cx="2630269" cy="1819092"/>
              <a:chOff x="2881704" y="3393080"/>
              <a:chExt cx="2219817" cy="1393729"/>
            </a:xfrm>
          </p:grpSpPr>
          <p:grpSp>
            <p:nvGrpSpPr>
              <p:cNvPr id="9" name="그룹 1009"/>
              <p:cNvGrpSpPr/>
              <p:nvPr/>
            </p:nvGrpSpPr>
            <p:grpSpPr>
              <a:xfrm>
                <a:off x="2881704" y="3393080"/>
                <a:ext cx="2219817" cy="1393729"/>
                <a:chOff x="2881704" y="3393080"/>
                <a:chExt cx="2219817" cy="1393729"/>
              </a:xfrm>
            </p:grpSpPr>
            <p:pic>
              <p:nvPicPr>
                <p:cNvPr id="11" name="Object 27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881704" y="3393080"/>
                  <a:ext cx="2219817" cy="1393729"/>
                </a:xfrm>
                <a:prstGeom prst="rect">
                  <a:avLst/>
                </a:prstGeom>
              </p:spPr>
            </p:pic>
            <p:pic>
              <p:nvPicPr>
                <p:cNvPr id="12" name="Object 28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3436658" y="3720071"/>
                  <a:ext cx="1091803" cy="685497"/>
                </a:xfrm>
                <a:prstGeom prst="rect">
                  <a:avLst/>
                </a:prstGeom>
              </p:spPr>
            </p:pic>
          </p:grpSp>
          <p:sp>
            <p:nvSpPr>
              <p:cNvPr id="10" name="Object 31"/>
              <p:cNvSpPr txBox="1"/>
              <p:nvPr/>
            </p:nvSpPr>
            <p:spPr>
              <a:xfrm>
                <a:off x="3303894" y="3815133"/>
                <a:ext cx="1355715" cy="38976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ko-KR" altLang="en-US" sz="1000" dirty="0" smtClean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  <a:cs typeface="Jalnan OTF" pitchFamily="34" charset="0"/>
                  </a:rPr>
                  <a:t>고객님이</a:t>
                </a:r>
                <a:endParaRPr lang="en-US" altLang="ko-KR" sz="1000" dirty="0">
                  <a:solidFill>
                    <a:srgbClr val="000000"/>
                  </a:solidFill>
                  <a:latin typeface="HY울릉도B" pitchFamily="18" charset="-127"/>
                  <a:ea typeface="HY울릉도B" pitchFamily="18" charset="-127"/>
                  <a:cs typeface="Jalnan OTF" pitchFamily="34" charset="0"/>
                </a:endParaRPr>
              </a:p>
              <a:p>
                <a:pPr algn="ctr"/>
                <a:r>
                  <a:rPr lang="ko-KR" altLang="en-US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</a:rPr>
                  <a:t>직접 결제</a:t>
                </a:r>
                <a:r>
                  <a:rPr lang="en-US" altLang="ko-KR" sz="1000" dirty="0">
                    <a:solidFill>
                      <a:srgbClr val="000000"/>
                    </a:solidFill>
                    <a:latin typeface="HY울릉도B" pitchFamily="18" charset="-127"/>
                    <a:ea typeface="HY울릉도B" pitchFamily="18" charset="-127"/>
                  </a:rPr>
                  <a:t>!</a:t>
                </a:r>
                <a:endParaRPr lang="en-US" sz="1000" dirty="0">
                  <a:latin typeface="HY울릉도B" pitchFamily="18" charset="-127"/>
                  <a:ea typeface="HY울릉도B" pitchFamily="18" charset="-127"/>
                </a:endParaRP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4195450" y="1857364"/>
            <a:ext cx="5305772" cy="236988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사장님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아직도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solidFill>
                  <a:schemeClr val="accent3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</a:rPr>
              <a:t>직접 수기로 주문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받으시나요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고객님이 앉은 테이블에서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빠르게 주문 가능한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600" b="1" u="sng" dirty="0" err="1" smtClean="0"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HY울릉도B" pitchFamily="18" charset="-127"/>
                <a:ea typeface="HY울릉도B" pitchFamily="18" charset="-127"/>
              </a:rPr>
              <a:t>하이오더</a:t>
            </a:r>
            <a:r>
              <a:rPr lang="ko-KR" altLang="en-US" sz="2800" b="1" dirty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테이블 주문 솔루션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!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143240" y="1071546"/>
            <a:ext cx="3055003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sz="14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프리미엄 테이블 </a:t>
            </a:r>
            <a:r>
              <a:rPr lang="en-US" altLang="ko-KR" sz="14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KT </a:t>
            </a:r>
            <a:r>
              <a:rPr lang="ko-KR" altLang="en-US" sz="1400" b="1" kern="0" spc="-44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하이오더</a:t>
            </a:r>
            <a:r>
              <a:rPr lang="ko-KR" altLang="en-US" sz="14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</a:t>
            </a:r>
            <a:r>
              <a:rPr lang="ko-KR" altLang="en-US" sz="14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서비스</a:t>
            </a:r>
            <a:endParaRPr lang="ko-KR" altLang="en-US" sz="1400" kern="0" spc="-44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6248" y="4429132"/>
            <a:ext cx="4214843" cy="1649852"/>
          </a:xfrm>
          <a:prstGeom prst="rect">
            <a:avLst/>
          </a:prstGeom>
          <a:noFill/>
        </p:spPr>
        <p:txBody>
          <a:bodyPr wrap="none" rtlCol="0">
            <a:prstTxWarp prst="textDeflate">
              <a:avLst/>
            </a:prstTxWarp>
            <a:spAutoFit/>
          </a:bodyPr>
          <a:lstStyle/>
          <a:p>
            <a:r>
              <a:rPr lang="ko-KR" altLang="en-US" sz="2400" dirty="0" smtClean="0">
                <a:solidFill>
                  <a:srgbClr val="F57E1B"/>
                </a:solidFill>
                <a:latin typeface="HY울릉도B" pitchFamily="18" charset="-127"/>
                <a:ea typeface="HY울릉도B" pitchFamily="18" charset="-127"/>
              </a:rPr>
              <a:t>인건비</a:t>
            </a:r>
            <a:r>
              <a:rPr lang="en-US" altLang="ko-KR" sz="2400" dirty="0" smtClean="0">
                <a:solidFill>
                  <a:srgbClr val="F57E1B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F57E1B"/>
                </a:solidFill>
                <a:latin typeface="HY울릉도B" pitchFamily="18" charset="-127"/>
                <a:ea typeface="HY울릉도B" pitchFamily="18" charset="-127"/>
              </a:rPr>
              <a:t>주문누락 이제 걱정은 그만</a:t>
            </a:r>
            <a:r>
              <a:rPr lang="en-US" altLang="ko-KR" sz="2400" dirty="0" smtClean="0">
                <a:solidFill>
                  <a:srgbClr val="F57E1B"/>
                </a:solidFill>
                <a:latin typeface="HY울릉도B" pitchFamily="18" charset="-127"/>
                <a:ea typeface="HY울릉도B" pitchFamily="18" charset="-127"/>
              </a:rPr>
              <a:t>~</a:t>
            </a: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500562" y="5344555"/>
            <a:ext cx="3643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solidFill>
                  <a:schemeClr val="accent6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추가주문 유도까지</a:t>
            </a:r>
            <a:r>
              <a:rPr lang="en-US" altLang="ko-KR" sz="1500" dirty="0" smtClean="0">
                <a:solidFill>
                  <a:schemeClr val="accent6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500" dirty="0" smtClean="0">
                <a:solidFill>
                  <a:schemeClr val="accent6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한번에 해결하세요</a:t>
            </a:r>
            <a:r>
              <a:rPr lang="en-US" altLang="ko-KR" sz="1500" dirty="0" smtClean="0">
                <a:solidFill>
                  <a:schemeClr val="accent6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!</a:t>
            </a:r>
          </a:p>
          <a:p>
            <a:endParaRPr lang="ko-KR" altLang="en-US" sz="1600" dirty="0"/>
          </a:p>
        </p:txBody>
      </p:sp>
      <p:sp>
        <p:nvSpPr>
          <p:cNvPr id="81" name="직사각형 80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/>
              <a:t>초기 설치비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무상지원</a:t>
            </a:r>
            <a:r>
              <a:rPr lang="ko-KR" altLang="en-US" sz="2800" b="1" dirty="0" smtClean="0"/>
              <a:t> 프로모션 중</a:t>
            </a:r>
            <a:r>
              <a:rPr lang="en-US" altLang="ko-KR" sz="2800" b="1" dirty="0" smtClean="0"/>
              <a:t>!!</a:t>
            </a:r>
            <a:endParaRPr lang="ko-KR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0" y="16"/>
            <a:ext cx="9144000" cy="6857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/>
          </a:p>
        </p:txBody>
      </p:sp>
      <p:sp>
        <p:nvSpPr>
          <p:cNvPr id="4" name="Object 98"/>
          <p:cNvSpPr txBox="1"/>
          <p:nvPr/>
        </p:nvSpPr>
        <p:spPr>
          <a:xfrm>
            <a:off x="1357290" y="357166"/>
            <a:ext cx="635798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“</a:t>
            </a:r>
            <a:r>
              <a:rPr lang="ko-KR" altLang="en-US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왜</a:t>
            </a:r>
            <a:r>
              <a:rPr lang="en-US" altLang="ko-KR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, KT </a:t>
            </a:r>
            <a:r>
              <a:rPr lang="ko-KR" altLang="en-US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하이 오더가 </a:t>
            </a:r>
            <a:r>
              <a:rPr lang="ko-KR" alt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좋을까요</a:t>
            </a:r>
            <a:r>
              <a:rPr lang="en-US" altLang="ko-KR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?”</a:t>
            </a:r>
            <a:endParaRPr lang="en-US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Object 98"/>
          <p:cNvSpPr txBox="1"/>
          <p:nvPr/>
        </p:nvSpPr>
        <p:spPr>
          <a:xfrm>
            <a:off x="785786" y="4071942"/>
            <a:ext cx="39796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endParaRPr lang="en-US" sz="2400" spc="-5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11" name="Object 98"/>
          <p:cNvSpPr txBox="1"/>
          <p:nvPr/>
        </p:nvSpPr>
        <p:spPr>
          <a:xfrm>
            <a:off x="1355909" y="142852"/>
            <a:ext cx="600217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400" b="1" dirty="0" err="1">
                <a:solidFill>
                  <a:schemeClr val="tx2">
                    <a:lumMod val="7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테이블오더</a:t>
            </a:r>
            <a:r>
              <a:rPr lang="ko-KR" altLang="en-US" sz="1400" b="1" dirty="0">
                <a:solidFill>
                  <a:schemeClr val="tx2">
                    <a:lumMod val="7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chemeClr val="tx2">
                    <a:lumMod val="7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도입을 고민하고 </a:t>
            </a:r>
            <a:r>
              <a:rPr lang="ko-KR" altLang="en-US" sz="1400" b="1" dirty="0">
                <a:solidFill>
                  <a:schemeClr val="tx2">
                    <a:lumMod val="7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계시다면</a:t>
            </a:r>
            <a:endParaRPr lang="en-US" altLang="ko-KR" sz="1400" b="1" dirty="0">
              <a:solidFill>
                <a:schemeClr val="tx2">
                  <a:lumMod val="7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214414" y="1214422"/>
            <a:ext cx="6715172" cy="2214578"/>
            <a:chOff x="1736913" y="1138022"/>
            <a:chExt cx="5496919" cy="1933788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1736913" y="1138022"/>
              <a:ext cx="1058716" cy="386052"/>
            </a:xfrm>
            <a:prstGeom prst="roundRect">
              <a:avLst>
                <a:gd name="adj" fmla="val 18828"/>
              </a:avLst>
            </a:prstGeom>
            <a:solidFill>
              <a:srgbClr val="00808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b="1" dirty="0" smtClean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안정성</a:t>
              </a:r>
              <a:endParaRPr lang="ko-KR" altLang="en-US" b="1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3032312" y="1138022"/>
              <a:ext cx="4201520" cy="386052"/>
            </a:xfrm>
            <a:prstGeom prst="roundRect">
              <a:avLst>
                <a:gd name="adj" fmla="val 182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테이블오더에 최적인 통신 환경 구축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032312" y="1645156"/>
              <a:ext cx="4201520" cy="386052"/>
            </a:xfrm>
            <a:prstGeom prst="roundRect">
              <a:avLst>
                <a:gd name="adj" fmla="val 146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KT</a:t>
              </a: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가 직접 개통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/</a:t>
              </a: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설치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/AS </a:t>
              </a: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서비스까지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3032312" y="2153633"/>
              <a:ext cx="4201520" cy="386052"/>
            </a:xfrm>
            <a:prstGeom prst="roundRect">
              <a:avLst>
                <a:gd name="adj" fmla="val 146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까다로운 태블릿 품질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/</a:t>
              </a: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안전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</a:t>
              </a: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검증</a:t>
              </a:r>
              <a:endPara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012259" y="2685758"/>
              <a:ext cx="4201520" cy="386052"/>
            </a:xfrm>
            <a:prstGeom prst="roundRect">
              <a:avLst>
                <a:gd name="adj" fmla="val 1644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</a:t>
              </a: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업계 유일 사장님 전용 관리 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APP </a:t>
              </a: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제공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1736913" y="1643050"/>
              <a:ext cx="1058716" cy="386052"/>
            </a:xfrm>
            <a:prstGeom prst="roundRect">
              <a:avLst>
                <a:gd name="adj" fmla="val 18828"/>
              </a:avLst>
            </a:prstGeom>
            <a:solidFill>
              <a:srgbClr val="00808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b="1" dirty="0" smtClean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서비스</a:t>
              </a:r>
              <a:endParaRPr lang="ko-KR" altLang="en-US" b="1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736913" y="2143116"/>
              <a:ext cx="1058716" cy="386052"/>
            </a:xfrm>
            <a:prstGeom prst="roundRect">
              <a:avLst>
                <a:gd name="adj" fmla="val 18828"/>
              </a:avLst>
            </a:prstGeom>
            <a:solidFill>
              <a:srgbClr val="00808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2000" b="1" dirty="0" smtClean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품질</a:t>
              </a:r>
              <a:endParaRPr lang="ko-KR" altLang="en-US" sz="2000" b="1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1736913" y="2684176"/>
              <a:ext cx="1058716" cy="386052"/>
            </a:xfrm>
            <a:prstGeom prst="roundRect">
              <a:avLst>
                <a:gd name="adj" fmla="val 18828"/>
              </a:avLst>
            </a:prstGeom>
            <a:solidFill>
              <a:srgbClr val="00808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b="1" dirty="0" smtClean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편리성</a:t>
              </a:r>
              <a:endParaRPr lang="ko-KR" altLang="en-US" b="1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8" y="3572512"/>
            <a:ext cx="3413652" cy="2928322"/>
          </a:xfrm>
          <a:prstGeom prst="rect">
            <a:avLst/>
          </a:prstGeom>
        </p:spPr>
      </p:pic>
      <p:grpSp>
        <p:nvGrpSpPr>
          <p:cNvPr id="34" name="그룹 33"/>
          <p:cNvGrpSpPr/>
          <p:nvPr/>
        </p:nvGrpSpPr>
        <p:grpSpPr>
          <a:xfrm>
            <a:off x="428596" y="3929066"/>
            <a:ext cx="5337042" cy="2000264"/>
            <a:chOff x="339392" y="3929066"/>
            <a:chExt cx="5337042" cy="1389392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339392" y="3929066"/>
              <a:ext cx="1651624" cy="642942"/>
            </a:xfrm>
            <a:prstGeom prst="roundRect">
              <a:avLst>
                <a:gd name="adj" fmla="val 21744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손님이 직접</a:t>
              </a: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!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/>
              </a:r>
              <a:b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</a:b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쉽고</a:t>
              </a: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편리한 주문</a:t>
              </a: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/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결제</a:t>
              </a:r>
              <a:endParaRPr lang="ko-KR" altLang="en-US" sz="14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2205330" y="3929066"/>
              <a:ext cx="1683780" cy="642942"/>
            </a:xfrm>
            <a:prstGeom prst="roundRect">
              <a:avLst>
                <a:gd name="adj" fmla="val 23128"/>
              </a:avLst>
            </a:prstGeom>
            <a:solidFill>
              <a:srgbClr val="FFFFCC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월 </a:t>
              </a: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30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만원으로 </a:t>
              </a:r>
              <a:endParaRPr lang="en-US" altLang="ko-KR" sz="1200" b="1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algn="ctr">
                <a:lnSpc>
                  <a:spcPts val="2200"/>
                </a:lnSpc>
              </a:pPr>
              <a:r>
                <a:rPr lang="ko-KR" altLang="en-US" sz="1200" b="1" spc="-50" dirty="0" err="1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서빙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직원 </a:t>
              </a: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1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명 대체</a:t>
              </a: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!</a:t>
              </a:r>
              <a:endParaRPr lang="ko-KR" altLang="en-US" sz="1200" b="1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4071934" y="3929066"/>
              <a:ext cx="1595284" cy="642942"/>
            </a:xfrm>
            <a:prstGeom prst="roundRect">
              <a:avLst>
                <a:gd name="adj" fmla="val 2036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추가 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주문 유도 </a:t>
              </a:r>
              <a:endParaRPr lang="en-US" altLang="ko-KR" sz="1200" b="1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algn="ctr">
                <a:lnSpc>
                  <a:spcPts val="2200"/>
                </a:lnSpc>
              </a:pP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&amp;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주문 </a:t>
              </a:r>
              <a:r>
                <a:rPr lang="ko-KR" altLang="en-US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오류 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제로</a:t>
              </a:r>
              <a:r>
                <a:rPr lang="en-US" altLang="ko-KR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!</a:t>
              </a:r>
              <a:endParaRPr lang="en-US" altLang="ko-KR" sz="1200" b="1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348608" y="4714884"/>
              <a:ext cx="1651624" cy="603574"/>
            </a:xfrm>
            <a:prstGeom prst="roundRect">
              <a:avLst>
                <a:gd name="adj" fmla="val 21744"/>
              </a:avLst>
            </a:prstGeom>
            <a:solidFill>
              <a:srgbClr val="FFFFCC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고객 관리 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기능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강화로 지속 방문 유도</a:t>
              </a:r>
              <a:endParaRPr lang="ko-KR" altLang="en-US" sz="14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214546" y="4714884"/>
              <a:ext cx="1683780" cy="603574"/>
            </a:xfrm>
            <a:prstGeom prst="roundRect">
              <a:avLst>
                <a:gd name="adj" fmla="val 21744"/>
              </a:avLst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업종별 맞춤형</a:t>
              </a:r>
              <a:r>
                <a:rPr lang="en-US" altLang="ko-KR" sz="1200" b="1" spc="-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메뉴</a:t>
              </a:r>
              <a:endParaRPr lang="en-US" altLang="ko-KR" sz="1200" b="1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algn="ctr">
                <a:lnSpc>
                  <a:spcPts val="2200"/>
                </a:lnSpc>
              </a:pP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기능 최적화</a:t>
              </a:r>
              <a:endParaRPr lang="ko-KR" altLang="en-US" sz="14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4081150" y="4714884"/>
              <a:ext cx="1595284" cy="603574"/>
            </a:xfrm>
            <a:prstGeom prst="roundRect">
              <a:avLst>
                <a:gd name="adj" fmla="val 21744"/>
              </a:avLst>
            </a:prstGeom>
            <a:solidFill>
              <a:srgbClr val="FFFFCC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2200"/>
                </a:lnSpc>
              </a:pPr>
              <a:r>
                <a:rPr lang="ko-KR" altLang="en-US" sz="1200" b="1" spc="-50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외국인 손님을 위한</a:t>
              </a:r>
              <a:endParaRPr lang="en-US" altLang="ko-KR" sz="1200" b="1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algn="ctr">
                <a:lnSpc>
                  <a:spcPts val="2200"/>
                </a:lnSpc>
              </a:pPr>
              <a:r>
                <a:rPr lang="ko-KR" altLang="en-US" sz="1400" b="1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다국어 지원</a:t>
              </a:r>
              <a:endParaRPr lang="ko-KR" altLang="en-US" sz="14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3714744" y="3929066"/>
            <a:ext cx="1785950" cy="1214446"/>
            <a:chOff x="2659533" y="7291572"/>
            <a:chExt cx="2173100" cy="1385638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9533" y="7291572"/>
              <a:ext cx="2173100" cy="1385638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9318" y="7374430"/>
              <a:ext cx="1622382" cy="1274730"/>
            </a:xfrm>
            <a:prstGeom prst="rect">
              <a:avLst/>
            </a:prstGeom>
          </p:spPr>
        </p:pic>
      </p:grpSp>
      <p:sp>
        <p:nvSpPr>
          <p:cNvPr id="121" name="모서리가 둥근 직사각형 120"/>
          <p:cNvSpPr/>
          <p:nvPr/>
        </p:nvSpPr>
        <p:spPr>
          <a:xfrm>
            <a:off x="214282" y="3571876"/>
            <a:ext cx="8643998" cy="31432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214282" y="357166"/>
            <a:ext cx="8643998" cy="29289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000100" y="5500702"/>
            <a:ext cx="185738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b="1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측면에 고정</a:t>
            </a:r>
            <a:endParaRPr lang="en-US" altLang="ko-KR" sz="1200" b="1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72658" y="5851776"/>
            <a:ext cx="2286016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볼트를 통한 거치 방식으로</a:t>
            </a:r>
            <a:endParaRPr lang="en-US" altLang="ko-KR" sz="12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내 설치 흔적 최소화</a:t>
            </a:r>
            <a:endParaRPr lang="en-US" altLang="ko-KR" sz="12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en-US" altLang="ko-KR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</a:t>
            </a:r>
            <a:r>
              <a:rPr lang="en-US" altLang="ko-KR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환경에 따라 </a:t>
            </a:r>
            <a:r>
              <a:rPr lang="ko-KR" altLang="en-US" sz="1100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피스작업</a:t>
            </a:r>
            <a:r>
              <a:rPr lang="ko-KR" altLang="en-US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병행</a:t>
            </a:r>
            <a:r>
              <a:rPr lang="en-US" altLang="ko-KR" sz="11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814396" y="5786454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62" y="3857628"/>
            <a:ext cx="1971162" cy="128588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 rot="20684397">
            <a:off x="1365537" y="4279706"/>
            <a:ext cx="121051" cy="142253"/>
          </a:xfrm>
          <a:prstGeom prst="rect">
            <a:avLst/>
          </a:prstGeom>
          <a:solidFill>
            <a:srgbClr val="1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Object 11"/>
          <p:cNvSpPr txBox="1"/>
          <p:nvPr/>
        </p:nvSpPr>
        <p:spPr>
          <a:xfrm>
            <a:off x="895585" y="5072074"/>
            <a:ext cx="2033341" cy="4202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131" b="1" kern="0" spc="-178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기둥형</a:t>
            </a:r>
            <a:endParaRPr lang="en-US" sz="1243" b="1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52814" y="5429264"/>
            <a:ext cx="2119318" cy="48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b="1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벽에 </a:t>
            </a:r>
            <a:r>
              <a:rPr lang="ko-KR" altLang="en-US" sz="1510" b="1" dirty="0" err="1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타공하여</a:t>
            </a:r>
            <a:r>
              <a:rPr lang="ko-KR" altLang="en-US" sz="1510" b="1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</a:t>
            </a:r>
            <a:endParaRPr lang="ko-KR" altLang="en-US" sz="1510" b="1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00430" y="5839357"/>
            <a:ext cx="2286016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테이블에 </a:t>
            </a:r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직접 거치가 어려운 경우 </a:t>
            </a:r>
            <a:r>
              <a:rPr lang="ko-KR" altLang="en-US" sz="1200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벽걸이형</a:t>
            </a:r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설치로 대체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3529040" y="5774035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6310334" y="5429264"/>
            <a:ext cx="2119318" cy="48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b="1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위에 거치</a:t>
            </a:r>
            <a:endParaRPr lang="en-US" altLang="ko-KR" sz="1200" b="1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208777" y="5839357"/>
            <a:ext cx="2292313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이동형 </a:t>
            </a:r>
            <a:r>
              <a:rPr lang="ko-KR" altLang="en-US" sz="1200" dirty="0" err="1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메뉴판이</a:t>
            </a:r>
            <a:r>
              <a:rPr lang="ko-KR" altLang="en-US" sz="120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필요한 경우 </a:t>
            </a:r>
            <a:r>
              <a:rPr lang="ko-KR" altLang="en-US" sz="1200" dirty="0" err="1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탁상형으로</a:t>
            </a:r>
            <a:r>
              <a:rPr lang="ko-KR" altLang="en-US" sz="120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</a:t>
            </a:r>
            <a:endParaRPr lang="ko-KR" altLang="en-US" sz="12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6286512" y="5774035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5"/>
          <a:srcRect t="5028"/>
          <a:stretch/>
        </p:blipFill>
        <p:spPr>
          <a:xfrm>
            <a:off x="6347235" y="3929066"/>
            <a:ext cx="1796665" cy="1208384"/>
          </a:xfrm>
          <a:prstGeom prst="rect">
            <a:avLst/>
          </a:prstGeom>
        </p:spPr>
      </p:pic>
      <p:sp>
        <p:nvSpPr>
          <p:cNvPr id="25" name="Object 11"/>
          <p:cNvSpPr txBox="1"/>
          <p:nvPr/>
        </p:nvSpPr>
        <p:spPr>
          <a:xfrm>
            <a:off x="6286512" y="5072074"/>
            <a:ext cx="1785950" cy="4202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131" kern="0" spc="-178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탁상형</a:t>
            </a:r>
            <a:endParaRPr lang="en-US" sz="1243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10" name="그룹 109"/>
          <p:cNvGrpSpPr/>
          <p:nvPr/>
        </p:nvGrpSpPr>
        <p:grpSpPr>
          <a:xfrm>
            <a:off x="6888789" y="504907"/>
            <a:ext cx="755045" cy="280887"/>
            <a:chOff x="1436102" y="1347397"/>
            <a:chExt cx="1049873" cy="426976"/>
          </a:xfrm>
        </p:grpSpPr>
        <p:sp>
          <p:nvSpPr>
            <p:cNvPr id="63" name="직사각형 62"/>
            <p:cNvSpPr/>
            <p:nvPr/>
          </p:nvSpPr>
          <p:spPr>
            <a:xfrm>
              <a:off x="1571604" y="1347397"/>
              <a:ext cx="914371" cy="4237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A48E36D6-A439-44FE-BB01-C9559D5AC867}"/>
                </a:ext>
              </a:extLst>
            </p:cNvPr>
            <p:cNvSpPr txBox="1"/>
            <p:nvPr/>
          </p:nvSpPr>
          <p:spPr>
            <a:xfrm flipH="1">
              <a:off x="1436102" y="1353307"/>
              <a:ext cx="993329" cy="421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ko-KR" altLang="en-US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 </a:t>
              </a:r>
              <a:r>
                <a:rPr lang="ko-KR" altLang="en-US" sz="11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화이트</a:t>
              </a:r>
              <a:endParaRPr lang="ko-KR" altLang="en-US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7713803" y="511086"/>
            <a:ext cx="715849" cy="274708"/>
            <a:chOff x="9826847" y="796838"/>
            <a:chExt cx="995343" cy="417584"/>
          </a:xfrm>
        </p:grpSpPr>
        <p:sp>
          <p:nvSpPr>
            <p:cNvPr id="64" name="직사각형 63"/>
            <p:cNvSpPr/>
            <p:nvPr/>
          </p:nvSpPr>
          <p:spPr>
            <a:xfrm>
              <a:off x="9826847" y="796838"/>
              <a:ext cx="995343" cy="41758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A48E36D6-A439-44FE-BB01-C9559D5AC867}"/>
                </a:ext>
              </a:extLst>
            </p:cNvPr>
            <p:cNvSpPr txBox="1"/>
            <p:nvPr/>
          </p:nvSpPr>
          <p:spPr>
            <a:xfrm flipH="1">
              <a:off x="10042630" y="888643"/>
              <a:ext cx="650672" cy="25731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z="11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블랙</a:t>
              </a:r>
              <a:endParaRPr lang="ko-KR" altLang="en-US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</p:grpSp>
      <p:sp>
        <p:nvSpPr>
          <p:cNvPr id="73" name="직사각형 72"/>
          <p:cNvSpPr/>
          <p:nvPr/>
        </p:nvSpPr>
        <p:spPr>
          <a:xfrm>
            <a:off x="214282" y="1357298"/>
            <a:ext cx="2143140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51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510" dirty="0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주문</a:t>
            </a:r>
            <a:r>
              <a:rPr lang="en-US" altLang="ko-KR" sz="151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+</a:t>
            </a:r>
            <a:r>
              <a:rPr lang="ko-KR" altLang="en-US" sz="151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결제 가능</a:t>
            </a:r>
            <a:endParaRPr lang="en-US" altLang="ko-KR" sz="151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선</a:t>
            </a:r>
            <a:r>
              <a:rPr lang="en-US" altLang="ko-KR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·</a:t>
            </a: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후불 </a:t>
            </a: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변환 </a:t>
            </a: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가능</a:t>
            </a:r>
            <a:endParaRPr lang="en-US" altLang="ko-KR" sz="1510" dirty="0" smtClean="0">
              <a:solidFill>
                <a:srgbClr val="051F38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빠른 테이블회전을</a:t>
            </a:r>
            <a:endParaRPr lang="en-US" altLang="ko-KR" sz="1510" dirty="0" smtClean="0">
              <a:solidFill>
                <a:srgbClr val="051F38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원하는 매장</a:t>
            </a:r>
          </a:p>
          <a:p>
            <a:endParaRPr lang="ko-KR" altLang="en-US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429388" y="1285860"/>
            <a:ext cx="2289570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51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51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주문만 </a:t>
            </a:r>
            <a:r>
              <a:rPr lang="ko-KR" altLang="en-US" sz="151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가능</a:t>
            </a:r>
            <a:endParaRPr lang="en-US" altLang="ko-KR" sz="151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퇴장 시 카운터 </a:t>
            </a: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결제</a:t>
            </a:r>
            <a:endParaRPr lang="en-US" altLang="ko-KR" sz="1510" dirty="0" smtClean="0">
              <a:solidFill>
                <a:srgbClr val="051F38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고깃집</a:t>
            </a:r>
            <a:r>
              <a:rPr lang="en-US" altLang="ko-KR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주점 등</a:t>
            </a:r>
            <a:endParaRPr lang="en-US" altLang="ko-KR" sz="1510" dirty="0" smtClean="0">
              <a:solidFill>
                <a:srgbClr val="051F38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10" dirty="0" smtClean="0">
                <a:solidFill>
                  <a:srgbClr val="051F38"/>
                </a:solidFill>
                <a:latin typeface="HY울릉도B" pitchFamily="18" charset="-127"/>
                <a:ea typeface="HY울릉도B" pitchFamily="18" charset="-127"/>
              </a:rPr>
              <a:t>추가 주문이 많은 매장</a:t>
            </a:r>
          </a:p>
          <a:p>
            <a:pPr algn="ctr">
              <a:lnSpc>
                <a:spcPct val="150000"/>
              </a:lnSpc>
            </a:pPr>
            <a:endParaRPr lang="ko-KR" altLang="en-US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82" name="그룹 81"/>
          <p:cNvGrpSpPr/>
          <p:nvPr/>
        </p:nvGrpSpPr>
        <p:grpSpPr>
          <a:xfrm>
            <a:off x="4500562" y="1285860"/>
            <a:ext cx="2143140" cy="1928826"/>
            <a:chOff x="3790565" y="2724153"/>
            <a:chExt cx="2775335" cy="2630192"/>
          </a:xfrm>
        </p:grpSpPr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6"/>
            <a:srcRect t="76542" b="14785"/>
            <a:stretch/>
          </p:blipFill>
          <p:spPr>
            <a:xfrm>
              <a:off x="3790565" y="4297681"/>
              <a:ext cx="2775335" cy="736282"/>
            </a:xfrm>
            <a:prstGeom prst="rect">
              <a:avLst/>
            </a:prstGeom>
          </p:spPr>
        </p:pic>
        <p:pic>
          <p:nvPicPr>
            <p:cNvPr id="84" name="그림 83"/>
            <p:cNvPicPr>
              <a:picLocks noChangeAspect="1"/>
            </p:cNvPicPr>
            <p:nvPr/>
          </p:nvPicPr>
          <p:blipFill rotWithShape="1">
            <a:blip r:embed="rId7" cstate="print"/>
            <a:srcRect t="87302"/>
            <a:stretch/>
          </p:blipFill>
          <p:spPr>
            <a:xfrm>
              <a:off x="3790565" y="5019675"/>
              <a:ext cx="2775335" cy="334670"/>
            </a:xfrm>
            <a:prstGeom prst="rect">
              <a:avLst/>
            </a:prstGeom>
          </p:spPr>
        </p:pic>
        <p:pic>
          <p:nvPicPr>
            <p:cNvPr id="85" name="그림 84"/>
            <p:cNvPicPr>
              <a:picLocks noChangeAspect="1"/>
            </p:cNvPicPr>
            <p:nvPr/>
          </p:nvPicPr>
          <p:blipFill rotWithShape="1">
            <a:blip r:embed="rId7" cstate="print"/>
            <a:srcRect b="40298"/>
            <a:stretch/>
          </p:blipFill>
          <p:spPr>
            <a:xfrm>
              <a:off x="3790565" y="2724153"/>
              <a:ext cx="2775335" cy="1573529"/>
            </a:xfrm>
            <a:prstGeom prst="rect">
              <a:avLst/>
            </a:prstGeom>
          </p:spPr>
        </p:pic>
      </p:grpSp>
      <p:grpSp>
        <p:nvGrpSpPr>
          <p:cNvPr id="114" name="그룹 113"/>
          <p:cNvGrpSpPr/>
          <p:nvPr/>
        </p:nvGrpSpPr>
        <p:grpSpPr>
          <a:xfrm>
            <a:off x="2165675" y="1285860"/>
            <a:ext cx="2334887" cy="1953183"/>
            <a:chOff x="2563932" y="1428736"/>
            <a:chExt cx="1906259" cy="1810307"/>
          </a:xfrm>
        </p:grpSpPr>
        <p:pic>
          <p:nvPicPr>
            <p:cNvPr id="86" name="그림 8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3932" y="1428736"/>
              <a:ext cx="1906259" cy="1810307"/>
            </a:xfrm>
            <a:prstGeom prst="rect">
              <a:avLst/>
            </a:prstGeom>
          </p:spPr>
        </p:pic>
        <p:sp>
          <p:nvSpPr>
            <p:cNvPr id="113" name="타원 112"/>
            <p:cNvSpPr/>
            <p:nvPr/>
          </p:nvSpPr>
          <p:spPr>
            <a:xfrm>
              <a:off x="2905802" y="2357430"/>
              <a:ext cx="1214446" cy="5000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2777084" y="928670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ko-KR" altLang="en-US" sz="2400" spc="3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선불형</a:t>
            </a:r>
            <a:endParaRPr lang="ko-KR" altLang="en-US" sz="2400" spc="3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000628" y="928670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ko-KR" altLang="en-US" sz="2400" spc="3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후불형</a:t>
            </a:r>
            <a:endParaRPr lang="ko-KR" altLang="en-US" sz="2400" spc="3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6" name="Object 98"/>
          <p:cNvSpPr txBox="1"/>
          <p:nvPr/>
        </p:nvSpPr>
        <p:spPr>
          <a:xfrm>
            <a:off x="3571868" y="142852"/>
            <a:ext cx="1857388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err="1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메뉴판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 종류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437220" y="500042"/>
            <a:ext cx="635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색상 </a:t>
            </a:r>
            <a:r>
              <a:rPr lang="en-US" altLang="ko-KR" sz="1200" dirty="0" smtClean="0"/>
              <a:t>: </a:t>
            </a:r>
            <a:endParaRPr lang="ko-KR" altLang="en-US" sz="1200" dirty="0"/>
          </a:p>
        </p:txBody>
      </p:sp>
      <p:sp>
        <p:nvSpPr>
          <p:cNvPr id="122" name="Object 98"/>
          <p:cNvSpPr txBox="1"/>
          <p:nvPr/>
        </p:nvSpPr>
        <p:spPr>
          <a:xfrm>
            <a:off x="3571868" y="3357562"/>
            <a:ext cx="1857388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err="1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거치대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 종류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7" name="Object 11"/>
          <p:cNvSpPr txBox="1"/>
          <p:nvPr/>
        </p:nvSpPr>
        <p:spPr>
          <a:xfrm>
            <a:off x="3538791" y="5072074"/>
            <a:ext cx="2033341" cy="4202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131" kern="0" spc="-178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  <a:cs typeface="SEBANG Gothic OTF Bold" pitchFamily="34" charset="0"/>
              </a:rPr>
              <a:t>벽걸이형</a:t>
            </a:r>
            <a:endParaRPr lang="ko-KR" altLang="en-US" sz="2131" kern="0" spc="-178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  <a:cs typeface="SEBANG Gothic OTF Bold" pitchFamily="34" charset="0"/>
            </a:endParaRPr>
          </a:p>
        </p:txBody>
      </p:sp>
      <p:cxnSp>
        <p:nvCxnSpPr>
          <p:cNvPr id="126" name="구부러진 연결선 125"/>
          <p:cNvCxnSpPr/>
          <p:nvPr/>
        </p:nvCxnSpPr>
        <p:spPr>
          <a:xfrm rot="5400000">
            <a:off x="2285984" y="2571744"/>
            <a:ext cx="285752" cy="285752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2000233" y="2855237"/>
            <a:ext cx="64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카드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리더기</a:t>
            </a:r>
            <a:endParaRPr lang="ko-KR" alt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642910" y="142852"/>
            <a:ext cx="8215816" cy="6452400"/>
            <a:chOff x="642910" y="142852"/>
            <a:chExt cx="8215816" cy="6452400"/>
          </a:xfrm>
        </p:grpSpPr>
        <p:sp>
          <p:nvSpPr>
            <p:cNvPr id="5" name="폭발 1 4"/>
            <p:cNvSpPr/>
            <p:nvPr/>
          </p:nvSpPr>
          <p:spPr>
            <a:xfrm>
              <a:off x="642910" y="1428760"/>
              <a:ext cx="6786610" cy="4429132"/>
            </a:xfrm>
            <a:prstGeom prst="irregularSeal1">
              <a:avLst/>
            </a:prstGeom>
            <a:solidFill>
              <a:srgbClr val="FFCC00"/>
            </a:solidFill>
            <a:effectLst>
              <a:glow rad="2286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폭발 2 5"/>
            <p:cNvSpPr/>
            <p:nvPr/>
          </p:nvSpPr>
          <p:spPr>
            <a:xfrm rot="21382800">
              <a:off x="2054003" y="1635516"/>
              <a:ext cx="6804723" cy="4726650"/>
            </a:xfrm>
            <a:prstGeom prst="irregularSeal2">
              <a:avLst/>
            </a:prstGeom>
            <a:solidFill>
              <a:srgbClr val="FFCC00"/>
            </a:solidFill>
            <a:effectLst>
              <a:glow rad="228600">
                <a:schemeClr val="accent6">
                  <a:satMod val="175000"/>
                  <a:alpha val="40000"/>
                </a:schemeClr>
              </a:glow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FF66"/>
                </a:solidFill>
              </a:endParaRPr>
            </a:p>
          </p:txBody>
        </p:sp>
        <p:pic>
          <p:nvPicPr>
            <p:cNvPr id="8" name="그림 7" descr="1111-removebg-preview.png"/>
            <p:cNvPicPr>
              <a:picLocks noChangeAspect="1"/>
            </p:cNvPicPr>
            <p:nvPr/>
          </p:nvPicPr>
          <p:blipFill>
            <a:blip r:embed="rId2"/>
            <a:srcRect l="28131" r="29672"/>
            <a:stretch>
              <a:fillRect/>
            </a:stretch>
          </p:blipFill>
          <p:spPr>
            <a:xfrm rot="21173015">
              <a:off x="5749681" y="1556806"/>
              <a:ext cx="2295629" cy="4162372"/>
            </a:xfrm>
            <a:prstGeom prst="rect">
              <a:avLst/>
            </a:prstGeom>
          </p:spPr>
        </p:pic>
        <p:pic>
          <p:nvPicPr>
            <p:cNvPr id="9" name="그림 8" descr="KakaoTalk_20210510_113940455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493195">
              <a:off x="4161033" y="687806"/>
              <a:ext cx="1713892" cy="3099654"/>
            </a:xfrm>
            <a:prstGeom prst="rect">
              <a:avLst/>
            </a:prstGeom>
          </p:spPr>
        </p:pic>
        <p:grpSp>
          <p:nvGrpSpPr>
            <p:cNvPr id="10" name="그룹 40"/>
            <p:cNvGrpSpPr/>
            <p:nvPr/>
          </p:nvGrpSpPr>
          <p:grpSpPr>
            <a:xfrm>
              <a:off x="1000100" y="1790847"/>
              <a:ext cx="3429024" cy="2428892"/>
              <a:chOff x="-667994" y="2484404"/>
              <a:chExt cx="4211275" cy="4286260"/>
            </a:xfrm>
          </p:grpSpPr>
          <p:pic>
            <p:nvPicPr>
              <p:cNvPr id="26" name="그림 25" descr="SE-83a102ea-5bff-460f-a5dd-da5cbd54bfcb-removebg-preview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254" y="2484404"/>
                <a:ext cx="2828925" cy="2857501"/>
              </a:xfrm>
              <a:prstGeom prst="rect">
                <a:avLst/>
              </a:prstGeom>
            </p:spPr>
          </p:pic>
          <p:pic>
            <p:nvPicPr>
              <p:cNvPr id="27" name="그림 26" descr="SE-83a102ea-5bff-460f-a5dd-da5cbd54bfcb-removebg-preview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540588" y="2913032"/>
                <a:ext cx="2828924" cy="2857502"/>
              </a:xfrm>
              <a:prstGeom prst="rect">
                <a:avLst/>
              </a:prstGeom>
            </p:spPr>
          </p:pic>
          <p:pic>
            <p:nvPicPr>
              <p:cNvPr id="28" name="그림 27" descr="SE-83a102ea-5bff-460f-a5dd-da5cbd54bfcb-removebg-preview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4356" y="3500430"/>
                <a:ext cx="2828925" cy="2857500"/>
              </a:xfrm>
              <a:prstGeom prst="rect">
                <a:avLst/>
              </a:prstGeom>
            </p:spPr>
          </p:pic>
          <p:pic>
            <p:nvPicPr>
              <p:cNvPr id="29" name="그림 28" descr="SE-83a102ea-5bff-460f-a5dd-da5cbd54bfcb-removebg-preview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667994" y="3913163"/>
                <a:ext cx="2828925" cy="2857501"/>
              </a:xfrm>
              <a:prstGeom prst="rect">
                <a:avLst/>
              </a:prstGeom>
            </p:spPr>
          </p:pic>
        </p:grpSp>
        <p:pic>
          <p:nvPicPr>
            <p:cNvPr id="11" name="그림 10" descr="KakaoTalk_20210510_113930597.png"/>
            <p:cNvPicPr>
              <a:picLocks noChangeAspect="1"/>
            </p:cNvPicPr>
            <p:nvPr/>
          </p:nvPicPr>
          <p:blipFill>
            <a:blip r:embed="rId5" cstate="print">
              <a:lum bright="-10000"/>
            </a:blip>
            <a:stretch>
              <a:fillRect/>
            </a:stretch>
          </p:blipFill>
          <p:spPr>
            <a:xfrm rot="21353884">
              <a:off x="2675000" y="3909736"/>
              <a:ext cx="3448441" cy="2685516"/>
            </a:xfrm>
            <a:prstGeom prst="rect">
              <a:avLst/>
            </a:prstGeom>
          </p:spPr>
        </p:pic>
        <p:grpSp>
          <p:nvGrpSpPr>
            <p:cNvPr id="12" name="그룹 21"/>
            <p:cNvGrpSpPr/>
            <p:nvPr/>
          </p:nvGrpSpPr>
          <p:grpSpPr>
            <a:xfrm>
              <a:off x="1928794" y="142852"/>
              <a:ext cx="5869834" cy="857257"/>
              <a:chOff x="152647" y="840226"/>
              <a:chExt cx="5467424" cy="609175"/>
            </a:xfrm>
          </p:grpSpPr>
          <p:pic>
            <p:nvPicPr>
              <p:cNvPr id="22" name="Picture 3" descr="C:\Users\POSPIA2\AppData\Local\Microsoft\Windows\INetCache\IE\NMILUSRU\check-146099_960_72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52647" y="987543"/>
                <a:ext cx="303976" cy="309565"/>
              </a:xfrm>
              <a:prstGeom prst="rect">
                <a:avLst/>
              </a:prstGeom>
              <a:noFill/>
            </p:spPr>
          </p:pic>
          <p:pic>
            <p:nvPicPr>
              <p:cNvPr id="23" name="그림 22" descr="kt濡쒓퀬-removebg-preview.pn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89141" y="840226"/>
                <a:ext cx="861613" cy="609175"/>
              </a:xfrm>
              <a:prstGeom prst="rect">
                <a:avLst/>
              </a:prstGeom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496918" y="941756"/>
                <a:ext cx="5123153" cy="415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000" b="1" dirty="0" smtClean="0">
                    <a:solidFill>
                      <a:srgbClr val="0070C0"/>
                    </a:solidFill>
                    <a:latin typeface="HY동녘M" pitchFamily="18" charset="-127"/>
                    <a:ea typeface="KT서체 Bold"/>
                  </a:rPr>
                  <a:t>     </a:t>
                </a:r>
                <a:r>
                  <a:rPr lang="ko-KR" altLang="en-US" sz="3200" b="1" dirty="0" smtClean="0">
                    <a:solidFill>
                      <a:schemeClr val="tx2"/>
                    </a:solidFill>
                    <a:latin typeface="HY동녘M" pitchFamily="18" charset="-127"/>
                    <a:ea typeface="KT서체 Bold"/>
                  </a:rPr>
                  <a:t>인터넷 가입 </a:t>
                </a:r>
                <a:r>
                  <a:rPr lang="ko-KR" altLang="en-US" sz="3200" b="1" dirty="0" smtClean="0">
                    <a:solidFill>
                      <a:schemeClr val="tx2"/>
                    </a:solidFill>
                    <a:latin typeface="HY동녘M" pitchFamily="18" charset="-127"/>
                    <a:ea typeface="KT서체 Bold"/>
                  </a:rPr>
                  <a:t>시         </a:t>
                </a:r>
                <a:r>
                  <a:rPr lang="ko-KR" altLang="en-US" sz="3200" b="1" dirty="0" smtClean="0">
                    <a:solidFill>
                      <a:schemeClr val="tx2"/>
                    </a:solidFill>
                    <a:latin typeface="HY동녘M" pitchFamily="18" charset="-127"/>
                    <a:ea typeface="KT서체 Bold"/>
                  </a:rPr>
                  <a:t>공급</a:t>
                </a:r>
                <a:endParaRPr lang="ko-KR" altLang="en-US" sz="2400" b="1" dirty="0">
                  <a:solidFill>
                    <a:schemeClr val="tx2"/>
                  </a:solidFill>
                  <a:latin typeface="HY동녘M" pitchFamily="18" charset="-127"/>
                  <a:ea typeface="KT서체 Bold"/>
                </a:endParaRPr>
              </a:p>
            </p:txBody>
          </p:sp>
          <p:pic>
            <p:nvPicPr>
              <p:cNvPr id="25" name="그림 24" descr="_좎씤-removebg-preview.png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754" y="941756"/>
                <a:ext cx="788307" cy="418108"/>
              </a:xfrm>
              <a:prstGeom prst="rect">
                <a:avLst/>
              </a:prstGeom>
            </p:spPr>
          </p:pic>
        </p:grpSp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9"/>
            <a:srcRect l="6944" t="1884" r="9722" b="77386"/>
            <a:stretch>
              <a:fillRect/>
            </a:stretch>
          </p:blipFill>
          <p:spPr bwMode="auto">
            <a:xfrm rot="622527">
              <a:off x="2042718" y="1263200"/>
              <a:ext cx="589364" cy="525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9"/>
            <a:srcRect l="6944" t="26382" r="9722" b="52889"/>
            <a:stretch>
              <a:fillRect/>
            </a:stretch>
          </p:blipFill>
          <p:spPr bwMode="auto">
            <a:xfrm rot="740504">
              <a:off x="7900722" y="2053135"/>
              <a:ext cx="508635" cy="453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9"/>
            <a:srcRect l="6944" t="51005" r="9722" b="26382"/>
            <a:stretch>
              <a:fillRect/>
            </a:stretch>
          </p:blipFill>
          <p:spPr bwMode="auto">
            <a:xfrm rot="20980217">
              <a:off x="1682929" y="5628621"/>
              <a:ext cx="504414" cy="490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9"/>
            <a:srcRect l="6944" t="79146" r="9722"/>
            <a:stretch>
              <a:fillRect/>
            </a:stretch>
          </p:blipFill>
          <p:spPr bwMode="auto">
            <a:xfrm rot="20954132">
              <a:off x="6902183" y="5979719"/>
              <a:ext cx="589364" cy="528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직사각형 16"/>
            <p:cNvSpPr/>
            <p:nvPr/>
          </p:nvSpPr>
          <p:spPr>
            <a:xfrm>
              <a:off x="2071670" y="3605315"/>
              <a:ext cx="450059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3200" b="1" i="1" dirty="0" smtClean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HY그래픽M" pitchFamily="18" charset="-127"/>
                  <a:ea typeface="KT서체 Light"/>
                </a:rPr>
                <a:t>최신형 결제장비 </a:t>
              </a:r>
              <a:r>
                <a:rPr lang="ko-KR" altLang="en-US" sz="3200" b="1" i="1" dirty="0" smtClean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HY그래픽M" pitchFamily="18" charset="-127"/>
                  <a:ea typeface="KT서체 Light"/>
                </a:rPr>
                <a:t>할인</a:t>
              </a:r>
              <a:r>
                <a:rPr lang="en-US" altLang="ko-KR" sz="3200" b="1" i="1" dirty="0" smtClean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HY그래픽M" pitchFamily="18" charset="-127"/>
                  <a:ea typeface="KT서체 Light"/>
                </a:rPr>
                <a:t>!! </a:t>
              </a:r>
              <a:endParaRPr lang="ko-KR" altLang="en-US" sz="32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KT서체 Light"/>
              </a:endParaRPr>
            </a:p>
          </p:txBody>
        </p:sp>
        <p:sp>
          <p:nvSpPr>
            <p:cNvPr id="18" name="구름 모양 설명선 17"/>
            <p:cNvSpPr/>
            <p:nvPr/>
          </p:nvSpPr>
          <p:spPr>
            <a:xfrm rot="937044">
              <a:off x="7502995" y="958406"/>
              <a:ext cx="928694" cy="642942"/>
            </a:xfrm>
            <a:prstGeom prst="cloudCallout">
              <a:avLst>
                <a:gd name="adj1" fmla="val -22285"/>
                <a:gd name="adj2" fmla="val 49661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</a:rPr>
                <a:t> 할인</a:t>
              </a:r>
              <a:r>
                <a:rPr lang="en-US" altLang="ko-KR" sz="1200" dirty="0" smtClean="0">
                  <a:solidFill>
                    <a:schemeClr val="tx1"/>
                  </a:solidFill>
                </a:rPr>
                <a:t>!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팡</a:t>
              </a:r>
              <a:r>
                <a:rPr lang="en-US" altLang="ko-KR" sz="1200" dirty="0" smtClean="0">
                  <a:solidFill>
                    <a:schemeClr val="tx1"/>
                  </a:solidFill>
                </a:rPr>
                <a:t>! 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팡</a:t>
              </a:r>
              <a:r>
                <a:rPr lang="en-US" altLang="ko-KR" sz="1200" dirty="0" smtClean="0">
                  <a:solidFill>
                    <a:schemeClr val="tx1"/>
                  </a:solidFill>
                </a:rPr>
                <a:t>! 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구름 모양 설명선 18"/>
            <p:cNvSpPr/>
            <p:nvPr/>
          </p:nvSpPr>
          <p:spPr>
            <a:xfrm rot="14056649">
              <a:off x="632572" y="5390858"/>
              <a:ext cx="692426" cy="505442"/>
            </a:xfrm>
            <a:prstGeom prst="cloudCallout">
              <a:avLst>
                <a:gd name="adj1" fmla="val -11523"/>
                <a:gd name="adj2" fmla="val 46863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포인트가 5개인 별 19"/>
            <p:cNvSpPr/>
            <p:nvPr/>
          </p:nvSpPr>
          <p:spPr>
            <a:xfrm rot="1152684">
              <a:off x="8323374" y="3761126"/>
              <a:ext cx="298139" cy="272901"/>
            </a:xfrm>
            <a:prstGeom prst="star5">
              <a:avLst/>
            </a:prstGeom>
            <a:solidFill>
              <a:srgbClr val="FFCC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포인트가 5개인 별 20"/>
            <p:cNvSpPr/>
            <p:nvPr/>
          </p:nvSpPr>
          <p:spPr>
            <a:xfrm rot="1152684">
              <a:off x="965261" y="2475243"/>
              <a:ext cx="298139" cy="272901"/>
            </a:xfrm>
            <a:prstGeom prst="star5">
              <a:avLst/>
            </a:prstGeom>
            <a:solidFill>
              <a:srgbClr val="FFCC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50" name="Picture 2" descr="https://o.remove.bg/downloads/7b6c48eb-9e71-4a1d-97ee-3dc84af5f350/image-removebg-preview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385309">
            <a:off x="1219064" y="3778232"/>
            <a:ext cx="1215266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0" y="4500570"/>
            <a:ext cx="9144000" cy="1714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682" name="Picture 10" descr="https://o.remove.bg/downloads/dffffd01-21c1-4cd9-8a8e-b3d1b9e64ddb/image-removebg-previe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12293" flipH="1">
            <a:off x="4902799" y="3801810"/>
            <a:ext cx="1845027" cy="1952722"/>
          </a:xfrm>
          <a:prstGeom prst="rect">
            <a:avLst/>
          </a:prstGeom>
          <a:noFill/>
        </p:spPr>
      </p:pic>
      <p:pic>
        <p:nvPicPr>
          <p:cNvPr id="28684" name="Picture 12" descr="https://o.remove.bg/downloads/14a3af6f-124b-466c-908a-1aa1ab877b57/image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4606" y="5310210"/>
            <a:ext cx="1547790" cy="1547790"/>
          </a:xfrm>
          <a:prstGeom prst="rect">
            <a:avLst/>
          </a:prstGeom>
          <a:noFill/>
        </p:spPr>
      </p:pic>
      <p:pic>
        <p:nvPicPr>
          <p:cNvPr id="28694" name="Picture 22" descr="https://o.remove.bg/downloads/25fdc331-d76a-41db-969c-ddd4417006e7/image-removebg-preview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71942"/>
            <a:ext cx="2500298" cy="25167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" name="그룹 38"/>
          <p:cNvGrpSpPr/>
          <p:nvPr/>
        </p:nvGrpSpPr>
        <p:grpSpPr>
          <a:xfrm>
            <a:off x="541832" y="1428736"/>
            <a:ext cx="3653320" cy="2121799"/>
            <a:chOff x="1857356" y="2857496"/>
            <a:chExt cx="3653320" cy="2121799"/>
          </a:xfrm>
        </p:grpSpPr>
        <p:sp>
          <p:nvSpPr>
            <p:cNvPr id="30" name="타원 29"/>
            <p:cNvSpPr/>
            <p:nvPr/>
          </p:nvSpPr>
          <p:spPr>
            <a:xfrm>
              <a:off x="2435333" y="3314288"/>
              <a:ext cx="2468745" cy="162515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4BACC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31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71802" y="2857496"/>
              <a:ext cx="1152990" cy="1050229"/>
            </a:xfrm>
            <a:prstGeom prst="rect">
              <a:avLst/>
            </a:prstGeom>
            <a:noFill/>
          </p:spPr>
        </p:pic>
        <p:pic>
          <p:nvPicPr>
            <p:cNvPr id="32" name="Picture 2" descr="https://o.remove.bg/downloads/30f46774-3f1d-49e6-b179-b9e61f52e503/image-removebg-preview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53500" y="3793600"/>
              <a:ext cx="1152128" cy="944552"/>
            </a:xfrm>
            <a:prstGeom prst="rect">
              <a:avLst/>
            </a:prstGeom>
            <a:noFill/>
          </p:spPr>
        </p:pic>
        <p:sp>
          <p:nvSpPr>
            <p:cNvPr id="35" name="타원 34"/>
            <p:cNvSpPr/>
            <p:nvPr/>
          </p:nvSpPr>
          <p:spPr>
            <a:xfrm>
              <a:off x="2917526" y="2921524"/>
              <a:ext cx="1440160" cy="93610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</a:rPr>
                <a:t>신속한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</a:rPr>
                <a:t>응대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pic>
          <p:nvPicPr>
            <p:cNvPr id="37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57356" y="3929066"/>
              <a:ext cx="1152990" cy="1050229"/>
            </a:xfrm>
            <a:prstGeom prst="rect">
              <a:avLst/>
            </a:prstGeom>
            <a:noFill/>
          </p:spPr>
        </p:pic>
        <p:sp>
          <p:nvSpPr>
            <p:cNvPr id="33" name="직사각형 32"/>
            <p:cNvSpPr/>
            <p:nvPr/>
          </p:nvSpPr>
          <p:spPr>
            <a:xfrm>
              <a:off x="2062775" y="4153640"/>
              <a:ext cx="7232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꾸준한</a:t>
              </a:r>
              <a:endParaRPr lang="en-US" altLang="ko-KR" sz="14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관리</a:t>
              </a:r>
              <a:endParaRPr lang="ko-KR" altLang="en-US" sz="1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38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57686" y="3929066"/>
              <a:ext cx="1152990" cy="1050229"/>
            </a:xfrm>
            <a:prstGeom prst="rect">
              <a:avLst/>
            </a:prstGeom>
            <a:noFill/>
          </p:spPr>
        </p:pic>
        <p:sp>
          <p:nvSpPr>
            <p:cNvPr id="34" name="직사각형 33"/>
            <p:cNvSpPr/>
            <p:nvPr/>
          </p:nvSpPr>
          <p:spPr>
            <a:xfrm>
              <a:off x="4449644" y="4134476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고객과의</a:t>
              </a:r>
              <a:endParaRPr lang="en-US" altLang="ko-KR" sz="14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유대관계</a:t>
              </a:r>
              <a:endParaRPr lang="ko-KR" altLang="en-US" sz="1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2428860" y="3929066"/>
            <a:ext cx="2571768" cy="2714620"/>
            <a:chOff x="3143240" y="3500438"/>
            <a:chExt cx="3017541" cy="3143272"/>
          </a:xfrm>
        </p:grpSpPr>
        <p:pic>
          <p:nvPicPr>
            <p:cNvPr id="28686" name="Picture 14" descr="https://o.remove.bg/downloads/74885c56-f70f-4f0e-927c-e600553bb524/image-removebg-preview.png"/>
            <p:cNvPicPr>
              <a:picLocks noChangeAspect="1" noChangeArrowheads="1"/>
            </p:cNvPicPr>
            <p:nvPr/>
          </p:nvPicPr>
          <p:blipFill>
            <a:blip r:embed="rId7"/>
            <a:srcRect t="4047" r="19642" b="28507"/>
            <a:stretch>
              <a:fillRect/>
            </a:stretch>
          </p:blipFill>
          <p:spPr bwMode="auto">
            <a:xfrm>
              <a:off x="3143240" y="3500438"/>
              <a:ext cx="3017541" cy="3143272"/>
            </a:xfrm>
            <a:prstGeom prst="rect">
              <a:avLst/>
            </a:prstGeom>
            <a:noFill/>
          </p:spPr>
        </p:pic>
        <p:sp>
          <p:nvSpPr>
            <p:cNvPr id="47" name="직사각형 46"/>
            <p:cNvSpPr/>
            <p:nvPr/>
          </p:nvSpPr>
          <p:spPr>
            <a:xfrm>
              <a:off x="4929190" y="5357826"/>
              <a:ext cx="714380" cy="3571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1928794" y="-71462"/>
            <a:ext cx="5214974" cy="1285884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POS / </a:t>
            </a:r>
            <a:r>
              <a:rPr kumimoji="0" lang="ko-KR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단말기</a:t>
            </a:r>
            <a:endParaRPr kumimoji="0" lang="ko-KR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857620" y="1565964"/>
            <a:ext cx="27911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업종별 맞춤형</a:t>
            </a:r>
            <a:endParaRPr lang="en-US" altLang="ko-KR" sz="3200" b="1" dirty="0" smtClean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ko-KR" altLang="en-US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ko-KR" altLang="en-US" sz="3200" b="1" dirty="0" err="1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포스</a:t>
            </a:r>
            <a:r>
              <a:rPr lang="ko-KR" altLang="en-US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세트</a:t>
            </a:r>
            <a:endParaRPr lang="en-US" altLang="ko-KR" sz="3200" b="1" dirty="0" smtClean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58016" y="2058407"/>
            <a:ext cx="1970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평생 관리</a:t>
            </a:r>
            <a:endParaRPr lang="en-US" altLang="ko-KR" sz="3200" b="1" dirty="0" smtClean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357818" y="3071810"/>
            <a:ext cx="1970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빠른 </a:t>
            </a:r>
            <a:r>
              <a:rPr lang="ko-KR" altLang="en-US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설치</a:t>
            </a:r>
            <a:endParaRPr lang="ko-KR" altLang="en-US" sz="3200" b="1" dirty="0" smtClean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28699" name="Picture 27" descr="https://o.remove.bg/downloads/516095b9-8ebd-490a-a496-a13609348739/image-removebg-preview.png"/>
          <p:cNvPicPr>
            <a:picLocks noChangeAspect="1" noChangeArrowheads="1"/>
          </p:cNvPicPr>
          <p:nvPr/>
        </p:nvPicPr>
        <p:blipFill>
          <a:blip r:embed="rId8"/>
          <a:srcRect l="24602" r="23959"/>
          <a:stretch>
            <a:fillRect/>
          </a:stretch>
        </p:blipFill>
        <p:spPr bwMode="auto">
          <a:xfrm>
            <a:off x="7143768" y="3333784"/>
            <a:ext cx="2285984" cy="3667116"/>
          </a:xfrm>
          <a:prstGeom prst="rect">
            <a:avLst/>
          </a:prstGeom>
          <a:noFill/>
        </p:spPr>
      </p:pic>
      <p:sp>
        <p:nvSpPr>
          <p:cNvPr id="69" name="직사각형 68"/>
          <p:cNvSpPr/>
          <p:nvPr/>
        </p:nvSpPr>
        <p:spPr>
          <a:xfrm>
            <a:off x="2285984" y="971743"/>
            <a:ext cx="4578176" cy="385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sz="12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빠르고 정확한 신용거래 및 빠른 인터페이스 다양한고 편리한 기능</a:t>
            </a:r>
            <a:endParaRPr lang="ko-KR" altLang="en-US" sz="1200" kern="0" spc="-44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61"/>
          <p:cNvGrpSpPr/>
          <p:nvPr/>
        </p:nvGrpSpPr>
        <p:grpSpPr>
          <a:xfrm>
            <a:off x="369317" y="785794"/>
            <a:ext cx="4073362" cy="2571768"/>
            <a:chOff x="369317" y="1727217"/>
            <a:chExt cx="4073362" cy="2844791"/>
          </a:xfrm>
        </p:grpSpPr>
        <p:sp>
          <p:nvSpPr>
            <p:cNvPr id="28" name="모서리가 둥근 직사각형 15"/>
            <p:cNvSpPr>
              <a:spLocks noChangeArrowheads="1"/>
            </p:cNvSpPr>
            <p:nvPr/>
          </p:nvSpPr>
          <p:spPr bwMode="auto">
            <a:xfrm>
              <a:off x="369317" y="1870092"/>
              <a:ext cx="4073362" cy="2701916"/>
            </a:xfrm>
            <a:prstGeom prst="roundRect">
              <a:avLst>
                <a:gd name="adj" fmla="val 5111"/>
              </a:avLst>
            </a:prstGeom>
            <a:solidFill>
              <a:srgbClr val="FFFFFF"/>
            </a:solidFill>
            <a:ln w="38100" algn="ctr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50000"/>
                </a:lnSpc>
                <a:buFont typeface="Wingdings" pitchFamily="2" charset="2"/>
                <a:buChar char="u"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특징 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: </a:t>
              </a:r>
              <a:r>
                <a:rPr lang="ko-KR" altLang="en-US" sz="1200" b="1" dirty="0"/>
                <a:t>여신금융협회 자료 </a:t>
              </a:r>
              <a:r>
                <a:rPr lang="ko-KR" altLang="en-US" sz="1200" b="1" dirty="0" smtClean="0"/>
                <a:t>연동</a:t>
              </a:r>
              <a:endParaRPr lang="en-US" altLang="ko-KR" sz="1200" b="1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u"/>
              </a:pPr>
              <a:endParaRPr lang="en-US" altLang="ko-KR" sz="1200" b="1" dirty="0" smtClean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u"/>
              </a:pPr>
              <a:endParaRPr lang="en-US" altLang="ko-KR" sz="1200" b="1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u"/>
              </a:pPr>
              <a:endParaRPr lang="en-US" altLang="ko-KR" sz="1200" b="1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u"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승인거래 내역과 상기 입금 정보 비교 분석</a:t>
              </a:r>
              <a:endParaRPr lang="en-US" altLang="ko-KR" sz="1200" b="1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rgbClr val="000000"/>
                  </a:solidFill>
                </a:rPr>
                <a:t>  *</a:t>
              </a:r>
              <a:r>
                <a:rPr lang="ko-KR" altLang="en-US" sz="1200" b="1" dirty="0" smtClean="0">
                  <a:solidFill>
                    <a:srgbClr val="000000"/>
                  </a:solidFill>
                </a:rPr>
                <a:t>매출집계 조회  </a:t>
              </a:r>
              <a:r>
                <a:rPr lang="en-US" altLang="ko-KR" sz="1200" b="1" dirty="0" smtClean="0">
                  <a:solidFill>
                    <a:srgbClr val="000000"/>
                  </a:solidFill>
                </a:rPr>
                <a:t>*</a:t>
              </a:r>
              <a:r>
                <a:rPr lang="ko-KR" altLang="en-US" sz="1200" b="1" dirty="0" smtClean="0">
                  <a:solidFill>
                    <a:srgbClr val="000000"/>
                  </a:solidFill>
                </a:rPr>
                <a:t>매출상세 조회  </a:t>
              </a:r>
              <a:r>
                <a:rPr lang="en-US" altLang="ko-KR" sz="1200" b="1" dirty="0" smtClean="0">
                  <a:solidFill>
                    <a:srgbClr val="000000"/>
                  </a:solidFill>
                </a:rPr>
                <a:t> *</a:t>
              </a:r>
              <a:r>
                <a:rPr lang="ko-KR" altLang="en-US" sz="1200" b="1" dirty="0" smtClean="0">
                  <a:solidFill>
                    <a:srgbClr val="000000"/>
                  </a:solidFill>
                </a:rPr>
                <a:t>매출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/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입금 캘린더</a:t>
              </a:r>
              <a:endParaRPr lang="en-US" altLang="ko-KR" sz="1200" b="1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u"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복수사업자 서비스 기능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(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프랜차이즈 본사 등 사용</a:t>
              </a:r>
              <a:r>
                <a:rPr lang="en-US" altLang="ko-KR" sz="1200" b="1" dirty="0" smtClean="0">
                  <a:solidFill>
                    <a:srgbClr val="000000"/>
                  </a:solidFill>
                </a:rPr>
                <a:t>)</a:t>
              </a:r>
              <a:endParaRPr lang="en-US" altLang="ko-KR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 bwMode="auto">
            <a:xfrm>
              <a:off x="669354" y="1727217"/>
              <a:ext cx="3554511" cy="39528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ko-KR" sz="1400" b="1" dirty="0" smtClean="0"/>
                <a:t>KICC </a:t>
              </a:r>
              <a:r>
                <a:rPr lang="ko-KR" altLang="en-US" sz="1400" b="1" dirty="0" smtClean="0"/>
                <a:t>이지오피스</a:t>
              </a:r>
              <a:r>
                <a:rPr lang="en-US" altLang="ko-KR" sz="1400" b="1" dirty="0" smtClean="0"/>
                <a:t>(</a:t>
              </a:r>
              <a:r>
                <a:rPr lang="ko-KR" altLang="en-US" sz="1400" b="1" dirty="0" smtClean="0"/>
                <a:t>가맹점 입금정보 서비스</a:t>
              </a:r>
              <a:r>
                <a:rPr lang="en-US" altLang="ko-KR" sz="1400" b="1" dirty="0" smtClean="0"/>
                <a:t>)</a:t>
              </a:r>
              <a:endParaRPr lang="ko-KR" altLang="en-US" sz="1400" b="1" dirty="0" smtClean="0"/>
            </a:p>
          </p:txBody>
        </p:sp>
        <p:sp>
          <p:nvSpPr>
            <p:cNvPr id="30" name="직사각형 17"/>
            <p:cNvSpPr>
              <a:spLocks noChangeArrowheads="1"/>
            </p:cNvSpPr>
            <p:nvPr/>
          </p:nvSpPr>
          <p:spPr bwMode="auto">
            <a:xfrm>
              <a:off x="571472" y="2428868"/>
              <a:ext cx="1132179" cy="69532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/>
              <a:r>
                <a:rPr lang="ko-KR" altLang="en-US" sz="1100" b="1" dirty="0"/>
                <a:t>카드사 입금</a:t>
              </a:r>
              <a:endParaRPr lang="en-US" altLang="ko-KR" sz="1100" b="1" dirty="0"/>
            </a:p>
            <a:p>
              <a:pPr algn="ctr" eaLnBrk="1" hangingPunct="1"/>
              <a:r>
                <a:rPr lang="ko-KR" altLang="en-US" sz="1100" b="1" dirty="0"/>
                <a:t>예정정보</a:t>
              </a:r>
              <a:endParaRPr lang="en-US" altLang="ko-KR" sz="1100" b="1" dirty="0"/>
            </a:p>
            <a:p>
              <a:pPr algn="ctr" eaLnBrk="1" hangingPunct="1"/>
              <a:r>
                <a:rPr lang="en-US" altLang="ko-KR" sz="1100" b="1" dirty="0"/>
                <a:t>(VAN</a:t>
              </a:r>
              <a:r>
                <a:rPr lang="ko-KR" altLang="en-US" sz="1100" b="1" dirty="0"/>
                <a:t>사</a:t>
              </a:r>
              <a:r>
                <a:rPr lang="en-US" altLang="ko-KR" sz="1100" b="1" dirty="0"/>
                <a:t>)</a:t>
              </a:r>
              <a:endParaRPr lang="ko-KR" altLang="en-US" sz="1100" b="1" dirty="0"/>
            </a:p>
          </p:txBody>
        </p:sp>
        <p:sp>
          <p:nvSpPr>
            <p:cNvPr id="31" name="직사각형 18"/>
            <p:cNvSpPr>
              <a:spLocks noChangeArrowheads="1"/>
            </p:cNvSpPr>
            <p:nvPr/>
          </p:nvSpPr>
          <p:spPr bwMode="auto">
            <a:xfrm>
              <a:off x="1857356" y="2428868"/>
              <a:ext cx="1132179" cy="69532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/>
              <a:r>
                <a:rPr lang="ko-KR" altLang="en-US" sz="1100" b="1" dirty="0"/>
                <a:t>가맹점매출</a:t>
              </a:r>
              <a:endParaRPr lang="en-US" altLang="ko-KR" sz="1100" b="1" dirty="0"/>
            </a:p>
            <a:p>
              <a:pPr algn="ctr" eaLnBrk="1" hangingPunct="1"/>
              <a:r>
                <a:rPr lang="ko-KR" altLang="en-US" sz="1100" b="1" dirty="0"/>
                <a:t>정보통합조회</a:t>
              </a:r>
              <a:endParaRPr lang="en-US" altLang="ko-KR" sz="1100" b="1" dirty="0"/>
            </a:p>
            <a:p>
              <a:pPr algn="ctr" eaLnBrk="1" hangingPunct="1"/>
              <a:r>
                <a:rPr lang="en-US" altLang="ko-KR" sz="1100" b="1" dirty="0"/>
                <a:t>(</a:t>
              </a:r>
              <a:r>
                <a:rPr lang="ko-KR" altLang="en-US" sz="1100" b="1" dirty="0"/>
                <a:t>여신협회</a:t>
              </a:r>
              <a:r>
                <a:rPr lang="en-US" altLang="ko-KR" sz="1100" b="1" dirty="0"/>
                <a:t>)</a:t>
              </a:r>
              <a:endParaRPr lang="ko-KR" altLang="en-US" sz="1100" b="1" dirty="0"/>
            </a:p>
          </p:txBody>
        </p:sp>
        <p:sp>
          <p:nvSpPr>
            <p:cNvPr id="32" name="직사각형 19"/>
            <p:cNvSpPr>
              <a:spLocks noChangeArrowheads="1"/>
            </p:cNvSpPr>
            <p:nvPr/>
          </p:nvSpPr>
          <p:spPr bwMode="auto">
            <a:xfrm>
              <a:off x="3143240" y="2428868"/>
              <a:ext cx="1132179" cy="69532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/>
              <a:r>
                <a:rPr lang="ko-KR" altLang="en-US" sz="1100" b="1" dirty="0">
                  <a:solidFill>
                    <a:srgbClr val="000000"/>
                  </a:solidFill>
                </a:rPr>
                <a:t>통장입금내역</a:t>
              </a:r>
              <a:endParaRPr lang="en-US" altLang="ko-KR" sz="1100" b="1" dirty="0">
                <a:solidFill>
                  <a:srgbClr val="000000"/>
                </a:solidFill>
              </a:endParaRPr>
            </a:p>
            <a:p>
              <a:pPr algn="ctr" eaLnBrk="1" hangingPunct="1"/>
              <a:r>
                <a:rPr lang="ko-KR" altLang="en-US" sz="1100" b="1" dirty="0" err="1">
                  <a:solidFill>
                    <a:srgbClr val="000000"/>
                  </a:solidFill>
                </a:rPr>
                <a:t>스크래핑</a:t>
              </a:r>
              <a:endParaRPr lang="en-US" altLang="ko-KR" sz="1100" b="1" dirty="0">
                <a:solidFill>
                  <a:srgbClr val="000000"/>
                </a:solidFill>
              </a:endParaRPr>
            </a:p>
            <a:p>
              <a:pPr algn="ctr" eaLnBrk="1" hangingPunct="1"/>
              <a:r>
                <a:rPr lang="en-US" altLang="ko-KR" sz="1100" b="1" dirty="0">
                  <a:solidFill>
                    <a:srgbClr val="000000"/>
                  </a:solidFill>
                </a:rPr>
                <a:t>(</a:t>
              </a:r>
              <a:r>
                <a:rPr lang="ko-KR" altLang="en-US" sz="1100" b="1" dirty="0">
                  <a:solidFill>
                    <a:srgbClr val="000000"/>
                  </a:solidFill>
                </a:rPr>
                <a:t>입금통장</a:t>
              </a:r>
              <a:r>
                <a:rPr lang="en-US" altLang="ko-KR" sz="1100" b="1" dirty="0">
                  <a:solidFill>
                    <a:srgbClr val="000000"/>
                  </a:solidFill>
                </a:rPr>
                <a:t>)</a:t>
              </a:r>
              <a:endParaRPr lang="ko-KR" altLang="en-US" sz="1100" b="1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7646543"/>
              </p:ext>
            </p:extLst>
          </p:nvPr>
        </p:nvGraphicFramePr>
        <p:xfrm>
          <a:off x="4786314" y="405749"/>
          <a:ext cx="3991474" cy="345187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000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914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872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6072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dirty="0" smtClean="0"/>
                        <a:t> POS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975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100" dirty="0" smtClean="0"/>
                        <a:t>단말기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65817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dirty="0" smtClean="0"/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pSp>
        <p:nvGrpSpPr>
          <p:cNvPr id="3" name="그룹 34"/>
          <p:cNvGrpSpPr/>
          <p:nvPr/>
        </p:nvGrpSpPr>
        <p:grpSpPr>
          <a:xfrm>
            <a:off x="5465453" y="651821"/>
            <a:ext cx="3178513" cy="3040076"/>
            <a:chOff x="1142976" y="2214554"/>
            <a:chExt cx="3178513" cy="3040076"/>
          </a:xfrm>
        </p:grpSpPr>
        <p:grpSp>
          <p:nvGrpSpPr>
            <p:cNvPr id="4" name="그룹 26"/>
            <p:cNvGrpSpPr/>
            <p:nvPr/>
          </p:nvGrpSpPr>
          <p:grpSpPr>
            <a:xfrm>
              <a:off x="1285852" y="2214554"/>
              <a:ext cx="710620" cy="673559"/>
              <a:chOff x="2123852" y="2346325"/>
              <a:chExt cx="1092411" cy="717146"/>
            </a:xfrm>
          </p:grpSpPr>
          <p:pic>
            <p:nvPicPr>
              <p:cNvPr id="60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23852" y="2348880"/>
                <a:ext cx="864096" cy="7145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1" name="Picture 2" descr="C:\Users\김정태\Desktop\브로셔 제품정보\인증로고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28926" y="2346325"/>
                <a:ext cx="287337" cy="290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7" name="TextBox 36"/>
            <p:cNvSpPr txBox="1"/>
            <p:nvPr/>
          </p:nvSpPr>
          <p:spPr>
            <a:xfrm>
              <a:off x="1214414" y="2837965"/>
              <a:ext cx="67518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HITPLUS</a:t>
              </a:r>
              <a:endParaRPr lang="ko-KR" altLang="en-US" sz="1000" dirty="0"/>
            </a:p>
          </p:txBody>
        </p:sp>
        <p:grpSp>
          <p:nvGrpSpPr>
            <p:cNvPr id="5" name="그룹 27"/>
            <p:cNvGrpSpPr/>
            <p:nvPr/>
          </p:nvGrpSpPr>
          <p:grpSpPr>
            <a:xfrm>
              <a:off x="2500298" y="2214554"/>
              <a:ext cx="642942" cy="628655"/>
              <a:chOff x="3643306" y="2352670"/>
              <a:chExt cx="1071570" cy="731835"/>
            </a:xfrm>
          </p:grpSpPr>
          <p:pic>
            <p:nvPicPr>
              <p:cNvPr id="58" name="그림 11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643306" y="2428868"/>
                <a:ext cx="787400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" name="Picture 2" descr="C:\Users\김정태\Desktop\브로셔 제품정보\인증로고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27539" y="2352670"/>
                <a:ext cx="287337" cy="2905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9" name="TextBox 38"/>
            <p:cNvSpPr txBox="1"/>
            <p:nvPr/>
          </p:nvSpPr>
          <p:spPr>
            <a:xfrm>
              <a:off x="2459831" y="2843209"/>
              <a:ext cx="54053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ZED-5</a:t>
              </a:r>
              <a:endParaRPr lang="ko-KR" altLang="en-US" sz="1000" dirty="0"/>
            </a:p>
          </p:txBody>
        </p:sp>
        <p:grpSp>
          <p:nvGrpSpPr>
            <p:cNvPr id="6" name="그룹 28"/>
            <p:cNvGrpSpPr/>
            <p:nvPr/>
          </p:nvGrpSpPr>
          <p:grpSpPr>
            <a:xfrm>
              <a:off x="3643300" y="2214554"/>
              <a:ext cx="642941" cy="628654"/>
              <a:chOff x="5572132" y="2357430"/>
              <a:chExt cx="1071570" cy="739578"/>
            </a:xfrm>
          </p:grpSpPr>
          <p:pic>
            <p:nvPicPr>
              <p:cNvPr id="56" name="Picture 2" descr="C:\Users\김정태\Desktop\브로셔 제품정보\인증로고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356365" y="2357430"/>
                <a:ext cx="287337" cy="2905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" name="그림 56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572132" y="2357430"/>
                <a:ext cx="716466" cy="739578"/>
              </a:xfrm>
              <a:prstGeom prst="rect">
                <a:avLst/>
              </a:prstGeom>
            </p:spPr>
          </p:pic>
        </p:grpSp>
        <p:sp>
          <p:nvSpPr>
            <p:cNvPr id="41" name="TextBox 40"/>
            <p:cNvSpPr txBox="1"/>
            <p:nvPr/>
          </p:nvSpPr>
          <p:spPr>
            <a:xfrm>
              <a:off x="3714744" y="2857496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HIT</a:t>
              </a:r>
              <a:endParaRPr lang="ko-KR" altLang="en-US" sz="1000" dirty="0"/>
            </a:p>
          </p:txBody>
        </p: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14744" y="3143248"/>
              <a:ext cx="477527" cy="55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TextBox 42"/>
            <p:cNvSpPr txBox="1"/>
            <p:nvPr/>
          </p:nvSpPr>
          <p:spPr>
            <a:xfrm>
              <a:off x="3500430" y="3648732"/>
              <a:ext cx="8210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LC-7211S+</a:t>
              </a:r>
              <a:endParaRPr lang="ko-KR" altLang="en-US" sz="1000" dirty="0"/>
            </a:p>
          </p:txBody>
        </p:sp>
        <p:grpSp>
          <p:nvGrpSpPr>
            <p:cNvPr id="7" name="그룹 46"/>
            <p:cNvGrpSpPr/>
            <p:nvPr/>
          </p:nvGrpSpPr>
          <p:grpSpPr>
            <a:xfrm>
              <a:off x="1333123" y="4200139"/>
              <a:ext cx="1144649" cy="1054491"/>
              <a:chOff x="1857356" y="4572008"/>
              <a:chExt cx="2416485" cy="1677599"/>
            </a:xfrm>
          </p:grpSpPr>
          <p:pic>
            <p:nvPicPr>
              <p:cNvPr id="52" name="Picture 2" descr="C:\Users\김정태\Desktop\브로셔 제품정보\인증로고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071802" y="4572008"/>
                <a:ext cx="403225" cy="404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그룹 44"/>
              <p:cNvGrpSpPr/>
              <p:nvPr/>
            </p:nvGrpSpPr>
            <p:grpSpPr>
              <a:xfrm>
                <a:off x="1857356" y="4572008"/>
                <a:ext cx="2416485" cy="1677599"/>
                <a:chOff x="1857356" y="4572008"/>
                <a:chExt cx="2416485" cy="1677599"/>
              </a:xfrm>
            </p:grpSpPr>
            <p:pic>
              <p:nvPicPr>
                <p:cNvPr id="54" name="그림 53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57356" y="4572008"/>
                  <a:ext cx="1143008" cy="1614474"/>
                </a:xfrm>
                <a:prstGeom prst="rect">
                  <a:avLst/>
                </a:prstGeom>
              </p:spPr>
            </p:pic>
            <p:sp>
              <p:nvSpPr>
                <p:cNvPr id="55" name="TextBox 54"/>
                <p:cNvSpPr txBox="1"/>
                <p:nvPr/>
              </p:nvSpPr>
              <p:spPr>
                <a:xfrm>
                  <a:off x="3071802" y="5857892"/>
                  <a:ext cx="1202039" cy="391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000" dirty="0" err="1" smtClean="0"/>
                    <a:t>탁상형</a:t>
                  </a:r>
                  <a:endParaRPr lang="ko-KR" altLang="en-US" sz="1000" dirty="0"/>
                </a:p>
              </p:txBody>
            </p:sp>
          </p:grpSp>
        </p:grpSp>
        <p:grpSp>
          <p:nvGrpSpPr>
            <p:cNvPr id="9" name="그룹 45"/>
            <p:cNvGrpSpPr/>
            <p:nvPr/>
          </p:nvGrpSpPr>
          <p:grpSpPr>
            <a:xfrm>
              <a:off x="2944657" y="4092349"/>
              <a:ext cx="1374406" cy="1149798"/>
              <a:chOff x="5143504" y="4500570"/>
              <a:chExt cx="2901528" cy="1829227"/>
            </a:xfrm>
          </p:grpSpPr>
          <p:pic>
            <p:nvPicPr>
              <p:cNvPr id="49" name="Picture 2" descr="C:\Users\김정태\Desktop\브로셔 제품정보\인증로고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6500826" y="4500570"/>
                <a:ext cx="403225" cy="406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" name="그림 4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143504" y="4500570"/>
                <a:ext cx="1285884" cy="1785950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6572264" y="5938082"/>
                <a:ext cx="1472768" cy="391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 dirty="0" err="1" smtClean="0"/>
                  <a:t>스탠드형</a:t>
                </a:r>
                <a:endParaRPr lang="ko-KR" altLang="en-US" sz="1000" dirty="0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1142976" y="3637191"/>
              <a:ext cx="67197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TS-114A</a:t>
              </a:r>
              <a:endParaRPr lang="ko-KR" altLang="en-US" sz="1000" dirty="0"/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214414" y="3143248"/>
              <a:ext cx="439908" cy="519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8" name="Picture 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18982" y="3143248"/>
              <a:ext cx="473747" cy="538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13" cstate="print"/>
          <a:srcRect t="9453" b="12558"/>
          <a:stretch>
            <a:fillRect/>
          </a:stretch>
        </p:blipFill>
        <p:spPr bwMode="auto">
          <a:xfrm>
            <a:off x="285720" y="4000504"/>
            <a:ext cx="8643998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" name="TextBox 74"/>
          <p:cNvSpPr txBox="1"/>
          <p:nvPr/>
        </p:nvSpPr>
        <p:spPr>
          <a:xfrm>
            <a:off x="6654740" y="2071678"/>
            <a:ext cx="631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TS- 167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78301507"/>
              </p:ext>
            </p:extLst>
          </p:nvPr>
        </p:nvGraphicFramePr>
        <p:xfrm>
          <a:off x="5072098" y="1000110"/>
          <a:ext cx="3857620" cy="2214576"/>
        </p:xfrm>
        <a:graphic>
          <a:graphicData uri="http://schemas.openxmlformats.org/drawingml/2006/table">
            <a:tbl>
              <a:tblPr/>
              <a:tblGrid>
                <a:gridCol w="9644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4405">
                  <a:extLst>
                    <a:ext uri="{9D8B030D-6E8A-4147-A177-3AD203B41FA5}">
                      <a16:colId xmlns="" xmlns:a16="http://schemas.microsoft.com/office/drawing/2014/main" val="1219915381"/>
                    </a:ext>
                  </a:extLst>
                </a:gridCol>
                <a:gridCol w="9644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4405">
                  <a:extLst>
                    <a:ext uri="{9D8B030D-6E8A-4147-A177-3AD203B41FA5}">
                      <a16:colId xmlns="" xmlns:a16="http://schemas.microsoft.com/office/drawing/2014/main" val="2523016029"/>
                    </a:ext>
                  </a:extLst>
                </a:gridCol>
              </a:tblGrid>
              <a:tr h="188388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7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36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  <a:endParaRPr lang="ko-KR" alt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일시불</a:t>
                      </a:r>
                      <a:endParaRPr lang="ko-KR" alt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비고</a:t>
                      </a:r>
                      <a:endParaRPr lang="ko-KR" alt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4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메인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35,000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1,240,000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endParaRPr lang="en-US" altLang="ko-KR" sz="11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 이용료</a:t>
                      </a:r>
                      <a:endParaRPr lang="en-US" altLang="ko-KR" sz="11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15,000</a:t>
                      </a:r>
                      <a:r>
                        <a:rPr lang="ko-KR" altLang="en-US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94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25,000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890,000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646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주방프린터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3,500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124,000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endParaRPr lang="en-US" altLang="ko-KR" sz="11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비용 </a:t>
                      </a:r>
                      <a:r>
                        <a:rPr lang="en-US" altLang="ko-KR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646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듀얼모니터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356,000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72066" y="3286124"/>
            <a:ext cx="37147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KT서체 Bold"/>
              </a:rPr>
              <a:t>※POS</a:t>
            </a:r>
            <a:r>
              <a:rPr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KT서체 Bold"/>
              </a:rPr>
              <a:t>의 경우 일시불 구매 시에도 서비스 이용료 월 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KT서체 Bold"/>
              </a:rPr>
              <a:t>15,000</a:t>
            </a:r>
            <a:r>
              <a:rPr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itchFamily="18" charset="-127"/>
                <a:ea typeface="KT서체 Bold"/>
              </a:rPr>
              <a:t>원 부과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Y울릉도B" pitchFamily="18" charset="-127"/>
              <a:ea typeface="KT서체 Bold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28662" y="714356"/>
            <a:ext cx="2786082" cy="35719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월 </a:t>
            </a:r>
            <a:r>
              <a:rPr lang="ko-KR" altLang="en-US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렌탈료</a:t>
            </a:r>
            <a:endParaRPr lang="ko-KR" alt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643570" y="714356"/>
            <a:ext cx="2857520" cy="35719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POS</a:t>
            </a:r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/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부대장비</a:t>
            </a:r>
            <a:r>
              <a:rPr lang="ko-KR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이용료</a:t>
            </a:r>
          </a:p>
        </p:txBody>
      </p:sp>
      <p:sp>
        <p:nvSpPr>
          <p:cNvPr id="15" name="Object 11"/>
          <p:cNvSpPr txBox="1"/>
          <p:nvPr/>
        </p:nvSpPr>
        <p:spPr>
          <a:xfrm>
            <a:off x="142844" y="6286520"/>
            <a:ext cx="472007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050" b="1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</a:t>
            </a:r>
            <a:r>
              <a:rPr lang="en-US" altLang="ko-KR" sz="105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105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설치비</a:t>
            </a:r>
            <a:r>
              <a:rPr lang="en-US" altLang="ko-KR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050" b="1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거치대</a:t>
            </a:r>
            <a:r>
              <a:rPr lang="en-US" altLang="ko-KR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배터리</a:t>
            </a:r>
            <a:r>
              <a:rPr lang="en-US" altLang="ko-KR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05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네트워크 장비 등 </a:t>
            </a:r>
            <a:r>
              <a:rPr lang="ko-KR" altLang="en-US" b="1" u="sng" kern="0" spc="-44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초기 </a:t>
            </a:r>
            <a:r>
              <a:rPr lang="en-US" altLang="ko-KR" b="1" u="sng" kern="0" spc="-44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1</a:t>
            </a:r>
            <a:r>
              <a:rPr lang="ko-KR" altLang="en-US" b="1" u="sng" kern="0" spc="-44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회 무상 지원</a:t>
            </a:r>
            <a:r>
              <a:rPr lang="en-US" altLang="ko-KR" b="1" u="sng" kern="0" spc="-44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!!</a:t>
            </a:r>
            <a:endParaRPr lang="en-US" altLang="ko-KR" sz="1050" b="1" u="sng" kern="0" spc="-44" dirty="0">
              <a:solidFill>
                <a:srgbClr val="FF0000"/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EBANG Gothic OTF Bold" pitchFamily="34" charset="0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07019452"/>
              </p:ext>
            </p:extLst>
          </p:nvPr>
        </p:nvGraphicFramePr>
        <p:xfrm>
          <a:off x="285721" y="4071942"/>
          <a:ext cx="4286279" cy="2071702"/>
        </p:xfrm>
        <a:graphic>
          <a:graphicData uri="http://schemas.openxmlformats.org/drawingml/2006/table">
            <a:tbl>
              <a:tblPr/>
              <a:tblGrid>
                <a:gridCol w="10001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715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28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고객 부담금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금액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비고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초기 설치비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출동비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25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+</a:t>
                      </a:r>
                    </a:p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테이블당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설치 시</a:t>
                      </a:r>
                      <a:endParaRPr lang="en-US" altLang="ko-KR" sz="12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40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28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태블릿 거치대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17,000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보조배터리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+ </a:t>
                      </a:r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충전기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70,000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네트워크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장비</a:t>
                      </a:r>
                      <a:endParaRPr lang="en-US" altLang="ko-KR" sz="12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(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AP </a:t>
                      </a:r>
                      <a:r>
                        <a:rPr lang="en-US" altLang="ko-KR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wifi</a:t>
                      </a:r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)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200,000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60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증폭기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77549183"/>
                  </a:ext>
                </a:extLst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35755939"/>
              </p:ext>
            </p:extLst>
          </p:nvPr>
        </p:nvGraphicFramePr>
        <p:xfrm>
          <a:off x="5000628" y="4071942"/>
          <a:ext cx="3929090" cy="2071700"/>
        </p:xfrm>
        <a:graphic>
          <a:graphicData uri="http://schemas.openxmlformats.org/drawingml/2006/table">
            <a:tbl>
              <a:tblPr/>
              <a:tblGrid>
                <a:gridCol w="1516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125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65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항목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위약금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62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프로모션 할인 금액</a:t>
                      </a:r>
                      <a:endParaRPr lang="ko-KR" altLang="en-US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할인금액</a:t>
                      </a:r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62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 대금</a:t>
                      </a:r>
                      <a:endParaRPr lang="ko-KR" altLang="en-US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잔여 </a:t>
                      </a:r>
                      <a:r>
                        <a:rPr lang="ko-KR" altLang="en-US" sz="1200" b="0" i="0" u="none" strike="noStrike" spc="-5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단말대금</a:t>
                      </a:r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200" b="0" i="0" u="none" strike="noStrike" spc="-5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200" b="0" i="0" u="none" strike="noStrike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4559972"/>
                  </a:ext>
                </a:extLst>
              </a:tr>
              <a:tr h="4262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서비스이용료</a:t>
                      </a:r>
                      <a:endParaRPr lang="ko-KR" altLang="en-US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잔여 서비스이용료 위약금 </a:t>
                      </a:r>
                      <a:r>
                        <a:rPr lang="en-US" altLang="ko-KR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50% </a:t>
                      </a:r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산정</a:t>
                      </a:r>
                      <a:endParaRPr lang="en-US" altLang="ko-KR" sz="1200" b="0" i="0" u="none" strike="noStrike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9888686"/>
                  </a:ext>
                </a:extLst>
              </a:tr>
              <a:tr h="4262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초기 설치비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 </a:t>
                      </a:r>
                      <a:r>
                        <a:rPr lang="en-US" altLang="ko-KR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2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2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Object 11"/>
          <p:cNvSpPr txBox="1"/>
          <p:nvPr/>
        </p:nvSpPr>
        <p:spPr>
          <a:xfrm>
            <a:off x="5000628" y="6215082"/>
            <a:ext cx="400052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900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하이오더</a:t>
            </a:r>
            <a:r>
              <a:rPr lang="ko-KR" altLang="en-US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위약금 산정 식</a:t>
            </a:r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: </a:t>
            </a:r>
            <a:r>
              <a:rPr lang="en-US" altLang="ko-KR" sz="900" b="1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(*</a:t>
            </a:r>
            <a:r>
              <a:rPr lang="ko-KR" altLang="en-US" sz="900" b="1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포스</a:t>
            </a:r>
            <a:r>
              <a:rPr lang="ko-KR" altLang="en-US" sz="900" b="1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위약금은 별도</a:t>
            </a:r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)</a:t>
            </a:r>
          </a:p>
          <a:p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[</a:t>
            </a:r>
            <a:r>
              <a:rPr lang="ko-KR" altLang="en-US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프로모션 할인 금액 </a:t>
            </a:r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+ </a:t>
            </a:r>
            <a:r>
              <a:rPr lang="ko-KR" altLang="en-US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월 서비스 이용료 </a:t>
            </a:r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* </a:t>
            </a:r>
            <a:r>
              <a:rPr lang="ko-KR" altLang="en-US" sz="900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남은개월</a:t>
            </a:r>
            <a:r>
              <a:rPr lang="ko-KR" altLang="en-US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수 </a:t>
            </a:r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* 50%) + </a:t>
            </a:r>
            <a:r>
              <a:rPr lang="ko-KR" altLang="en-US" sz="900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철거비</a:t>
            </a:r>
            <a:r>
              <a:rPr lang="ko-KR" altLang="en-US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</a:t>
            </a:r>
            <a:endParaRPr lang="en-US" altLang="ko-KR" sz="900" kern="0" spc="-44" dirty="0" smtClean="0">
              <a:latin typeface="KT서체 Light" panose="020B0600000101010101" pitchFamily="50" charset="-127"/>
              <a:ea typeface="KT서체 Light" panose="020B0600000101010101" pitchFamily="50" charset="-127"/>
              <a:cs typeface="SEBANG Gothic OTF Bold" pitchFamily="34" charset="0"/>
            </a:endParaRPr>
          </a:p>
          <a:p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+ </a:t>
            </a:r>
            <a:r>
              <a:rPr lang="ko-KR" altLang="en-US" sz="900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단말대금</a:t>
            </a:r>
            <a:r>
              <a:rPr lang="ko-KR" altLang="en-US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일시 지급</a:t>
            </a:r>
            <a:r>
              <a:rPr lang="en-US" altLang="ko-KR" sz="9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]</a:t>
            </a:r>
            <a:endParaRPr lang="en-US" altLang="ko-KR" sz="900" spc="-44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9" name="Object 98"/>
          <p:cNvSpPr txBox="1"/>
          <p:nvPr/>
        </p:nvSpPr>
        <p:spPr>
          <a:xfrm>
            <a:off x="3643306" y="142852"/>
            <a:ext cx="185738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서비스 요금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857224" y="3643314"/>
            <a:ext cx="2786082" cy="35719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프로모션 혜택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5643570" y="3643314"/>
            <a:ext cx="2786082" cy="35719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해지 위약금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68837441"/>
              </p:ext>
            </p:extLst>
          </p:nvPr>
        </p:nvGraphicFramePr>
        <p:xfrm>
          <a:off x="395536" y="980729"/>
          <a:ext cx="4214844" cy="2504860"/>
        </p:xfrm>
        <a:graphic>
          <a:graphicData uri="http://schemas.openxmlformats.org/drawingml/2006/table">
            <a:tbl>
              <a:tblPr/>
              <a:tblGrid>
                <a:gridCol w="10537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34521">
                  <a:extLst>
                    <a:ext uri="{9D8B030D-6E8A-4147-A177-3AD203B41FA5}">
                      <a16:colId xmlns="" xmlns:a16="http://schemas.microsoft.com/office/drawing/2014/main" val="1219915381"/>
                    </a:ext>
                  </a:extLst>
                </a:gridCol>
                <a:gridCol w="10729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3711">
                  <a:extLst>
                    <a:ext uri="{9D8B030D-6E8A-4147-A177-3AD203B41FA5}">
                      <a16:colId xmlns="" xmlns:a16="http://schemas.microsoft.com/office/drawing/2014/main" val="2523016029"/>
                    </a:ext>
                  </a:extLst>
                </a:gridCol>
              </a:tblGrid>
              <a:tr h="156341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55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36</a:t>
                      </a:r>
                      <a:r>
                        <a:rPr lang="ko-KR" altLang="en-US" sz="14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  <a:endParaRPr lang="ko-KR" altLang="en-US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24</a:t>
                      </a:r>
                      <a:r>
                        <a:rPr lang="ko-KR" altLang="en-US" sz="14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  <a:endParaRPr lang="ko-KR" altLang="en-US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일시불</a:t>
                      </a:r>
                      <a:endParaRPr lang="ko-KR" altLang="en-US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37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endParaRPr lang="en-US" altLang="ko-KR" sz="1200" b="1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24,000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184,000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13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1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</a:t>
                      </a:r>
                      <a:endParaRPr lang="en-US" altLang="ko-KR" sz="1200" b="1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21,000</a:t>
                      </a:r>
                    </a:p>
                    <a:p>
                      <a:pPr marL="0" marR="0" lvl="0" indent="0" algn="ctr" defTabSz="81187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카드리더기 비용 </a:t>
                      </a:r>
                      <a:r>
                        <a:rPr kumimoji="0" lang="en-US" altLang="ko-KR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2,000</a:t>
                      </a:r>
                      <a:r>
                        <a:rPr kumimoji="0" lang="ko-KR" altLang="en-US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원은 </a:t>
                      </a:r>
                      <a:r>
                        <a:rPr kumimoji="0" lang="en-US" altLang="ko-KR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VAN</a:t>
                      </a:r>
                      <a:r>
                        <a:rPr kumimoji="0" lang="ko-KR" altLang="en-US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대리점을 통해 별도 청구</a:t>
                      </a:r>
                      <a:r>
                        <a:rPr kumimoji="0" lang="en-US" altLang="ko-KR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26,000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42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알림판</a:t>
                      </a:r>
                      <a:endParaRPr lang="en-US" altLang="ko-KR" sz="12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24,000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37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알림판</a:t>
                      </a:r>
                      <a:endParaRPr lang="en-US" altLang="ko-KR" sz="12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(15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22,000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28,500</a:t>
                      </a:r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286,000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817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 이용료</a:t>
                      </a:r>
                      <a:endParaRPr lang="en-US" altLang="ko-KR" sz="10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(36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 약정</a:t>
                      </a:r>
                      <a:r>
                        <a:rPr lang="en-US" altLang="ko-KR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)13,000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 </a:t>
                      </a:r>
                      <a:r>
                        <a:rPr lang="en-US" altLang="ko-KR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(24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 약정</a:t>
                      </a:r>
                      <a:r>
                        <a:rPr lang="en-US" altLang="ko-KR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15,500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10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429520" y="500042"/>
            <a:ext cx="1571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단위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205706"/>
              </p:ext>
            </p:extLst>
          </p:nvPr>
        </p:nvGraphicFramePr>
        <p:xfrm>
          <a:off x="142844" y="928669"/>
          <a:ext cx="8858279" cy="5654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355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846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595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  <a:endParaRPr lang="ko-KR" altLang="en-US" sz="105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</a:t>
                      </a:r>
                      <a:r>
                        <a:rPr lang="ko-KR" alt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</a:t>
                      </a:r>
                      <a:r>
                        <a:rPr lang="ko-KR" alt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 오더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64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endParaRPr lang="en-US" altLang="ko-KR" sz="105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</a:t>
                      </a:r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</a:t>
                      </a:r>
                      <a:r>
                        <a:rPr lang="en-US" altLang="ko-KR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18,000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15,000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2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64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</a:t>
                      </a:r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endParaRPr lang="en-US" altLang="ko-KR" sz="105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</a:t>
                      </a:r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</a:t>
                      </a:r>
                      <a:r>
                        <a:rPr lang="en-US" altLang="ko-KR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20,000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21,000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2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59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계약조건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기본 </a:t>
                      </a:r>
                      <a:r>
                        <a:rPr lang="en-US" altLang="ko-KR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</a:t>
                      </a:r>
                      <a:endParaRPr lang="en-US" altLang="ko-KR" sz="10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후</a:t>
                      </a:r>
                      <a:r>
                        <a:rPr lang="ko-KR" altLang="en-US" sz="1000" spc="-40" dirty="0" smtClean="0"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소유권 이전 없음</a:t>
                      </a:r>
                      <a:endParaRPr lang="en-US" altLang="ko-KR" sz="1050" spc="-40" dirty="0" smtClean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이후 프로그램 사용료만 지불</a:t>
                      </a:r>
                      <a:endParaRPr lang="ko-KR" altLang="en-US" sz="10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기본 </a:t>
                      </a:r>
                      <a:r>
                        <a:rPr lang="en-US" altLang="ko-KR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</a:t>
                      </a:r>
                      <a:endParaRPr lang="en-US" altLang="ko-KR" sz="10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동일 금액 지속 지불해</a:t>
                      </a:r>
                      <a:endParaRPr lang="en-US" altLang="ko-KR" sz="10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</a:t>
                      </a:r>
                      <a:r>
                        <a:rPr lang="ko-KR" altLang="en-US" sz="1000" spc="-40" dirty="0" smtClean="0">
                          <a:solidFill>
                            <a:srgbClr val="474747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</a:t>
                      </a:r>
                      <a:r>
                        <a:rPr lang="ko-KR" altLang="en-US" sz="10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소유권 이전 없음</a:t>
                      </a:r>
                      <a:endParaRPr lang="ko-KR" altLang="en-US" sz="1050" spc="-40" dirty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일시불 </a:t>
                      </a:r>
                      <a:r>
                        <a:rPr lang="en-US" altLang="ko-KR" sz="11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2</a:t>
                      </a:r>
                      <a:r>
                        <a:rPr lang="ko-KR" altLang="en-US" sz="11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 </a:t>
                      </a:r>
                      <a:r>
                        <a:rPr lang="en-US" altLang="ko-KR" sz="11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3</a:t>
                      </a:r>
                      <a:r>
                        <a:rPr lang="ko-KR" altLang="en-US" sz="11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 약정 운영</a:t>
                      </a:r>
                      <a:endParaRPr lang="en-US" altLang="ko-KR" sz="110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후 소유권이전</a:t>
                      </a:r>
                      <a:endParaRPr lang="en-US" altLang="ko-KR" sz="1600" b="1" spc="-40" dirty="0" smtClean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이후 프로그램 사용료만 지불</a:t>
                      </a:r>
                      <a:endParaRPr lang="ko-KR" altLang="en-US" sz="11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3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보조배터리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구매</a:t>
                      </a:r>
                      <a:r>
                        <a:rPr lang="en-US" altLang="ko-KR" sz="11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(7</a:t>
                      </a:r>
                      <a:r>
                        <a:rPr lang="ko-KR" altLang="en-US" sz="11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  <a:r>
                        <a:rPr lang="en-US" altLang="ko-KR" sz="11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100" spc="-40" dirty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10,000ma</a:t>
                      </a:r>
                      <a:r>
                        <a:rPr lang="en-US" altLang="ko-KR" sz="1050" spc="-4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spc="-4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제공</a:t>
                      </a:r>
                      <a:endParaRPr lang="ko-KR" altLang="en-US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20,000ma  </a:t>
                      </a:r>
                      <a:r>
                        <a:rPr lang="ko-KR" altLang="en-US" sz="1200" b="1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제공</a:t>
                      </a:r>
                      <a:r>
                        <a:rPr lang="en-US" altLang="ko-KR" sz="1200" b="1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여분 보조 배터리  지급</a:t>
                      </a:r>
                      <a:endParaRPr lang="ko-KR" altLang="en-US" sz="1200" b="1" spc="-40" dirty="0">
                        <a:solidFill>
                          <a:srgbClr val="3F6DE2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21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관리 </a:t>
                      </a:r>
                      <a:r>
                        <a:rPr lang="en-US" altLang="ko-KR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APP</a:t>
                      </a:r>
                    </a:p>
                    <a:p>
                      <a:pPr algn="ctr" latinLnBrk="1"/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제공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없음</a:t>
                      </a:r>
                      <a:endParaRPr lang="ko-KR" altLang="en-US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없음</a:t>
                      </a:r>
                      <a:endParaRPr lang="ko-KR" altLang="en-US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u="none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있음</a:t>
                      </a:r>
                      <a:endParaRPr lang="en-US" altLang="ko-KR" sz="1400" b="1" i="0" u="none" spc="-40" dirty="0" smtClean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핸드폰을 통해 자유롭게 설정 가능</a:t>
                      </a:r>
                      <a:endParaRPr lang="ko-KR" altLang="en-US" sz="1200" b="1" spc="-40" dirty="0">
                        <a:solidFill>
                          <a:srgbClr val="3F6DE2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8175921"/>
                  </a:ext>
                </a:extLst>
              </a:tr>
              <a:tr h="5031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</a:t>
                      </a:r>
                      <a:r>
                        <a:rPr lang="en-US" altLang="ko-KR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/AS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 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직영조직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  <a:endParaRPr lang="en-US" altLang="ko-KR" sz="105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택배통한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지원가능</a:t>
                      </a:r>
                      <a:endParaRPr lang="en-US" altLang="ko-KR" sz="105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 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직영조직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</a:p>
                    <a:p>
                      <a:pPr algn="ctr" latinLnBrk="1"/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택배통한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지원가능</a:t>
                      </a:r>
                      <a:endParaRPr lang="en-US" altLang="ko-KR" sz="105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 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전국조직 지원</a:t>
                      </a:r>
                      <a:endParaRPr lang="en-US" altLang="ko-KR" sz="120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방문</a:t>
                      </a:r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 지원가능</a:t>
                      </a:r>
                      <a:endParaRPr lang="en-US" altLang="ko-KR" sz="120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8630709"/>
                  </a:ext>
                </a:extLst>
              </a:tr>
              <a:tr h="22981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프로그램</a:t>
                      </a:r>
                      <a:endParaRPr lang="en-US" altLang="ko-KR" sz="105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5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주요기능</a:t>
                      </a:r>
                      <a:endParaRPr lang="ko-KR" altLang="en-US" sz="105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spc="-40" dirty="0" smtClean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관리 </a:t>
                      </a:r>
                      <a:r>
                        <a:rPr lang="ko-KR" altLang="en-US" sz="1050" b="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웹페이지</a:t>
                      </a:r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제공</a:t>
                      </a:r>
                      <a:endParaRPr lang="en-US" altLang="ko-KR" sz="1050" b="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사용자편의성 낮음</a:t>
                      </a:r>
                      <a:endParaRPr lang="en-US" altLang="ko-KR" sz="105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5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기본적 </a:t>
                      </a:r>
                      <a:r>
                        <a:rPr lang="ko-KR" altLang="en-US" sz="1050" b="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메뉴수정</a:t>
                      </a:r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</a:t>
                      </a:r>
                      <a:endParaRPr lang="en-US" altLang="ko-KR" sz="1050" b="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상품등록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수정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삭제 시 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본사에 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전화요청</a:t>
                      </a:r>
                      <a:r>
                        <a:rPr lang="ko-KR" altLang="en-US" sz="1050" spc="-4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필요</a:t>
                      </a:r>
                      <a:endParaRPr lang="en-US" altLang="ko-KR" sz="105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ko-KR" altLang="en-US" sz="1050" spc="-40" dirty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0" spc="-40" dirty="0" smtClean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</a:t>
                      </a:r>
                      <a:r>
                        <a:rPr lang="en-US" altLang="ko-KR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 마스터 태블릿 제공</a:t>
                      </a:r>
                      <a:endParaRPr lang="en-US" altLang="ko-KR" sz="1050" b="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사용자편의성 낮음</a:t>
                      </a:r>
                      <a:endParaRPr lang="en-US" altLang="ko-KR" sz="105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5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단순 </a:t>
                      </a:r>
                      <a:r>
                        <a:rPr lang="ko-KR" altLang="en-US" sz="1050" b="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이미지수정</a:t>
                      </a:r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</a:t>
                      </a:r>
                      <a:endParaRPr lang="en-US" altLang="ko-KR" sz="1050" b="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상품등록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수정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삭제 시 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본사에 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전화요청</a:t>
                      </a:r>
                      <a:r>
                        <a:rPr lang="ko-KR" altLang="en-US" sz="1050" spc="-4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필요</a:t>
                      </a:r>
                      <a:endParaRPr lang="en-US" altLang="ko-KR" sz="1050" spc="-4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50" spc="-4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이벤트 관리기능 제공</a:t>
                      </a:r>
                      <a:r>
                        <a:rPr lang="en-US" altLang="ko-KR" sz="105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</a:p>
                    <a:p>
                      <a:pPr algn="l" latinLnBrk="1"/>
                      <a:r>
                        <a:rPr lang="ko-KR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선주문제한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중복주문제한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요일별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시간별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주문제한</a:t>
                      </a:r>
                      <a:r>
                        <a:rPr lang="en-US" altLang="ko-KR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이벤트 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주문제한</a:t>
                      </a:r>
                      <a:r>
                        <a:rPr lang="ko-KR" altLang="en-US" sz="105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등 </a:t>
                      </a:r>
                      <a:r>
                        <a:rPr lang="ko-KR" altLang="en-US" sz="105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기능없음</a:t>
                      </a:r>
                      <a:endParaRPr lang="en-US" altLang="ko-KR" sz="105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spc="-40" dirty="0" smtClean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400" b="1" spc="-40" dirty="0" smtClean="0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다양한 </a:t>
                      </a:r>
                      <a:r>
                        <a:rPr lang="ko-KR" altLang="en-US" sz="1400" b="1" spc="-40" dirty="0" err="1" smtClean="0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400" b="1" spc="-40" dirty="0" smtClean="0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기능</a:t>
                      </a:r>
                      <a:endParaRPr lang="en-US" altLang="ko-KR" sz="1400" b="1" spc="-40" dirty="0" smtClean="0">
                        <a:solidFill>
                          <a:srgbClr val="0000FF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200" b="1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광고페이지</a:t>
                      </a:r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상품별 </a:t>
                      </a:r>
                      <a:r>
                        <a:rPr lang="ko-KR" altLang="en-US" sz="1200" b="1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선주문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제한</a:t>
                      </a:r>
                      <a:r>
                        <a:rPr lang="en-US" altLang="ko-KR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2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이벤트 주문 제한 등 다양한 기능 제공</a:t>
                      </a:r>
                      <a:endParaRPr lang="ko-KR" altLang="en-US" sz="12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4764511"/>
                  </a:ext>
                </a:extLst>
              </a:tr>
            </a:tbl>
          </a:graphicData>
        </a:graphic>
      </p:graphicFrame>
      <p:sp>
        <p:nvSpPr>
          <p:cNvPr id="13" name="Object 98"/>
          <p:cNvSpPr txBox="1"/>
          <p:nvPr/>
        </p:nvSpPr>
        <p:spPr>
          <a:xfrm>
            <a:off x="3000364" y="142852"/>
            <a:ext cx="3143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타사 </a:t>
            </a:r>
            <a:r>
              <a:rPr lang="ko-KR" altLang="en-US" sz="2400" dirty="0" err="1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테이블오더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 비교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357298"/>
            <a:ext cx="6572296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142976" y="-214338"/>
            <a:ext cx="6881240" cy="785818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사장님 이제 힘들고 번거로운 </a:t>
            </a:r>
            <a:r>
              <a:rPr lang="ko-KR" altLang="en-US" sz="24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서빙은</a:t>
            </a:r>
            <a:r>
              <a:rPr lang="ko-KR" altLang="en-US" sz="28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8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3600" b="1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AI </a:t>
            </a:r>
            <a:r>
              <a:rPr lang="ko-KR" altLang="en-US" sz="3600" b="1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로봇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에게</a:t>
            </a:r>
            <a:r>
              <a:rPr lang="ko-KR" altLang="en-US" sz="3600" b="1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맡기세요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367278" y="690149"/>
            <a:ext cx="1985437" cy="30995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21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주문 </a:t>
            </a:r>
            <a:r>
              <a:rPr lang="en-US" altLang="ko-KR" sz="21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+ </a:t>
            </a:r>
            <a:r>
              <a:rPr lang="ko-KR" altLang="en-US" sz="2131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서빙</a:t>
            </a:r>
            <a:endParaRPr lang="ko-KR" altLang="en-US" sz="21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476485" y="690149"/>
            <a:ext cx="6306226" cy="3099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주문</a:t>
            </a:r>
            <a:r>
              <a:rPr lang="en-US" altLang="ko-KR" sz="213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13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하이 오더</a:t>
            </a:r>
            <a:r>
              <a:rPr lang="en-US" altLang="ko-KR" sz="213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en-US" altLang="ko-KR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+ </a:t>
            </a:r>
            <a:r>
              <a:rPr lang="ko-KR" altLang="en-US" sz="2131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서빙</a:t>
            </a:r>
            <a:r>
              <a:rPr lang="en-US" altLang="ko-KR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213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KT AI</a:t>
            </a:r>
            <a:r>
              <a:rPr lang="ko-KR" altLang="en-US" sz="2131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서비스로봇</a:t>
            </a:r>
            <a:r>
              <a:rPr lang="en-US" altLang="ko-KR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131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Object 16"/>
          <p:cNvSpPr txBox="1"/>
          <p:nvPr/>
        </p:nvSpPr>
        <p:spPr>
          <a:xfrm>
            <a:off x="347615" y="1071546"/>
            <a:ext cx="9110767" cy="116461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① 고객님이 </a:t>
            </a:r>
            <a:r>
              <a:rPr lang="ko-KR" altLang="en-US" sz="120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하이 오더로 </a:t>
            </a: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음식 메뉴 주문</a:t>
            </a:r>
            <a:endParaRPr lang="en-US" altLang="ko-KR" sz="1200" spc="-44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② 알림판에서 주문 내역 확인 후 조리 시작</a:t>
            </a:r>
            <a:endParaRPr lang="en-US" altLang="ko-KR" sz="1200" spc="-44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③ 조리 완료 시 알림판에서 </a:t>
            </a:r>
            <a:r>
              <a:rPr lang="en-US" altLang="ko-KR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“KT</a:t>
            </a:r>
            <a:r>
              <a:rPr lang="ko-KR" altLang="en-US" sz="120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서비스로봇</a:t>
            </a:r>
            <a:r>
              <a:rPr lang="en-US" altLang="ko-KR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버튼 클릭</a:t>
            </a:r>
            <a:endParaRPr lang="en-US" altLang="ko-KR" sz="1200" spc="-44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④ 연동된 서비스로봇이 지정된 테이블로 </a:t>
            </a:r>
            <a:r>
              <a:rPr lang="ko-KR" altLang="en-US" sz="120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서빙</a:t>
            </a:r>
            <a:endParaRPr lang="en-US" altLang="ko-KR" sz="1200" spc="-44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9" name="그룹 16"/>
          <p:cNvGrpSpPr/>
          <p:nvPr/>
        </p:nvGrpSpPr>
        <p:grpSpPr>
          <a:xfrm>
            <a:off x="357158" y="2428868"/>
            <a:ext cx="8213997" cy="1021989"/>
            <a:chOff x="412727" y="3720549"/>
            <a:chExt cx="7281161" cy="1758717"/>
          </a:xfrm>
        </p:grpSpPr>
        <p:sp>
          <p:nvSpPr>
            <p:cNvPr id="30" name="TextBox 29"/>
            <p:cNvSpPr txBox="1"/>
            <p:nvPr/>
          </p:nvSpPr>
          <p:spPr>
            <a:xfrm>
              <a:off x="412728" y="3727586"/>
              <a:ext cx="1646450" cy="39723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고객님이</a:t>
              </a:r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하</a:t>
              </a:r>
              <a:r>
                <a:rPr lang="ko-KR" altLang="en-US" sz="900" dirty="0" err="1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이</a:t>
              </a:r>
              <a:r>
                <a:rPr lang="ko-KR" altLang="en-US" sz="900" dirty="0" err="1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오더로</a:t>
              </a:r>
              <a:r>
                <a:rPr lang="ko-KR" altLang="en-US" sz="900" dirty="0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주문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12372" y="3725063"/>
              <a:ext cx="1583231" cy="63557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알림판으로 주문 </a:t>
              </a:r>
              <a:r>
                <a:rPr lang="ko-KR" altLang="en-US" sz="900" dirty="0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확인</a:t>
              </a:r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주방에서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조리 시작</a:t>
              </a:r>
            </a:p>
          </p:txBody>
        </p:sp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4651" t="9587"/>
            <a:stretch/>
          </p:blipFill>
          <p:spPr>
            <a:xfrm>
              <a:off x="412727" y="4186727"/>
              <a:ext cx="1588157" cy="129253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558" t="10740" r="30465"/>
            <a:stretch/>
          </p:blipFill>
          <p:spPr>
            <a:xfrm>
              <a:off x="2301012" y="4335227"/>
              <a:ext cx="1594592" cy="1144037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409" t="9604"/>
            <a:stretch/>
          </p:blipFill>
          <p:spPr>
            <a:xfrm>
              <a:off x="4230562" y="4170799"/>
              <a:ext cx="1597047" cy="1308467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9136" t="9908" r="-66"/>
            <a:stretch/>
          </p:blipFill>
          <p:spPr>
            <a:xfrm>
              <a:off x="6094434" y="4182214"/>
              <a:ext cx="1599454" cy="1297052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228155" y="3727586"/>
              <a:ext cx="1599454" cy="63557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알림판에서</a:t>
              </a:r>
              <a:endParaRPr lang="en-US" altLang="ko-KR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900" dirty="0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“</a:t>
              </a:r>
              <a:r>
                <a:rPr lang="ko-KR" altLang="en-US" sz="900" dirty="0" err="1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서비스로봇</a:t>
              </a:r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”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클릭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94434" y="3720549"/>
              <a:ext cx="1599454" cy="63557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서비스로봇이</a:t>
              </a:r>
              <a:endParaRPr lang="en-US" altLang="ko-KR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지정된</a:t>
              </a:r>
              <a:r>
                <a:rPr lang="ko-KR" altLang="en-US" sz="9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테이블로</a:t>
              </a:r>
              <a:r>
                <a:rPr lang="ko-KR" altLang="en-US" sz="9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900" dirty="0" err="1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서빙</a:t>
              </a:r>
              <a:endParaRPr lang="ko-KR" altLang="en-US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395091" y="3761983"/>
            <a:ext cx="1981670" cy="30995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21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직원 호출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2500298" y="3761983"/>
            <a:ext cx="6294259" cy="3099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13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고객이 직원 호출 시 로봇으로 응대</a:t>
            </a:r>
          </a:p>
        </p:txBody>
      </p:sp>
      <p:sp>
        <p:nvSpPr>
          <p:cNvPr id="40" name="Object 16"/>
          <p:cNvSpPr txBox="1"/>
          <p:nvPr/>
        </p:nvSpPr>
        <p:spPr>
          <a:xfrm>
            <a:off x="428596" y="4148744"/>
            <a:ext cx="9110769" cy="8876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① 고객님이 </a:t>
            </a:r>
            <a:r>
              <a:rPr lang="ko-KR" altLang="en-US" sz="1200" b="1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오더로 </a:t>
            </a:r>
            <a:r>
              <a:rPr lang="en-US" altLang="ko-KR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직원 호출</a:t>
            </a:r>
            <a:r>
              <a:rPr lang="en-US" altLang="ko-KR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”</a:t>
            </a: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클릭 후 요청사항 </a:t>
            </a:r>
            <a:r>
              <a:rPr lang="ko-KR" altLang="en-US" sz="1200" b="1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전달</a:t>
            </a:r>
            <a:endParaRPr lang="en-US" altLang="ko-KR" sz="100" b="1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② </a:t>
            </a:r>
            <a:r>
              <a:rPr lang="ko-KR" altLang="en-US" sz="1200" b="1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알림판으로 </a:t>
            </a: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고객 요청사항 </a:t>
            </a:r>
            <a:r>
              <a:rPr lang="ko-KR" altLang="en-US" sz="1200" b="1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확인</a:t>
            </a:r>
            <a:endParaRPr lang="en-US" altLang="ko-KR" sz="100" b="1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③ 고객 요청사항 </a:t>
            </a:r>
            <a:r>
              <a:rPr lang="ko-KR" altLang="en-US" sz="1200" b="1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서비스로봇으로 </a:t>
            </a:r>
            <a:r>
              <a:rPr lang="ko-KR" altLang="en-US" sz="1200" b="1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고객에게 </a:t>
            </a:r>
            <a:r>
              <a:rPr lang="ko-KR" altLang="en-US" sz="1200" b="1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전달</a:t>
            </a:r>
            <a:endParaRPr lang="en-US" altLang="ko-KR" sz="1200" b="1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41" name="그룹 4"/>
          <p:cNvGrpSpPr/>
          <p:nvPr/>
        </p:nvGrpSpPr>
        <p:grpSpPr>
          <a:xfrm>
            <a:off x="357158" y="5214950"/>
            <a:ext cx="8445527" cy="1344584"/>
            <a:chOff x="276462" y="8134350"/>
            <a:chExt cx="6716834" cy="2054225"/>
          </a:xfrm>
        </p:grpSpPr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82" t="9676" r="11860"/>
            <a:stretch/>
          </p:blipFill>
          <p:spPr>
            <a:xfrm>
              <a:off x="281612" y="8708544"/>
              <a:ext cx="1896311" cy="1480031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276462" y="8159066"/>
              <a:ext cx="1901460" cy="63478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고객님이</a:t>
              </a:r>
              <a:endParaRPr lang="en-US" altLang="ko-KR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 err="1" smtClean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하이오더로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직원호출</a:t>
              </a:r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1861" t="11104" r="18372"/>
            <a:stretch/>
          </p:blipFill>
          <p:spPr>
            <a:xfrm>
              <a:off x="2686233" y="8665798"/>
              <a:ext cx="1901460" cy="1478395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2686233" y="8134350"/>
              <a:ext cx="1901460" cy="63478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알림판으로</a:t>
              </a:r>
              <a:endParaRPr lang="en-US" altLang="ko-KR" sz="9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고객</a:t>
              </a:r>
              <a:r>
                <a:rPr lang="ko-KR" altLang="en-US" sz="12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요청사항</a:t>
              </a:r>
              <a:r>
                <a:rPr lang="ko-KR" altLang="en-US" sz="12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확인</a:t>
              </a:r>
            </a:p>
          </p:txBody>
        </p:sp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5116" t="11451" r="23023"/>
            <a:stretch/>
          </p:blipFill>
          <p:spPr>
            <a:xfrm>
              <a:off x="5091836" y="8708544"/>
              <a:ext cx="1893164" cy="1478395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091836" y="8139176"/>
              <a:ext cx="1901460" cy="63478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KT</a:t>
              </a:r>
              <a:r>
                <a:rPr lang="ko-KR" altLang="en-US" sz="900" dirty="0" err="1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서빙로봇이</a:t>
              </a:r>
              <a:endParaRPr lang="en-US" altLang="ko-KR" sz="900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고객에게</a:t>
              </a:r>
              <a:r>
                <a:rPr lang="ko-KR" altLang="en-US" sz="12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>
                  <a:solidFill>
                    <a:schemeClr val="tx2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전달</a:t>
              </a:r>
            </a:p>
          </p:txBody>
        </p:sp>
      </p:grpSp>
      <p:sp>
        <p:nvSpPr>
          <p:cNvPr id="48" name="Object 98"/>
          <p:cNvSpPr txBox="1"/>
          <p:nvPr/>
        </p:nvSpPr>
        <p:spPr>
          <a:xfrm>
            <a:off x="3000364" y="142852"/>
            <a:ext cx="3143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로봇 호출 연동 방식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9924"/>
            <a:ext cx="7715303" cy="658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0"/>
            <a:ext cx="6072230" cy="206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그룹 4"/>
          <p:cNvGrpSpPr/>
          <p:nvPr/>
        </p:nvGrpSpPr>
        <p:grpSpPr>
          <a:xfrm>
            <a:off x="1357290" y="2170062"/>
            <a:ext cx="6286544" cy="4687938"/>
            <a:chOff x="1357290" y="2170062"/>
            <a:chExt cx="6286544" cy="4687938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57290" y="2170062"/>
              <a:ext cx="6215106" cy="4687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직사각형 3"/>
            <p:cNvSpPr/>
            <p:nvPr/>
          </p:nvSpPr>
          <p:spPr>
            <a:xfrm>
              <a:off x="5929322" y="6429396"/>
              <a:ext cx="1714512" cy="428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noFill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2285992"/>
            <a:ext cx="9144000" cy="221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9" name="Picture 3" descr="C:\Users\pospi\Desktop\포스피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7995" y="2214554"/>
            <a:ext cx="1970087" cy="21875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15814" y="4714884"/>
            <a:ext cx="26420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감사합니다</a:t>
            </a: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01" name="Picture 5" descr="https://o.remove.bg/downloads/947fba2e-71c3-4f89-9c15-e9b0107f5b8e/image-removebg-previe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357430"/>
            <a:ext cx="3657600" cy="1771651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1000108"/>
            <a:ext cx="3571900" cy="123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986</Words>
  <Application>Microsoft Office PowerPoint</Application>
  <PresentationFormat>화면 슬라이드 쇼(4:3)</PresentationFormat>
  <Paragraphs>305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31" baseType="lpstr">
      <vt:lpstr>굴림</vt:lpstr>
      <vt:lpstr>Arial</vt:lpstr>
      <vt:lpstr>HY견고딕</vt:lpstr>
      <vt:lpstr>HY나무B</vt:lpstr>
      <vt:lpstr>맑은 고딕</vt:lpstr>
      <vt:lpstr>HY울릉도B</vt:lpstr>
      <vt:lpstr>Jalnan OTF</vt:lpstr>
      <vt:lpstr>KT서체 Light</vt:lpstr>
      <vt:lpstr>S-Core Dream 4 Regular</vt:lpstr>
      <vt:lpstr>KT서체 Bold</vt:lpstr>
      <vt:lpstr>KT서체 Medium</vt:lpstr>
      <vt:lpstr>SEBANG Gothic OTF Bold</vt:lpstr>
      <vt:lpstr>Wingdings</vt:lpstr>
      <vt:lpstr>HY동녘M</vt:lpstr>
      <vt:lpstr>HY그래픽M</vt:lpstr>
      <vt:lpstr>HY울릉도M</vt:lpstr>
      <vt:lpstr>Office 테마</vt:lpstr>
      <vt:lpstr>슬라이드 1</vt:lpstr>
      <vt:lpstr>하이오더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pospia@gmail.ocm</dc:creator>
  <cp:lastModifiedBy>pospia@gmail.ocm</cp:lastModifiedBy>
  <cp:revision>79</cp:revision>
  <dcterms:created xsi:type="dcterms:W3CDTF">2023-02-23T00:54:10Z</dcterms:created>
  <dcterms:modified xsi:type="dcterms:W3CDTF">2023-03-23T09:12:09Z</dcterms:modified>
</cp:coreProperties>
</file>