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5.jpg" ContentType="image/jpg"/>
  <Override PartName="/ppt/media/image21.jpg" ContentType="image/jpg"/>
  <Override PartName="/ppt/media/image24.jpg" ContentType="image/jpg"/>
  <Override PartName="/ppt/media/image25.jpg" ContentType="image/jpg"/>
  <Override PartName="/ppt/media/image26.jpg" ContentType="image/jpg"/>
  <Override PartName="/ppt/media/image27.jpg" ContentType="image/jpg"/>
  <Override PartName="/ppt/media/image28.jpg" ContentType="image/jpg"/>
  <Override PartName="/ppt/media/image29.jpg" ContentType="image/jpg"/>
  <Override PartName="/ppt/media/image30.jpg" ContentType="image/jpg"/>
  <Override PartName="/ppt/media/image31.jpg" ContentType="image/jpg"/>
  <Override PartName="/ppt/media/image32.jpg" ContentType="image/jpg"/>
  <Override PartName="/ppt/media/image33.jpg" ContentType="image/jpg"/>
  <Override PartName="/ppt/media/image86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59" r:id="rId3"/>
    <p:sldId id="262" r:id="rId4"/>
    <p:sldId id="268" r:id="rId5"/>
    <p:sldId id="269" r:id="rId6"/>
    <p:sldId id="270" r:id="rId7"/>
    <p:sldId id="263" r:id="rId8"/>
    <p:sldId id="256" r:id="rId9"/>
    <p:sldId id="257" r:id="rId10"/>
    <p:sldId id="265" r:id="rId11"/>
    <p:sldId id="266" r:id="rId12"/>
    <p:sldId id="264" r:id="rId13"/>
    <p:sldId id="267" r:id="rId14"/>
  </p:sldIdLst>
  <p:sldSz cx="12192000" cy="6858000"/>
  <p:notesSz cx="10018713" cy="688816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1305"/>
    <a:srgbClr val="89755D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1301" y="3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421503"/>
                </a:solidFill>
                <a:latin typeface="이사만루체 Medium"/>
                <a:cs typeface="이사만루체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36169" y="3134867"/>
            <a:ext cx="2567940" cy="369570"/>
          </a:xfrm>
          <a:custGeom>
            <a:avLst/>
            <a:gdLst/>
            <a:ahLst/>
            <a:cxnLst/>
            <a:rect l="l" t="t" r="r" b="b"/>
            <a:pathLst>
              <a:path w="2567940" h="369570">
                <a:moveTo>
                  <a:pt x="2506014" y="0"/>
                </a:moveTo>
                <a:lnTo>
                  <a:pt x="61556" y="0"/>
                </a:lnTo>
                <a:lnTo>
                  <a:pt x="37595" y="4835"/>
                </a:lnTo>
                <a:lnTo>
                  <a:pt x="18029" y="18018"/>
                </a:lnTo>
                <a:lnTo>
                  <a:pt x="4837" y="37558"/>
                </a:lnTo>
                <a:lnTo>
                  <a:pt x="0" y="61468"/>
                </a:lnTo>
                <a:lnTo>
                  <a:pt x="0" y="369316"/>
                </a:lnTo>
                <a:lnTo>
                  <a:pt x="2567609" y="369316"/>
                </a:lnTo>
                <a:lnTo>
                  <a:pt x="2567609" y="61468"/>
                </a:lnTo>
                <a:lnTo>
                  <a:pt x="2562771" y="37558"/>
                </a:lnTo>
                <a:lnTo>
                  <a:pt x="2549575" y="18018"/>
                </a:lnTo>
                <a:lnTo>
                  <a:pt x="2529997" y="4835"/>
                </a:lnTo>
                <a:lnTo>
                  <a:pt x="2506014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28091" y="3525329"/>
            <a:ext cx="11744325" cy="3190875"/>
          </a:xfrm>
          <a:custGeom>
            <a:avLst/>
            <a:gdLst/>
            <a:ahLst/>
            <a:cxnLst/>
            <a:rect l="l" t="t" r="r" b="b"/>
            <a:pathLst>
              <a:path w="11744325" h="3190875">
                <a:moveTo>
                  <a:pt x="11743944" y="0"/>
                </a:moveTo>
                <a:lnTo>
                  <a:pt x="0" y="0"/>
                </a:lnTo>
                <a:lnTo>
                  <a:pt x="0" y="3190367"/>
                </a:lnTo>
                <a:lnTo>
                  <a:pt x="11743944" y="3190367"/>
                </a:lnTo>
                <a:lnTo>
                  <a:pt x="11743944" y="0"/>
                </a:lnTo>
                <a:close/>
              </a:path>
            </a:pathLst>
          </a:custGeom>
          <a:solidFill>
            <a:srgbClr val="42150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311" y="3134867"/>
            <a:ext cx="1110234" cy="48234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2039" y="3134867"/>
            <a:ext cx="698754" cy="48234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3811" y="3134867"/>
            <a:ext cx="1296162" cy="48234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21503"/>
                </a:solidFill>
                <a:latin typeface="이사만루체 Medium"/>
                <a:cs typeface="이사만루체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21503"/>
                </a:solidFill>
                <a:latin typeface="이사만루체 Medium"/>
                <a:cs typeface="이사만루체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21503"/>
                </a:solidFill>
                <a:latin typeface="이사만루체 Medium"/>
                <a:cs typeface="이사만루체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3027" y="1628901"/>
            <a:ext cx="7053580" cy="11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421503"/>
                </a:solidFill>
                <a:latin typeface="이사만루체 Medium"/>
                <a:cs typeface="이사만루체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jpg"/><Relationship Id="rId18" Type="http://schemas.openxmlformats.org/officeDocument/2006/relationships/image" Target="../media/image37.png"/><Relationship Id="rId26" Type="http://schemas.openxmlformats.org/officeDocument/2006/relationships/image" Target="../media/image45.png"/><Relationship Id="rId39" Type="http://schemas.openxmlformats.org/officeDocument/2006/relationships/image" Target="../media/image58.png"/><Relationship Id="rId21" Type="http://schemas.openxmlformats.org/officeDocument/2006/relationships/image" Target="../media/image40.png"/><Relationship Id="rId34" Type="http://schemas.openxmlformats.org/officeDocument/2006/relationships/image" Target="../media/image53.png"/><Relationship Id="rId42" Type="http://schemas.openxmlformats.org/officeDocument/2006/relationships/image" Target="../media/image61.png"/><Relationship Id="rId47" Type="http://schemas.openxmlformats.org/officeDocument/2006/relationships/image" Target="../media/image66.png"/><Relationship Id="rId50" Type="http://schemas.openxmlformats.org/officeDocument/2006/relationships/image" Target="../media/image69.png"/><Relationship Id="rId7" Type="http://schemas.openxmlformats.org/officeDocument/2006/relationships/image" Target="../media/image26.jpg"/><Relationship Id="rId2" Type="http://schemas.openxmlformats.org/officeDocument/2006/relationships/image" Target="../media/image21.jpg"/><Relationship Id="rId16" Type="http://schemas.openxmlformats.org/officeDocument/2006/relationships/image" Target="../media/image35.png"/><Relationship Id="rId29" Type="http://schemas.openxmlformats.org/officeDocument/2006/relationships/image" Target="../media/image48.png"/><Relationship Id="rId11" Type="http://schemas.openxmlformats.org/officeDocument/2006/relationships/image" Target="../media/image30.jpg"/><Relationship Id="rId24" Type="http://schemas.openxmlformats.org/officeDocument/2006/relationships/image" Target="../media/image43.png"/><Relationship Id="rId32" Type="http://schemas.openxmlformats.org/officeDocument/2006/relationships/image" Target="../media/image51.png"/><Relationship Id="rId37" Type="http://schemas.openxmlformats.org/officeDocument/2006/relationships/image" Target="../media/image56.png"/><Relationship Id="rId40" Type="http://schemas.openxmlformats.org/officeDocument/2006/relationships/image" Target="../media/image59.png"/><Relationship Id="rId45" Type="http://schemas.openxmlformats.org/officeDocument/2006/relationships/image" Target="../media/image64.png"/><Relationship Id="rId53" Type="http://schemas.openxmlformats.org/officeDocument/2006/relationships/image" Target="../media/image72.png"/><Relationship Id="rId5" Type="http://schemas.openxmlformats.org/officeDocument/2006/relationships/image" Target="../media/image24.jpg"/><Relationship Id="rId10" Type="http://schemas.openxmlformats.org/officeDocument/2006/relationships/image" Target="../media/image29.jpg"/><Relationship Id="rId19" Type="http://schemas.openxmlformats.org/officeDocument/2006/relationships/image" Target="../media/image38.png"/><Relationship Id="rId31" Type="http://schemas.openxmlformats.org/officeDocument/2006/relationships/image" Target="../media/image50.png"/><Relationship Id="rId44" Type="http://schemas.openxmlformats.org/officeDocument/2006/relationships/image" Target="../media/image63.png"/><Relationship Id="rId52" Type="http://schemas.openxmlformats.org/officeDocument/2006/relationships/image" Target="../media/image71.png"/><Relationship Id="rId4" Type="http://schemas.openxmlformats.org/officeDocument/2006/relationships/image" Target="../media/image23.png"/><Relationship Id="rId9" Type="http://schemas.openxmlformats.org/officeDocument/2006/relationships/image" Target="../media/image28.jpg"/><Relationship Id="rId14" Type="http://schemas.openxmlformats.org/officeDocument/2006/relationships/image" Target="../media/image33.jpg"/><Relationship Id="rId22" Type="http://schemas.openxmlformats.org/officeDocument/2006/relationships/image" Target="../media/image41.png"/><Relationship Id="rId27" Type="http://schemas.openxmlformats.org/officeDocument/2006/relationships/image" Target="../media/image46.png"/><Relationship Id="rId30" Type="http://schemas.openxmlformats.org/officeDocument/2006/relationships/image" Target="../media/image49.png"/><Relationship Id="rId35" Type="http://schemas.openxmlformats.org/officeDocument/2006/relationships/image" Target="../media/image54.png"/><Relationship Id="rId43" Type="http://schemas.openxmlformats.org/officeDocument/2006/relationships/image" Target="../media/image62.png"/><Relationship Id="rId48" Type="http://schemas.openxmlformats.org/officeDocument/2006/relationships/image" Target="../media/image67.png"/><Relationship Id="rId8" Type="http://schemas.openxmlformats.org/officeDocument/2006/relationships/image" Target="../media/image27.jpg"/><Relationship Id="rId51" Type="http://schemas.openxmlformats.org/officeDocument/2006/relationships/image" Target="../media/image70.png"/><Relationship Id="rId3" Type="http://schemas.openxmlformats.org/officeDocument/2006/relationships/image" Target="../media/image22.png"/><Relationship Id="rId12" Type="http://schemas.openxmlformats.org/officeDocument/2006/relationships/image" Target="../media/image31.jpg"/><Relationship Id="rId17" Type="http://schemas.openxmlformats.org/officeDocument/2006/relationships/image" Target="../media/image36.png"/><Relationship Id="rId25" Type="http://schemas.openxmlformats.org/officeDocument/2006/relationships/image" Target="../media/image44.png"/><Relationship Id="rId33" Type="http://schemas.openxmlformats.org/officeDocument/2006/relationships/image" Target="../media/image52.png"/><Relationship Id="rId38" Type="http://schemas.openxmlformats.org/officeDocument/2006/relationships/image" Target="../media/image57.png"/><Relationship Id="rId46" Type="http://schemas.openxmlformats.org/officeDocument/2006/relationships/image" Target="../media/image65.png"/><Relationship Id="rId20" Type="http://schemas.openxmlformats.org/officeDocument/2006/relationships/image" Target="../media/image39.png"/><Relationship Id="rId41" Type="http://schemas.openxmlformats.org/officeDocument/2006/relationships/image" Target="../media/image60.png"/><Relationship Id="rId54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28" Type="http://schemas.openxmlformats.org/officeDocument/2006/relationships/image" Target="../media/image47.png"/><Relationship Id="rId36" Type="http://schemas.openxmlformats.org/officeDocument/2006/relationships/image" Target="../media/image55.png"/><Relationship Id="rId49" Type="http://schemas.openxmlformats.org/officeDocument/2006/relationships/image" Target="../media/image6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432D788-8767-A152-585F-975239A3B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89BD77D1-63DE-FEE6-0FAA-EE86329B24F6}"/>
              </a:ext>
            </a:extLst>
          </p:cNvPr>
          <p:cNvSpPr/>
          <p:nvPr/>
        </p:nvSpPr>
        <p:spPr>
          <a:xfrm>
            <a:off x="4191000" y="3810000"/>
            <a:ext cx="3886200" cy="762000"/>
          </a:xfrm>
          <a:prstGeom prst="rect">
            <a:avLst/>
          </a:prstGeom>
          <a:solidFill>
            <a:srgbClr val="2313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DAE989-282A-D5A2-2087-44D9DACE1873}"/>
              </a:ext>
            </a:extLst>
          </p:cNvPr>
          <p:cNvSpPr txBox="1"/>
          <p:nvPr/>
        </p:nvSpPr>
        <p:spPr>
          <a:xfrm>
            <a:off x="3987891" y="4202668"/>
            <a:ext cx="421621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010 4462 5524   </a:t>
            </a:r>
            <a:r>
              <a:rPr lang="ko-KR" altLang="en-US" sz="23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김윤철 팀장</a:t>
            </a:r>
          </a:p>
        </p:txBody>
      </p:sp>
    </p:spTree>
    <p:extLst>
      <p:ext uri="{BB962C8B-B14F-4D97-AF65-F5344CB8AC3E}">
        <p14:creationId xmlns:p14="http://schemas.microsoft.com/office/powerpoint/2010/main" val="2759065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6272B9FE-1F4F-A500-D9E9-B9D28C9DA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8573D1A4-4B8F-0D71-2607-D0C23BDC4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497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텍스트, 스크린샷, 웹사이트, 웹 페이지이(가) 표시된 사진&#10;&#10;자동 생성된 설명">
            <a:extLst>
              <a:ext uri="{FF2B5EF4-FFF2-40B4-BE49-F238E27FC236}">
                <a16:creationId xmlns:a16="http://schemas.microsoft.com/office/drawing/2014/main" id="{4DC4571D-918D-1EE5-969D-A35542640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03340" cy="685800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3550BBB6-A44C-8C3A-307E-CB7320634712}"/>
              </a:ext>
            </a:extLst>
          </p:cNvPr>
          <p:cNvSpPr/>
          <p:nvPr/>
        </p:nvSpPr>
        <p:spPr>
          <a:xfrm>
            <a:off x="6477000" y="-76200"/>
            <a:ext cx="5715000" cy="693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 descr="텍스트, 스크린샷, 폰트, 디자인이(가) 표시된 사진&#10;&#10;자동 생성된 설명">
            <a:extLst>
              <a:ext uri="{FF2B5EF4-FFF2-40B4-BE49-F238E27FC236}">
                <a16:creationId xmlns:a16="http://schemas.microsoft.com/office/drawing/2014/main" id="{E9FB8B43-A0A1-9529-30F5-6D7341DCDC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31600"/>
            <a:ext cx="4755266" cy="65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186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5D68C06-1065-A819-D9C4-02E286CDE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1905000"/>
            <a:ext cx="7697274" cy="452500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6ACC952-D683-04E1-12B0-53027BEBB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80" y="457200"/>
            <a:ext cx="3899220" cy="251350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D12B0CE-B966-F7C6-0EB3-80144C346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797033"/>
            <a:ext cx="3807763" cy="2527567"/>
          </a:xfrm>
          <a:prstGeom prst="rect">
            <a:avLst/>
          </a:prstGeom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6CA616A2-20DC-9A96-6E3E-B9B9411CF26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 flipH="1">
            <a:off x="7620000" y="314898"/>
            <a:ext cx="2667000" cy="1769059"/>
          </a:xfrm>
          <a:prstGeom prst="rect">
            <a:avLst/>
          </a:prstGeom>
        </p:spPr>
      </p:pic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4890F1D4-D74F-7EF4-D436-F38D59374E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591" y="0"/>
            <a:ext cx="2585618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484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34622D1-9CD9-D1BC-8A9E-B90E2A250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44" y="152400"/>
            <a:ext cx="11858693" cy="656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722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10">
            <a:extLst>
              <a:ext uri="{FF2B5EF4-FFF2-40B4-BE49-F238E27FC236}">
                <a16:creationId xmlns:a16="http://schemas.microsoft.com/office/drawing/2014/main" id="{51C57839-C490-154A-2383-9BDAAD179A0C}"/>
              </a:ext>
            </a:extLst>
          </p:cNvPr>
          <p:cNvGrpSpPr/>
          <p:nvPr/>
        </p:nvGrpSpPr>
        <p:grpSpPr>
          <a:xfrm>
            <a:off x="838200" y="228600"/>
            <a:ext cx="4452769" cy="6166821"/>
            <a:chOff x="1292352" y="1069847"/>
            <a:chExt cx="3998595" cy="5459095"/>
          </a:xfrm>
        </p:grpSpPr>
        <p:pic>
          <p:nvPicPr>
            <p:cNvPr id="4" name="object 11">
              <a:extLst>
                <a:ext uri="{FF2B5EF4-FFF2-40B4-BE49-F238E27FC236}">
                  <a16:creationId xmlns:a16="http://schemas.microsoft.com/office/drawing/2014/main" id="{1FBE13A9-3943-42E8-F779-CF2A31C8BD0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2352" y="1069847"/>
              <a:ext cx="3858767" cy="5458968"/>
            </a:xfrm>
            <a:prstGeom prst="rect">
              <a:avLst/>
            </a:prstGeom>
          </p:spPr>
        </p:pic>
        <p:pic>
          <p:nvPicPr>
            <p:cNvPr id="5" name="object 12">
              <a:extLst>
                <a:ext uri="{FF2B5EF4-FFF2-40B4-BE49-F238E27FC236}">
                  <a16:creationId xmlns:a16="http://schemas.microsoft.com/office/drawing/2014/main" id="{49A0224B-2EF4-1742-0146-D6FFDCB467A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41773" y="3401949"/>
              <a:ext cx="249174" cy="240030"/>
            </a:xfrm>
            <a:prstGeom prst="rect">
              <a:avLst/>
            </a:prstGeom>
          </p:spPr>
        </p:pic>
      </p:grpSp>
      <p:pic>
        <p:nvPicPr>
          <p:cNvPr id="6" name="object 16">
            <a:extLst>
              <a:ext uri="{FF2B5EF4-FFF2-40B4-BE49-F238E27FC236}">
                <a16:creationId xmlns:a16="http://schemas.microsoft.com/office/drawing/2014/main" id="{8C44A463-F010-FB3E-1B6C-C361EC8059C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4800" y="0"/>
            <a:ext cx="1331089" cy="796100"/>
          </a:xfrm>
          <a:prstGeom prst="rect">
            <a:avLst/>
          </a:prstGeom>
        </p:spPr>
      </p:pic>
      <p:sp>
        <p:nvSpPr>
          <p:cNvPr id="7" name="object 14">
            <a:extLst>
              <a:ext uri="{FF2B5EF4-FFF2-40B4-BE49-F238E27FC236}">
                <a16:creationId xmlns:a16="http://schemas.microsoft.com/office/drawing/2014/main" id="{4B214C7E-3DF1-36EF-B1F0-B6A9938DCD24}"/>
              </a:ext>
            </a:extLst>
          </p:cNvPr>
          <p:cNvSpPr txBox="1"/>
          <p:nvPr/>
        </p:nvSpPr>
        <p:spPr>
          <a:xfrm>
            <a:off x="12801600" y="601968"/>
            <a:ext cx="3697604" cy="1694053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161290" rIns="0" bIns="0" rtlCol="0">
            <a:spAutoFit/>
          </a:bodyPr>
          <a:lstStyle/>
          <a:p>
            <a:pPr marL="442595" indent="-285750">
              <a:lnSpc>
                <a:spcPct val="100000"/>
              </a:lnSpc>
              <a:spcBef>
                <a:spcPts val="1270"/>
              </a:spcBef>
              <a:buFont typeface="Wingdings"/>
              <a:buChar char=""/>
              <a:tabLst>
                <a:tab pos="442595" algn="l"/>
              </a:tabLst>
            </a:pPr>
            <a:r>
              <a:rPr sz="1800" b="1" spc="-135" dirty="0">
                <a:latin typeface="맑은 고딕"/>
                <a:cs typeface="맑은 고딕"/>
              </a:rPr>
              <a:t>지니TV </a:t>
            </a:r>
            <a:r>
              <a:rPr sz="1800" b="1" spc="-265" dirty="0" err="1">
                <a:latin typeface="맑은 고딕"/>
                <a:cs typeface="맑은 고딕"/>
              </a:rPr>
              <a:t>쇼츠영상</a:t>
            </a:r>
            <a:r>
              <a:rPr sz="1800" b="1" spc="-125" dirty="0">
                <a:latin typeface="맑은 고딕"/>
                <a:cs typeface="맑은 고딕"/>
              </a:rPr>
              <a:t> </a:t>
            </a:r>
            <a:r>
              <a:rPr sz="1800" b="1" spc="-305" dirty="0" err="1">
                <a:latin typeface="맑은 고딕"/>
                <a:cs typeface="맑은 고딕"/>
              </a:rPr>
              <a:t>제작</a:t>
            </a:r>
            <a:r>
              <a:rPr lang="en-US" sz="1800" b="1" spc="-305" dirty="0">
                <a:latin typeface="맑은 고딕"/>
                <a:cs typeface="맑은 고딕"/>
              </a:rPr>
              <a:t> </a:t>
            </a:r>
            <a:r>
              <a:rPr lang="ko-KR" altLang="en-US" sz="1800" b="1" spc="-305" dirty="0">
                <a:latin typeface="맑은 고딕"/>
                <a:cs typeface="맑은 고딕"/>
              </a:rPr>
              <a:t>광고지원</a:t>
            </a:r>
            <a:endParaRPr sz="1800" dirty="0">
              <a:latin typeface="맑은 고딕"/>
              <a:cs typeface="맑은 고딕"/>
            </a:endParaRPr>
          </a:p>
          <a:p>
            <a:pPr marL="442595" indent="-28575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442595" algn="l"/>
              </a:tabLst>
            </a:pPr>
            <a:r>
              <a:rPr sz="1800" b="1" spc="-160" dirty="0">
                <a:latin typeface="맑은 고딕"/>
                <a:cs typeface="맑은 고딕"/>
              </a:rPr>
              <a:t>사장님TV</a:t>
            </a:r>
            <a:r>
              <a:rPr sz="1800" b="1" spc="-145" dirty="0">
                <a:latin typeface="맑은 고딕"/>
                <a:cs typeface="맑은 고딕"/>
              </a:rPr>
              <a:t> </a:t>
            </a:r>
            <a:r>
              <a:rPr sz="1800" b="1" spc="-265" dirty="0">
                <a:latin typeface="맑은 고딕"/>
                <a:cs typeface="맑은 고딕"/>
              </a:rPr>
              <a:t>콘텐츠</a:t>
            </a:r>
            <a:r>
              <a:rPr sz="1800" b="1" spc="-125" dirty="0">
                <a:latin typeface="맑은 고딕"/>
                <a:cs typeface="맑은 고딕"/>
              </a:rPr>
              <a:t> </a:t>
            </a:r>
            <a:r>
              <a:rPr sz="1800" b="1" spc="-305" dirty="0">
                <a:latin typeface="맑은 고딕"/>
                <a:cs typeface="맑은 고딕"/>
              </a:rPr>
              <a:t>준비</a:t>
            </a:r>
            <a:endParaRPr sz="1800" dirty="0">
              <a:latin typeface="맑은 고딕"/>
              <a:cs typeface="맑은 고딕"/>
            </a:endParaRPr>
          </a:p>
          <a:p>
            <a:pPr marL="442595" indent="-285750">
              <a:lnSpc>
                <a:spcPct val="100000"/>
              </a:lnSpc>
              <a:spcBef>
                <a:spcPts val="1085"/>
              </a:spcBef>
              <a:buFont typeface="Wingdings"/>
              <a:buChar char=""/>
              <a:tabLst>
                <a:tab pos="442595" algn="l"/>
              </a:tabLst>
            </a:pPr>
            <a:r>
              <a:rPr sz="1800" b="1" spc="-195" dirty="0">
                <a:latin typeface="맑은 고딕"/>
                <a:cs typeface="맑은 고딕"/>
              </a:rPr>
              <a:t>프랜차이즈TV</a:t>
            </a:r>
            <a:r>
              <a:rPr sz="1800" b="1" spc="-50" dirty="0">
                <a:latin typeface="맑은 고딕"/>
                <a:cs typeface="맑은 고딕"/>
              </a:rPr>
              <a:t> </a:t>
            </a:r>
            <a:r>
              <a:rPr sz="1800" b="1" spc="-305" dirty="0">
                <a:latin typeface="맑은 고딕"/>
                <a:cs typeface="맑은 고딕"/>
              </a:rPr>
              <a:t>입점</a:t>
            </a:r>
            <a:endParaRPr sz="1800" dirty="0">
              <a:latin typeface="맑은 고딕"/>
              <a:cs typeface="맑은 고딕"/>
            </a:endParaRPr>
          </a:p>
          <a:p>
            <a:pPr marL="443230" indent="-286385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443230" algn="l"/>
              </a:tabLst>
            </a:pPr>
            <a:r>
              <a:rPr sz="1800" b="1" spc="-175" dirty="0">
                <a:latin typeface="맑은 고딕"/>
                <a:cs typeface="맑은 고딕"/>
              </a:rPr>
              <a:t>우리동네TV</a:t>
            </a:r>
            <a:r>
              <a:rPr sz="1800" b="1" spc="-130" dirty="0">
                <a:latin typeface="맑은 고딕"/>
                <a:cs typeface="맑은 고딕"/>
              </a:rPr>
              <a:t> </a:t>
            </a:r>
            <a:r>
              <a:rPr sz="1800" b="1" spc="-305" dirty="0">
                <a:latin typeface="맑은 고딕"/>
                <a:cs typeface="맑은 고딕"/>
              </a:rPr>
              <a:t>입점</a:t>
            </a:r>
            <a:endParaRPr sz="1800" dirty="0">
              <a:latin typeface="맑은 고딕"/>
              <a:cs typeface="맑은 고딕"/>
            </a:endParaRPr>
          </a:p>
        </p:txBody>
      </p:sp>
      <p:sp>
        <p:nvSpPr>
          <p:cNvPr id="8" name="object 15">
            <a:extLst>
              <a:ext uri="{FF2B5EF4-FFF2-40B4-BE49-F238E27FC236}">
                <a16:creationId xmlns:a16="http://schemas.microsoft.com/office/drawing/2014/main" id="{FFE32D2E-66D4-5FFD-5F29-D34E82D1AD65}"/>
              </a:ext>
            </a:extLst>
          </p:cNvPr>
          <p:cNvSpPr txBox="1"/>
          <p:nvPr/>
        </p:nvSpPr>
        <p:spPr>
          <a:xfrm>
            <a:off x="12771120" y="3656470"/>
            <a:ext cx="3697604" cy="181102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212725" rIns="0" bIns="0" rtlCol="0">
            <a:spAutoFit/>
          </a:bodyPr>
          <a:lstStyle/>
          <a:p>
            <a:pPr marL="442595" indent="-285750">
              <a:lnSpc>
                <a:spcPct val="100000"/>
              </a:lnSpc>
              <a:spcBef>
                <a:spcPts val="1675"/>
              </a:spcBef>
              <a:buFont typeface="Wingdings"/>
              <a:buChar char=""/>
              <a:tabLst>
                <a:tab pos="442595" algn="l"/>
              </a:tabLst>
            </a:pPr>
            <a:r>
              <a:rPr sz="1800" b="1" spc="-265" dirty="0">
                <a:latin typeface="맑은 고딕"/>
                <a:cs typeface="맑은 고딕"/>
              </a:rPr>
              <a:t>협력상품</a:t>
            </a:r>
            <a:r>
              <a:rPr sz="1800" b="1" spc="-135" dirty="0">
                <a:latin typeface="맑은 고딕"/>
                <a:cs typeface="맑은 고딕"/>
              </a:rPr>
              <a:t> </a:t>
            </a:r>
            <a:r>
              <a:rPr sz="1800" b="1" spc="-130" dirty="0">
                <a:latin typeface="맑은 고딕"/>
                <a:cs typeface="맑은 고딕"/>
              </a:rPr>
              <a:t>홍보/상품유치활동</a:t>
            </a:r>
            <a:endParaRPr sz="1800" dirty="0">
              <a:latin typeface="맑은 고딕"/>
              <a:cs typeface="맑은 고딕"/>
            </a:endParaRPr>
          </a:p>
          <a:p>
            <a:pPr marL="467359">
              <a:lnSpc>
                <a:spcPct val="100000"/>
              </a:lnSpc>
              <a:spcBef>
                <a:spcPts val="955"/>
              </a:spcBef>
            </a:pPr>
            <a:r>
              <a:rPr sz="1400" b="1" spc="-140" dirty="0">
                <a:latin typeface="맑은 고딕"/>
                <a:cs typeface="맑은 고딕"/>
              </a:rPr>
              <a:t>(※가맹점정보</a:t>
            </a:r>
            <a:r>
              <a:rPr sz="1400" b="1" spc="-65" dirty="0">
                <a:latin typeface="맑은 고딕"/>
                <a:cs typeface="맑은 고딕"/>
              </a:rPr>
              <a:t> </a:t>
            </a:r>
            <a:r>
              <a:rPr sz="1400" b="1" spc="-40" dirty="0">
                <a:latin typeface="맑은 고딕"/>
                <a:cs typeface="맑은 고딕"/>
              </a:rPr>
              <a:t>사전확보필수)</a:t>
            </a:r>
            <a:endParaRPr sz="1400" dirty="0">
              <a:latin typeface="맑은 고딕"/>
              <a:cs typeface="맑은 고딕"/>
            </a:endParaRPr>
          </a:p>
          <a:p>
            <a:pPr marL="442595" indent="-285750">
              <a:lnSpc>
                <a:spcPct val="100000"/>
              </a:lnSpc>
              <a:spcBef>
                <a:spcPts val="969"/>
              </a:spcBef>
              <a:buFont typeface="Wingdings"/>
              <a:buChar char=""/>
              <a:tabLst>
                <a:tab pos="442595" algn="l"/>
              </a:tabLst>
            </a:pPr>
            <a:r>
              <a:rPr sz="1800" b="1" spc="-155" dirty="0">
                <a:latin typeface="맑은 고딕"/>
                <a:cs typeface="맑은 고딕"/>
              </a:rPr>
              <a:t>그룹관리/구성원관리/할인등록</a:t>
            </a:r>
            <a:endParaRPr sz="1800" dirty="0">
              <a:latin typeface="맑은 고딕"/>
              <a:cs typeface="맑은 고딕"/>
            </a:endParaRPr>
          </a:p>
          <a:p>
            <a:pPr marL="443230" indent="-286385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443230" algn="l"/>
              </a:tabLst>
            </a:pPr>
            <a:r>
              <a:rPr sz="1800" b="1" spc="-165" dirty="0">
                <a:latin typeface="맑은 고딕"/>
                <a:cs typeface="맑은 고딕"/>
              </a:rPr>
              <a:t>(필요시)</a:t>
            </a:r>
            <a:r>
              <a:rPr sz="1800" b="1" spc="-114" dirty="0">
                <a:latin typeface="맑은 고딕"/>
                <a:cs typeface="맑은 고딕"/>
              </a:rPr>
              <a:t> </a:t>
            </a:r>
            <a:r>
              <a:rPr sz="1800" b="1" spc="-280" dirty="0">
                <a:latin typeface="맑은 고딕"/>
                <a:cs typeface="맑은 고딕"/>
              </a:rPr>
              <a:t>분리청구등록</a:t>
            </a:r>
            <a:endParaRPr sz="1800" dirty="0">
              <a:latin typeface="맑은 고딕"/>
              <a:cs typeface="맑은 고딕"/>
            </a:endParaRPr>
          </a:p>
        </p:txBody>
      </p:sp>
      <p:pic>
        <p:nvPicPr>
          <p:cNvPr id="21" name="object 40">
            <a:extLst>
              <a:ext uri="{FF2B5EF4-FFF2-40B4-BE49-F238E27FC236}">
                <a16:creationId xmlns:a16="http://schemas.microsoft.com/office/drawing/2014/main" id="{A05EFBBB-20D5-7C4F-4FCA-48DDB7B8A92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03520" y="554589"/>
            <a:ext cx="2626726" cy="2417211"/>
          </a:xfrm>
          <a:prstGeom prst="rect">
            <a:avLst/>
          </a:prstGeom>
        </p:spPr>
      </p:pic>
      <p:grpSp>
        <p:nvGrpSpPr>
          <p:cNvPr id="27" name="그룹 26">
            <a:extLst>
              <a:ext uri="{FF2B5EF4-FFF2-40B4-BE49-F238E27FC236}">
                <a16:creationId xmlns:a16="http://schemas.microsoft.com/office/drawing/2014/main" id="{96029E3A-A3AA-5D4B-32A4-BA8BA87827D7}"/>
              </a:ext>
            </a:extLst>
          </p:cNvPr>
          <p:cNvGrpSpPr/>
          <p:nvPr/>
        </p:nvGrpSpPr>
        <p:grpSpPr>
          <a:xfrm>
            <a:off x="7879080" y="1036320"/>
            <a:ext cx="10119360" cy="1584960"/>
            <a:chOff x="8125272" y="707704"/>
            <a:chExt cx="9145120" cy="1290278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E62562DE-FCAD-6FA9-E241-7C8B4CA778AA}"/>
                </a:ext>
              </a:extLst>
            </p:cNvPr>
            <p:cNvGrpSpPr/>
            <p:nvPr/>
          </p:nvGrpSpPr>
          <p:grpSpPr>
            <a:xfrm>
              <a:off x="8125272" y="707704"/>
              <a:ext cx="3411769" cy="1290278"/>
              <a:chOff x="5733715" y="1866123"/>
              <a:chExt cx="2648219" cy="755117"/>
            </a:xfrm>
          </p:grpSpPr>
          <p:pic>
            <p:nvPicPr>
              <p:cNvPr id="23" name="object 31">
                <a:extLst>
                  <a:ext uri="{FF2B5EF4-FFF2-40B4-BE49-F238E27FC236}">
                    <a16:creationId xmlns:a16="http://schemas.microsoft.com/office/drawing/2014/main" id="{45789212-DBC1-347E-8283-2E3BABAD2E8E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5733715" y="1866123"/>
                <a:ext cx="2648219" cy="755117"/>
              </a:xfrm>
              <a:prstGeom prst="rect">
                <a:avLst/>
              </a:prstGeom>
            </p:spPr>
          </p:pic>
          <p:sp>
            <p:nvSpPr>
              <p:cNvPr id="24" name="object 32">
                <a:extLst>
                  <a:ext uri="{FF2B5EF4-FFF2-40B4-BE49-F238E27FC236}">
                    <a16:creationId xmlns:a16="http://schemas.microsoft.com/office/drawing/2014/main" id="{7F2EEA0B-D8F8-E377-4A2E-74A88EAD1F60}"/>
                  </a:ext>
                </a:extLst>
              </p:cNvPr>
              <p:cNvSpPr/>
              <p:nvPr/>
            </p:nvSpPr>
            <p:spPr>
              <a:xfrm>
                <a:off x="5749142" y="1869339"/>
                <a:ext cx="2598611" cy="718380"/>
              </a:xfrm>
              <a:custGeom>
                <a:avLst/>
                <a:gdLst/>
                <a:ahLst/>
                <a:cxnLst/>
                <a:rect l="l" t="t" r="r" b="b"/>
                <a:pathLst>
                  <a:path w="9035415" h="3379469">
                    <a:moveTo>
                      <a:pt x="8549090" y="0"/>
                    </a:moveTo>
                    <a:lnTo>
                      <a:pt x="485857" y="0"/>
                    </a:lnTo>
                    <a:lnTo>
                      <a:pt x="439068" y="2224"/>
                    </a:lnTo>
                    <a:lnTo>
                      <a:pt x="393537" y="8761"/>
                    </a:lnTo>
                    <a:lnTo>
                      <a:pt x="349467" y="19407"/>
                    </a:lnTo>
                    <a:lnTo>
                      <a:pt x="307063" y="33958"/>
                    </a:lnTo>
                    <a:lnTo>
                      <a:pt x="266527" y="52212"/>
                    </a:lnTo>
                    <a:lnTo>
                      <a:pt x="228064" y="73963"/>
                    </a:lnTo>
                    <a:lnTo>
                      <a:pt x="191877" y="99009"/>
                    </a:lnTo>
                    <a:lnTo>
                      <a:pt x="158170" y="127146"/>
                    </a:lnTo>
                    <a:lnTo>
                      <a:pt x="127146" y="158170"/>
                    </a:lnTo>
                    <a:lnTo>
                      <a:pt x="99009" y="191877"/>
                    </a:lnTo>
                    <a:lnTo>
                      <a:pt x="73963" y="228064"/>
                    </a:lnTo>
                    <a:lnTo>
                      <a:pt x="52212" y="266527"/>
                    </a:lnTo>
                    <a:lnTo>
                      <a:pt x="33958" y="307063"/>
                    </a:lnTo>
                    <a:lnTo>
                      <a:pt x="19407" y="349467"/>
                    </a:lnTo>
                    <a:lnTo>
                      <a:pt x="8761" y="393537"/>
                    </a:lnTo>
                    <a:lnTo>
                      <a:pt x="2224" y="439068"/>
                    </a:lnTo>
                    <a:lnTo>
                      <a:pt x="0" y="485857"/>
                    </a:lnTo>
                    <a:lnTo>
                      <a:pt x="0" y="2893480"/>
                    </a:lnTo>
                    <a:lnTo>
                      <a:pt x="2224" y="2940268"/>
                    </a:lnTo>
                    <a:lnTo>
                      <a:pt x="8761" y="2985800"/>
                    </a:lnTo>
                    <a:lnTo>
                      <a:pt x="19407" y="3029869"/>
                    </a:lnTo>
                    <a:lnTo>
                      <a:pt x="33958" y="3072274"/>
                    </a:lnTo>
                    <a:lnTo>
                      <a:pt x="52212" y="3112809"/>
                    </a:lnTo>
                    <a:lnTo>
                      <a:pt x="73963" y="3151272"/>
                    </a:lnTo>
                    <a:lnTo>
                      <a:pt x="99009" y="3187459"/>
                    </a:lnTo>
                    <a:lnTo>
                      <a:pt x="127146" y="3221167"/>
                    </a:lnTo>
                    <a:lnTo>
                      <a:pt x="158170" y="3252190"/>
                    </a:lnTo>
                    <a:lnTo>
                      <a:pt x="191877" y="3280327"/>
                    </a:lnTo>
                    <a:lnTo>
                      <a:pt x="228064" y="3305373"/>
                    </a:lnTo>
                    <a:lnTo>
                      <a:pt x="266527" y="3327124"/>
                    </a:lnTo>
                    <a:lnTo>
                      <a:pt x="307063" y="3345378"/>
                    </a:lnTo>
                    <a:lnTo>
                      <a:pt x="349467" y="3359929"/>
                    </a:lnTo>
                    <a:lnTo>
                      <a:pt x="393537" y="3370575"/>
                    </a:lnTo>
                    <a:lnTo>
                      <a:pt x="439068" y="3377112"/>
                    </a:lnTo>
                    <a:lnTo>
                      <a:pt x="485857" y="3379337"/>
                    </a:lnTo>
                    <a:lnTo>
                      <a:pt x="8549090" y="3379337"/>
                    </a:lnTo>
                    <a:lnTo>
                      <a:pt x="8595879" y="3377112"/>
                    </a:lnTo>
                    <a:lnTo>
                      <a:pt x="8641410" y="3370575"/>
                    </a:lnTo>
                    <a:lnTo>
                      <a:pt x="8685479" y="3359929"/>
                    </a:lnTo>
                    <a:lnTo>
                      <a:pt x="8727884" y="3345378"/>
                    </a:lnTo>
                    <a:lnTo>
                      <a:pt x="8768419" y="3327124"/>
                    </a:lnTo>
                    <a:lnTo>
                      <a:pt x="8806883" y="3305373"/>
                    </a:lnTo>
                    <a:lnTo>
                      <a:pt x="8843070" y="3280327"/>
                    </a:lnTo>
                    <a:lnTo>
                      <a:pt x="8876777" y="3252190"/>
                    </a:lnTo>
                    <a:lnTo>
                      <a:pt x="8907801" y="3221167"/>
                    </a:lnTo>
                    <a:lnTo>
                      <a:pt x="8935937" y="3187459"/>
                    </a:lnTo>
                    <a:lnTo>
                      <a:pt x="8960983" y="3151272"/>
                    </a:lnTo>
                    <a:lnTo>
                      <a:pt x="8982735" y="3112809"/>
                    </a:lnTo>
                    <a:lnTo>
                      <a:pt x="9000988" y="3072274"/>
                    </a:lnTo>
                    <a:lnTo>
                      <a:pt x="9015540" y="3029869"/>
                    </a:lnTo>
                    <a:lnTo>
                      <a:pt x="9026186" y="2985800"/>
                    </a:lnTo>
                    <a:lnTo>
                      <a:pt x="9032723" y="2940268"/>
                    </a:lnTo>
                    <a:lnTo>
                      <a:pt x="9034947" y="2893480"/>
                    </a:lnTo>
                    <a:lnTo>
                      <a:pt x="9034947" y="485857"/>
                    </a:lnTo>
                    <a:lnTo>
                      <a:pt x="9032723" y="439068"/>
                    </a:lnTo>
                    <a:lnTo>
                      <a:pt x="9026186" y="393537"/>
                    </a:lnTo>
                    <a:lnTo>
                      <a:pt x="9015540" y="349467"/>
                    </a:lnTo>
                    <a:lnTo>
                      <a:pt x="9000988" y="307063"/>
                    </a:lnTo>
                    <a:lnTo>
                      <a:pt x="8982735" y="266527"/>
                    </a:lnTo>
                    <a:lnTo>
                      <a:pt x="8960983" y="228064"/>
                    </a:lnTo>
                    <a:lnTo>
                      <a:pt x="8935937" y="191877"/>
                    </a:lnTo>
                    <a:lnTo>
                      <a:pt x="8907801" y="158170"/>
                    </a:lnTo>
                    <a:lnTo>
                      <a:pt x="8876777" y="127146"/>
                    </a:lnTo>
                    <a:lnTo>
                      <a:pt x="8843070" y="99009"/>
                    </a:lnTo>
                    <a:lnTo>
                      <a:pt x="8806883" y="73963"/>
                    </a:lnTo>
                    <a:lnTo>
                      <a:pt x="8768419" y="52212"/>
                    </a:lnTo>
                    <a:lnTo>
                      <a:pt x="8727884" y="33958"/>
                    </a:lnTo>
                    <a:lnTo>
                      <a:pt x="8685479" y="19407"/>
                    </a:lnTo>
                    <a:lnTo>
                      <a:pt x="8641410" y="8761"/>
                    </a:lnTo>
                    <a:lnTo>
                      <a:pt x="8595879" y="2224"/>
                    </a:lnTo>
                    <a:lnTo>
                      <a:pt x="8549090" y="0"/>
                    </a:lnTo>
                    <a:close/>
                  </a:path>
                </a:pathLst>
              </a:custGeom>
              <a:solidFill>
                <a:srgbClr val="F4F4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5" name="object 37">
              <a:extLst>
                <a:ext uri="{FF2B5EF4-FFF2-40B4-BE49-F238E27FC236}">
                  <a16:creationId xmlns:a16="http://schemas.microsoft.com/office/drawing/2014/main" id="{E7F17414-A852-3DBC-1BB9-22A01F3CA7AD}"/>
                </a:ext>
              </a:extLst>
            </p:cNvPr>
            <p:cNvSpPr txBox="1"/>
            <p:nvPr/>
          </p:nvSpPr>
          <p:spPr>
            <a:xfrm>
              <a:off x="8461708" y="773845"/>
              <a:ext cx="8808684" cy="954818"/>
            </a:xfrm>
            <a:prstGeom prst="rect">
              <a:avLst/>
            </a:prstGeom>
          </p:spPr>
          <p:txBody>
            <a:bodyPr vert="horz" wrap="square" lIns="0" tIns="176530" rIns="0" bIns="0" rtlCol="0">
              <a:spAutoFit/>
            </a:bodyPr>
            <a:lstStyle/>
            <a:p>
              <a:pPr marL="12700">
                <a:lnSpc>
                  <a:spcPct val="70000"/>
                </a:lnSpc>
                <a:spcBef>
                  <a:spcPts val="1390"/>
                </a:spcBef>
              </a:pPr>
              <a:r>
                <a:rPr lang="ko-KR" altLang="en-US" spc="-150" dirty="0"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지니</a:t>
              </a:r>
              <a:r>
                <a:rPr lang="en-US" altLang="ko-KR" spc="-150" dirty="0"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TV </a:t>
              </a:r>
              <a:r>
                <a:rPr lang="ko-KR" altLang="en-US" spc="-150" dirty="0" err="1"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쇼츠영상</a:t>
              </a:r>
              <a:r>
                <a:rPr lang="ko-KR" altLang="en-US" spc="-150" dirty="0"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   </a:t>
              </a:r>
              <a:r>
                <a:rPr lang="ko-KR" altLang="en-US" sz="2300" b="1" spc="-150" dirty="0">
                  <a:solidFill>
                    <a:srgbClr val="FF0000"/>
                  </a:solidFill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광고   무료제작</a:t>
              </a:r>
              <a:endParaRPr lang="en-US" altLang="ko-KR" sz="2300" b="1" spc="-150" dirty="0">
                <a:solidFill>
                  <a:srgbClr val="FF0000"/>
                </a:solidFill>
                <a:latin typeface="페이퍼로지 3 Light" pitchFamily="2" charset="-127"/>
                <a:ea typeface="페이퍼로지 3 Light" pitchFamily="2" charset="-127"/>
                <a:cs typeface="페이퍼로지 2 ExtraLight"/>
              </a:endParaRPr>
            </a:p>
            <a:p>
              <a:pPr marL="12700">
                <a:lnSpc>
                  <a:spcPct val="70000"/>
                </a:lnSpc>
                <a:spcBef>
                  <a:spcPts val="1390"/>
                </a:spcBef>
              </a:pPr>
              <a:r>
                <a:rPr lang="ko-KR" altLang="en-US" spc="-150" dirty="0"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지역  </a:t>
              </a:r>
              <a:r>
                <a:rPr lang="en-US" altLang="ko-KR" spc="-150" dirty="0"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/ </a:t>
              </a:r>
              <a:r>
                <a:rPr lang="ko-KR" altLang="en-US" spc="-150" dirty="0"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권역 선정  집중   광고 송출</a:t>
              </a:r>
              <a:endParaRPr lang="en-US" altLang="ko-KR" spc="-150" dirty="0">
                <a:latin typeface="페이퍼로지 3 Light" pitchFamily="2" charset="-127"/>
                <a:ea typeface="페이퍼로지 3 Light" pitchFamily="2" charset="-127"/>
                <a:cs typeface="페이퍼로지 2 ExtraLight"/>
              </a:endParaRPr>
            </a:p>
            <a:p>
              <a:pPr marL="12700">
                <a:lnSpc>
                  <a:spcPct val="70000"/>
                </a:lnSpc>
                <a:spcBef>
                  <a:spcPts val="1390"/>
                </a:spcBef>
              </a:pPr>
              <a:r>
                <a:rPr lang="ko-KR" altLang="en-US" spc="-150" dirty="0"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개업 초기  홍보효과  탁월</a:t>
              </a:r>
              <a:endParaRPr spc="-150" dirty="0">
                <a:latin typeface="페이퍼로지 3 Light" pitchFamily="2" charset="-127"/>
                <a:ea typeface="페이퍼로지 3 Light" pitchFamily="2" charset="-127"/>
                <a:cs typeface="페이퍼로지 2 ExtraLight"/>
              </a:endParaRPr>
            </a:p>
          </p:txBody>
        </p:sp>
      </p:grpSp>
      <p:pic>
        <p:nvPicPr>
          <p:cNvPr id="28" name="object 41">
            <a:extLst>
              <a:ext uri="{FF2B5EF4-FFF2-40B4-BE49-F238E27FC236}">
                <a16:creationId xmlns:a16="http://schemas.microsoft.com/office/drawing/2014/main" id="{FAF867D7-9237-0581-02F4-82A31F9DF1A9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29356" y="3723813"/>
            <a:ext cx="3062129" cy="2249570"/>
          </a:xfrm>
          <a:prstGeom prst="rect">
            <a:avLst/>
          </a:prstGeom>
        </p:spPr>
      </p:pic>
      <p:grpSp>
        <p:nvGrpSpPr>
          <p:cNvPr id="29" name="그룹 28">
            <a:extLst>
              <a:ext uri="{FF2B5EF4-FFF2-40B4-BE49-F238E27FC236}">
                <a16:creationId xmlns:a16="http://schemas.microsoft.com/office/drawing/2014/main" id="{5CAFA6D7-AE8F-138F-E48E-0F901B66288A}"/>
              </a:ext>
            </a:extLst>
          </p:cNvPr>
          <p:cNvGrpSpPr/>
          <p:nvPr/>
        </p:nvGrpSpPr>
        <p:grpSpPr>
          <a:xfrm>
            <a:off x="7879080" y="3855914"/>
            <a:ext cx="10119360" cy="1584960"/>
            <a:chOff x="8125272" y="707704"/>
            <a:chExt cx="9145120" cy="1290278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B71A05A9-2396-0FB3-2C18-173E05338327}"/>
                </a:ext>
              </a:extLst>
            </p:cNvPr>
            <p:cNvGrpSpPr/>
            <p:nvPr/>
          </p:nvGrpSpPr>
          <p:grpSpPr>
            <a:xfrm>
              <a:off x="8125272" y="707704"/>
              <a:ext cx="3411769" cy="1290278"/>
              <a:chOff x="5733715" y="1866123"/>
              <a:chExt cx="2648219" cy="755117"/>
            </a:xfrm>
          </p:grpSpPr>
          <p:pic>
            <p:nvPicPr>
              <p:cNvPr id="32" name="object 31">
                <a:extLst>
                  <a:ext uri="{FF2B5EF4-FFF2-40B4-BE49-F238E27FC236}">
                    <a16:creationId xmlns:a16="http://schemas.microsoft.com/office/drawing/2014/main" id="{C1183898-BF64-FAE7-5D6F-5EA6C44FE34F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5733715" y="1866123"/>
                <a:ext cx="2648219" cy="755117"/>
              </a:xfrm>
              <a:prstGeom prst="rect">
                <a:avLst/>
              </a:prstGeom>
            </p:spPr>
          </p:pic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8B963E4C-A81C-004A-1E45-9751A014942C}"/>
                  </a:ext>
                </a:extLst>
              </p:cNvPr>
              <p:cNvSpPr/>
              <p:nvPr/>
            </p:nvSpPr>
            <p:spPr>
              <a:xfrm>
                <a:off x="5749142" y="1869339"/>
                <a:ext cx="2598611" cy="718380"/>
              </a:xfrm>
              <a:custGeom>
                <a:avLst/>
                <a:gdLst/>
                <a:ahLst/>
                <a:cxnLst/>
                <a:rect l="l" t="t" r="r" b="b"/>
                <a:pathLst>
                  <a:path w="9035415" h="3379469">
                    <a:moveTo>
                      <a:pt x="8549090" y="0"/>
                    </a:moveTo>
                    <a:lnTo>
                      <a:pt x="485857" y="0"/>
                    </a:lnTo>
                    <a:lnTo>
                      <a:pt x="439068" y="2224"/>
                    </a:lnTo>
                    <a:lnTo>
                      <a:pt x="393537" y="8761"/>
                    </a:lnTo>
                    <a:lnTo>
                      <a:pt x="349467" y="19407"/>
                    </a:lnTo>
                    <a:lnTo>
                      <a:pt x="307063" y="33958"/>
                    </a:lnTo>
                    <a:lnTo>
                      <a:pt x="266527" y="52212"/>
                    </a:lnTo>
                    <a:lnTo>
                      <a:pt x="228064" y="73963"/>
                    </a:lnTo>
                    <a:lnTo>
                      <a:pt x="191877" y="99009"/>
                    </a:lnTo>
                    <a:lnTo>
                      <a:pt x="158170" y="127146"/>
                    </a:lnTo>
                    <a:lnTo>
                      <a:pt x="127146" y="158170"/>
                    </a:lnTo>
                    <a:lnTo>
                      <a:pt x="99009" y="191877"/>
                    </a:lnTo>
                    <a:lnTo>
                      <a:pt x="73963" y="228064"/>
                    </a:lnTo>
                    <a:lnTo>
                      <a:pt x="52212" y="266527"/>
                    </a:lnTo>
                    <a:lnTo>
                      <a:pt x="33958" y="307063"/>
                    </a:lnTo>
                    <a:lnTo>
                      <a:pt x="19407" y="349467"/>
                    </a:lnTo>
                    <a:lnTo>
                      <a:pt x="8761" y="393537"/>
                    </a:lnTo>
                    <a:lnTo>
                      <a:pt x="2224" y="439068"/>
                    </a:lnTo>
                    <a:lnTo>
                      <a:pt x="0" y="485857"/>
                    </a:lnTo>
                    <a:lnTo>
                      <a:pt x="0" y="2893480"/>
                    </a:lnTo>
                    <a:lnTo>
                      <a:pt x="2224" y="2940268"/>
                    </a:lnTo>
                    <a:lnTo>
                      <a:pt x="8761" y="2985800"/>
                    </a:lnTo>
                    <a:lnTo>
                      <a:pt x="19407" y="3029869"/>
                    </a:lnTo>
                    <a:lnTo>
                      <a:pt x="33958" y="3072274"/>
                    </a:lnTo>
                    <a:lnTo>
                      <a:pt x="52212" y="3112809"/>
                    </a:lnTo>
                    <a:lnTo>
                      <a:pt x="73963" y="3151272"/>
                    </a:lnTo>
                    <a:lnTo>
                      <a:pt x="99009" y="3187459"/>
                    </a:lnTo>
                    <a:lnTo>
                      <a:pt x="127146" y="3221167"/>
                    </a:lnTo>
                    <a:lnTo>
                      <a:pt x="158170" y="3252190"/>
                    </a:lnTo>
                    <a:lnTo>
                      <a:pt x="191877" y="3280327"/>
                    </a:lnTo>
                    <a:lnTo>
                      <a:pt x="228064" y="3305373"/>
                    </a:lnTo>
                    <a:lnTo>
                      <a:pt x="266527" y="3327124"/>
                    </a:lnTo>
                    <a:lnTo>
                      <a:pt x="307063" y="3345378"/>
                    </a:lnTo>
                    <a:lnTo>
                      <a:pt x="349467" y="3359929"/>
                    </a:lnTo>
                    <a:lnTo>
                      <a:pt x="393537" y="3370575"/>
                    </a:lnTo>
                    <a:lnTo>
                      <a:pt x="439068" y="3377112"/>
                    </a:lnTo>
                    <a:lnTo>
                      <a:pt x="485857" y="3379337"/>
                    </a:lnTo>
                    <a:lnTo>
                      <a:pt x="8549090" y="3379337"/>
                    </a:lnTo>
                    <a:lnTo>
                      <a:pt x="8595879" y="3377112"/>
                    </a:lnTo>
                    <a:lnTo>
                      <a:pt x="8641410" y="3370575"/>
                    </a:lnTo>
                    <a:lnTo>
                      <a:pt x="8685479" y="3359929"/>
                    </a:lnTo>
                    <a:lnTo>
                      <a:pt x="8727884" y="3345378"/>
                    </a:lnTo>
                    <a:lnTo>
                      <a:pt x="8768419" y="3327124"/>
                    </a:lnTo>
                    <a:lnTo>
                      <a:pt x="8806883" y="3305373"/>
                    </a:lnTo>
                    <a:lnTo>
                      <a:pt x="8843070" y="3280327"/>
                    </a:lnTo>
                    <a:lnTo>
                      <a:pt x="8876777" y="3252190"/>
                    </a:lnTo>
                    <a:lnTo>
                      <a:pt x="8907801" y="3221167"/>
                    </a:lnTo>
                    <a:lnTo>
                      <a:pt x="8935937" y="3187459"/>
                    </a:lnTo>
                    <a:lnTo>
                      <a:pt x="8960983" y="3151272"/>
                    </a:lnTo>
                    <a:lnTo>
                      <a:pt x="8982735" y="3112809"/>
                    </a:lnTo>
                    <a:lnTo>
                      <a:pt x="9000988" y="3072274"/>
                    </a:lnTo>
                    <a:lnTo>
                      <a:pt x="9015540" y="3029869"/>
                    </a:lnTo>
                    <a:lnTo>
                      <a:pt x="9026186" y="2985800"/>
                    </a:lnTo>
                    <a:lnTo>
                      <a:pt x="9032723" y="2940268"/>
                    </a:lnTo>
                    <a:lnTo>
                      <a:pt x="9034947" y="2893480"/>
                    </a:lnTo>
                    <a:lnTo>
                      <a:pt x="9034947" y="485857"/>
                    </a:lnTo>
                    <a:lnTo>
                      <a:pt x="9032723" y="439068"/>
                    </a:lnTo>
                    <a:lnTo>
                      <a:pt x="9026186" y="393537"/>
                    </a:lnTo>
                    <a:lnTo>
                      <a:pt x="9015540" y="349467"/>
                    </a:lnTo>
                    <a:lnTo>
                      <a:pt x="9000988" y="307063"/>
                    </a:lnTo>
                    <a:lnTo>
                      <a:pt x="8982735" y="266527"/>
                    </a:lnTo>
                    <a:lnTo>
                      <a:pt x="8960983" y="228064"/>
                    </a:lnTo>
                    <a:lnTo>
                      <a:pt x="8935937" y="191877"/>
                    </a:lnTo>
                    <a:lnTo>
                      <a:pt x="8907801" y="158170"/>
                    </a:lnTo>
                    <a:lnTo>
                      <a:pt x="8876777" y="127146"/>
                    </a:lnTo>
                    <a:lnTo>
                      <a:pt x="8843070" y="99009"/>
                    </a:lnTo>
                    <a:lnTo>
                      <a:pt x="8806883" y="73963"/>
                    </a:lnTo>
                    <a:lnTo>
                      <a:pt x="8768419" y="52212"/>
                    </a:lnTo>
                    <a:lnTo>
                      <a:pt x="8727884" y="33958"/>
                    </a:lnTo>
                    <a:lnTo>
                      <a:pt x="8685479" y="19407"/>
                    </a:lnTo>
                    <a:lnTo>
                      <a:pt x="8641410" y="8761"/>
                    </a:lnTo>
                    <a:lnTo>
                      <a:pt x="8595879" y="2224"/>
                    </a:lnTo>
                    <a:lnTo>
                      <a:pt x="8549090" y="0"/>
                    </a:lnTo>
                    <a:close/>
                  </a:path>
                </a:pathLst>
              </a:custGeom>
              <a:solidFill>
                <a:srgbClr val="F4F4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1" name="object 37">
              <a:extLst>
                <a:ext uri="{FF2B5EF4-FFF2-40B4-BE49-F238E27FC236}">
                  <a16:creationId xmlns:a16="http://schemas.microsoft.com/office/drawing/2014/main" id="{64C2CCA9-FCFA-FA8C-CAA5-49676357F84D}"/>
                </a:ext>
              </a:extLst>
            </p:cNvPr>
            <p:cNvSpPr txBox="1"/>
            <p:nvPr/>
          </p:nvSpPr>
          <p:spPr>
            <a:xfrm>
              <a:off x="8461708" y="773845"/>
              <a:ext cx="8808684" cy="954818"/>
            </a:xfrm>
            <a:prstGeom prst="rect">
              <a:avLst/>
            </a:prstGeom>
          </p:spPr>
          <p:txBody>
            <a:bodyPr vert="horz" wrap="square" lIns="0" tIns="176530" rIns="0" bIns="0" rtlCol="0">
              <a:spAutoFit/>
            </a:bodyPr>
            <a:lstStyle/>
            <a:p>
              <a:pPr marL="12700">
                <a:lnSpc>
                  <a:spcPct val="70000"/>
                </a:lnSpc>
                <a:spcBef>
                  <a:spcPts val="1390"/>
                </a:spcBef>
              </a:pPr>
              <a:r>
                <a:rPr lang="ko-KR" altLang="en-US" spc="-150" dirty="0"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리뷰노트   </a:t>
              </a:r>
              <a:r>
                <a:rPr lang="ko-KR" altLang="en-US" sz="2300" b="1" spc="-150" dirty="0">
                  <a:solidFill>
                    <a:srgbClr val="FF0000"/>
                  </a:solidFill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블로그 체험단</a:t>
              </a:r>
              <a:endParaRPr lang="en-US" altLang="ko-KR" sz="2300" b="1" spc="-150" dirty="0">
                <a:solidFill>
                  <a:srgbClr val="FF0000"/>
                </a:solidFill>
                <a:latin typeface="페이퍼로지 3 Light" pitchFamily="2" charset="-127"/>
                <a:ea typeface="페이퍼로지 3 Light" pitchFamily="2" charset="-127"/>
                <a:cs typeface="페이퍼로지 2 ExtraLight"/>
              </a:endParaRPr>
            </a:p>
            <a:p>
              <a:pPr marL="12700">
                <a:lnSpc>
                  <a:spcPct val="70000"/>
                </a:lnSpc>
                <a:spcBef>
                  <a:spcPts val="1390"/>
                </a:spcBef>
              </a:pPr>
              <a:r>
                <a:rPr lang="ko-KR" altLang="en-US" spc="-150" dirty="0" err="1"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파워블로그</a:t>
              </a:r>
              <a:r>
                <a:rPr lang="ko-KR" altLang="en-US" spc="-150" dirty="0"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 유료 </a:t>
              </a:r>
              <a:r>
                <a:rPr lang="en-US" altLang="ko-KR" spc="-150" dirty="0"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&gt; </a:t>
              </a:r>
              <a:r>
                <a:rPr lang="ko-KR" altLang="en-US" spc="-150" dirty="0"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광고지원</a:t>
              </a:r>
              <a:endParaRPr lang="en-US" altLang="ko-KR" spc="-150" dirty="0">
                <a:latin typeface="페이퍼로지 3 Light" pitchFamily="2" charset="-127"/>
                <a:ea typeface="페이퍼로지 3 Light" pitchFamily="2" charset="-127"/>
                <a:cs typeface="페이퍼로지 2 ExtraLight"/>
              </a:endParaRPr>
            </a:p>
            <a:p>
              <a:pPr marL="12700">
                <a:lnSpc>
                  <a:spcPct val="70000"/>
                </a:lnSpc>
                <a:spcBef>
                  <a:spcPts val="1390"/>
                </a:spcBef>
              </a:pPr>
              <a:r>
                <a:rPr lang="ko-KR" altLang="en-US" spc="-150" dirty="0">
                  <a:latin typeface="페이퍼로지 3 Light" pitchFamily="2" charset="-127"/>
                  <a:ea typeface="페이퍼로지 3 Light" pitchFamily="2" charset="-127"/>
                  <a:cs typeface="페이퍼로지 2 ExtraLight"/>
                </a:rPr>
                <a:t>창업박람회 만큼의 광고효과 기대</a:t>
              </a:r>
              <a:endParaRPr spc="-150" dirty="0">
                <a:latin typeface="페이퍼로지 3 Light" pitchFamily="2" charset="-127"/>
                <a:ea typeface="페이퍼로지 3 Light" pitchFamily="2" charset="-127"/>
                <a:cs typeface="페이퍼로지 2 Extra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8755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3212" y="1614886"/>
            <a:ext cx="2428316" cy="14198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11950" y="744804"/>
            <a:ext cx="11760200" cy="545465"/>
          </a:xfrm>
          <a:custGeom>
            <a:avLst/>
            <a:gdLst/>
            <a:ahLst/>
            <a:cxnLst/>
            <a:rect l="l" t="t" r="r" b="b"/>
            <a:pathLst>
              <a:path w="11760200" h="545465">
                <a:moveTo>
                  <a:pt x="11760073" y="0"/>
                </a:moveTo>
                <a:lnTo>
                  <a:pt x="0" y="0"/>
                </a:lnTo>
                <a:lnTo>
                  <a:pt x="0" y="545007"/>
                </a:lnTo>
                <a:lnTo>
                  <a:pt x="11760073" y="545007"/>
                </a:lnTo>
                <a:lnTo>
                  <a:pt x="11760073" y="0"/>
                </a:lnTo>
                <a:close/>
              </a:path>
            </a:pathLst>
          </a:custGeom>
          <a:solidFill>
            <a:srgbClr val="421503"/>
          </a:solid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307" y="853427"/>
            <a:ext cx="651510" cy="44425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1791" y="853427"/>
            <a:ext cx="491489" cy="444258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333247" y="3177032"/>
            <a:ext cx="236728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하이오더</a:t>
            </a:r>
            <a:r>
              <a:rPr sz="17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7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개통</a:t>
            </a:r>
            <a:r>
              <a:rPr sz="1700" b="1" spc="-7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700" b="1" spc="-150" dirty="0">
                <a:solidFill>
                  <a:srgbClr val="FFFFFF"/>
                </a:solidFill>
                <a:latin typeface="이사만루체 Bold"/>
                <a:cs typeface="이사만루체 Bold"/>
              </a:rPr>
              <a:t>HISTORY</a:t>
            </a:r>
            <a:endParaRPr sz="1700">
              <a:latin typeface="이사만루체 Bold"/>
              <a:cs typeface="이사만루체 Bold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xfrm>
            <a:off x="243026" y="1628901"/>
            <a:ext cx="7605573" cy="11964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515">
              <a:lnSpc>
                <a:spcPts val="2470"/>
              </a:lnSpc>
              <a:spcBef>
                <a:spcPts val="95"/>
              </a:spcBef>
            </a:pPr>
            <a:r>
              <a:rPr spc="160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전국</a:t>
            </a:r>
            <a:r>
              <a:rPr spc="125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 </a:t>
            </a:r>
            <a:r>
              <a:rPr spc="80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26개점</a:t>
            </a:r>
            <a:r>
              <a:rPr spc="135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 </a:t>
            </a:r>
            <a:r>
              <a:rPr spc="160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대상</a:t>
            </a:r>
            <a:r>
              <a:rPr spc="120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 </a:t>
            </a:r>
            <a:r>
              <a:rPr spc="305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10개점</a:t>
            </a:r>
            <a:r>
              <a:rPr spc="135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 </a:t>
            </a:r>
            <a:r>
              <a:rPr spc="125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유치!</a:t>
            </a:r>
            <a:r>
              <a:rPr spc="130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 </a:t>
            </a:r>
            <a:r>
              <a:rPr spc="160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하이오더</a:t>
            </a:r>
            <a:r>
              <a:rPr spc="140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 </a:t>
            </a:r>
            <a:r>
              <a:rPr spc="50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203대</a:t>
            </a:r>
            <a:r>
              <a:rPr spc="130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 </a:t>
            </a:r>
            <a:r>
              <a:rPr spc="100" dirty="0"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개통!</a:t>
            </a:r>
          </a:p>
          <a:p>
            <a:pPr marL="12700">
              <a:lnSpc>
                <a:spcPts val="6670"/>
              </a:lnSpc>
            </a:pPr>
            <a:r>
              <a:rPr lang="en-US" sz="5700" spc="420" dirty="0">
                <a:solidFill>
                  <a:srgbClr val="A64240"/>
                </a:solidFill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＂</a:t>
            </a:r>
            <a:r>
              <a:rPr lang="ko-KR" altLang="en-US" sz="5700" spc="420" dirty="0" err="1">
                <a:solidFill>
                  <a:srgbClr val="A64240"/>
                </a:solidFill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ㅎ</a:t>
            </a:r>
            <a:r>
              <a:rPr lang="en-US" altLang="ko-KR" sz="5700" spc="420" dirty="0">
                <a:solidFill>
                  <a:srgbClr val="A64240"/>
                </a:solidFill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"</a:t>
            </a:r>
            <a:r>
              <a:rPr sz="5700" spc="420" dirty="0">
                <a:solidFill>
                  <a:srgbClr val="A64240"/>
                </a:solidFill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고</a:t>
            </a:r>
            <a:r>
              <a:rPr lang="ko-KR" altLang="en-US" sz="5700" spc="420" dirty="0">
                <a:solidFill>
                  <a:srgbClr val="A64240"/>
                </a:solidFill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깃</a:t>
            </a:r>
            <a:r>
              <a:rPr sz="5700" spc="420" dirty="0">
                <a:solidFill>
                  <a:srgbClr val="A64240"/>
                </a:solidFill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집</a:t>
            </a:r>
            <a:r>
              <a:rPr sz="5700" spc="280" dirty="0">
                <a:solidFill>
                  <a:srgbClr val="A64240"/>
                </a:solidFill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 </a:t>
            </a:r>
            <a:r>
              <a:rPr sz="5700" spc="180" dirty="0">
                <a:solidFill>
                  <a:srgbClr val="A64240"/>
                </a:solidFill>
                <a:latin typeface="이사만루체 Medium" panose="00000600000000000000" pitchFamily="2" charset="-127"/>
                <a:ea typeface="이사만루체 Medium" panose="00000600000000000000" pitchFamily="2" charset="-127"/>
              </a:rPr>
              <a:t>39%달성</a:t>
            </a:r>
            <a:endParaRPr sz="5700" dirty="0">
              <a:latin typeface="이사만루체 Medium" panose="00000600000000000000" pitchFamily="2" charset="-127"/>
              <a:ea typeface="이사만루체 Medium" panose="00000600000000000000" pitchFamily="2" charset="-127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285953" y="3868635"/>
            <a:ext cx="11608435" cy="2670810"/>
            <a:chOff x="285953" y="3868635"/>
            <a:chExt cx="11608435" cy="2670810"/>
          </a:xfrm>
        </p:grpSpPr>
        <p:pic>
          <p:nvPicPr>
            <p:cNvPr id="45" name="object 4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2407" y="4166285"/>
              <a:ext cx="1101496" cy="125305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0289" y="4154220"/>
              <a:ext cx="1101496" cy="125305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94177" y="4166323"/>
              <a:ext cx="1105204" cy="124095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41750" y="4166323"/>
              <a:ext cx="1101598" cy="124095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85765" y="4166336"/>
              <a:ext cx="1101598" cy="124094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24320" y="4166336"/>
              <a:ext cx="1101598" cy="124094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62749" y="4166285"/>
              <a:ext cx="1101598" cy="125305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401304" y="4166285"/>
              <a:ext cx="1101598" cy="1253058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84891" y="4168698"/>
              <a:ext cx="1101598" cy="123858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46336" y="4169283"/>
              <a:ext cx="1101598" cy="1250061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412407" y="3881716"/>
              <a:ext cx="1101725" cy="260985"/>
            </a:xfrm>
            <a:custGeom>
              <a:avLst/>
              <a:gdLst/>
              <a:ahLst/>
              <a:cxnLst/>
              <a:rect l="l" t="t" r="r" b="b"/>
              <a:pathLst>
                <a:path w="1101725" h="260985">
                  <a:moveTo>
                    <a:pt x="1101496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101496" y="260388"/>
                  </a:lnTo>
                  <a:lnTo>
                    <a:pt x="1101496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2777" y="3930396"/>
              <a:ext cx="406908" cy="18897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92149" y="3930396"/>
              <a:ext cx="542950" cy="188975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555877" y="3878160"/>
              <a:ext cx="1101725" cy="260985"/>
            </a:xfrm>
            <a:custGeom>
              <a:avLst/>
              <a:gdLst/>
              <a:ahLst/>
              <a:cxnLst/>
              <a:rect l="l" t="t" r="r" b="b"/>
              <a:pathLst>
                <a:path w="1101725" h="260985">
                  <a:moveTo>
                    <a:pt x="1101496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101496" y="260388"/>
                  </a:lnTo>
                  <a:lnTo>
                    <a:pt x="1101496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26438" y="3926713"/>
              <a:ext cx="406907" cy="18897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35809" y="3926713"/>
              <a:ext cx="542544" cy="188975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2691892" y="3875366"/>
              <a:ext cx="1101725" cy="260985"/>
            </a:xfrm>
            <a:custGeom>
              <a:avLst/>
              <a:gdLst/>
              <a:ahLst/>
              <a:cxnLst/>
              <a:rect l="l" t="t" r="r" b="b"/>
              <a:pathLst>
                <a:path w="1101725" h="260985">
                  <a:moveTo>
                    <a:pt x="1101496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101496" y="260388"/>
                  </a:lnTo>
                  <a:lnTo>
                    <a:pt x="1101496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14827" y="3918153"/>
              <a:ext cx="406907" cy="18928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24199" y="3918153"/>
              <a:ext cx="678179" cy="18928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842512" y="3872826"/>
              <a:ext cx="1101725" cy="260985"/>
            </a:xfrm>
            <a:custGeom>
              <a:avLst/>
              <a:gdLst/>
              <a:ahLst/>
              <a:cxnLst/>
              <a:rect l="l" t="t" r="r" b="b"/>
              <a:pathLst>
                <a:path w="1101725" h="260985">
                  <a:moveTo>
                    <a:pt x="1101496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101496" y="260388"/>
                  </a:lnTo>
                  <a:lnTo>
                    <a:pt x="1101496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013326" y="3921506"/>
              <a:ext cx="406908" cy="18897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322699" y="3921506"/>
              <a:ext cx="542544" cy="188975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4986274" y="3874858"/>
              <a:ext cx="1101725" cy="260985"/>
            </a:xfrm>
            <a:custGeom>
              <a:avLst/>
              <a:gdLst/>
              <a:ahLst/>
              <a:cxnLst/>
              <a:rect l="l" t="t" r="r" b="b"/>
              <a:pathLst>
                <a:path w="1101725" h="260985">
                  <a:moveTo>
                    <a:pt x="1101496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101496" y="260388"/>
                  </a:lnTo>
                  <a:lnTo>
                    <a:pt x="1101496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157215" y="3923411"/>
              <a:ext cx="406908" cy="18897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66588" y="3923411"/>
              <a:ext cx="542950" cy="188975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6129908" y="3876890"/>
              <a:ext cx="1088390" cy="260985"/>
            </a:xfrm>
            <a:custGeom>
              <a:avLst/>
              <a:gdLst/>
              <a:ahLst/>
              <a:cxnLst/>
              <a:rect l="l" t="t" r="r" b="b"/>
              <a:pathLst>
                <a:path w="1088390" h="260985">
                  <a:moveTo>
                    <a:pt x="1087996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087996" y="260388"/>
                  </a:lnTo>
                  <a:lnTo>
                    <a:pt x="1087996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301105" y="3925570"/>
              <a:ext cx="406907" cy="18897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10476" y="3925570"/>
              <a:ext cx="542544" cy="188975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7256144" y="3877144"/>
              <a:ext cx="1108710" cy="260985"/>
            </a:xfrm>
            <a:custGeom>
              <a:avLst/>
              <a:gdLst/>
              <a:ahLst/>
              <a:cxnLst/>
              <a:rect l="l" t="t" r="r" b="b"/>
              <a:pathLst>
                <a:path w="1108709" h="260985">
                  <a:moveTo>
                    <a:pt x="1108265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108265" y="260388"/>
                  </a:lnTo>
                  <a:lnTo>
                    <a:pt x="1108265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14005" y="3925824"/>
              <a:ext cx="406907" cy="18897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723378" y="3925824"/>
              <a:ext cx="542544" cy="188975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8401304" y="3874604"/>
              <a:ext cx="1099185" cy="260985"/>
            </a:xfrm>
            <a:custGeom>
              <a:avLst/>
              <a:gdLst/>
              <a:ahLst/>
              <a:cxnLst/>
              <a:rect l="l" t="t" r="r" b="b"/>
              <a:pathLst>
                <a:path w="1099184" h="260985">
                  <a:moveTo>
                    <a:pt x="1098740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098740" y="260388"/>
                  </a:lnTo>
                  <a:lnTo>
                    <a:pt x="1098740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64626" y="3922725"/>
              <a:ext cx="406907" cy="189280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873997" y="3922725"/>
              <a:ext cx="542544" cy="189280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9545192" y="3873334"/>
              <a:ext cx="1099185" cy="260985"/>
            </a:xfrm>
            <a:custGeom>
              <a:avLst/>
              <a:gdLst/>
              <a:ahLst/>
              <a:cxnLst/>
              <a:rect l="l" t="t" r="r" b="b"/>
              <a:pathLst>
                <a:path w="1099184" h="260985">
                  <a:moveTo>
                    <a:pt x="1098740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098740" y="260388"/>
                  </a:lnTo>
                  <a:lnTo>
                    <a:pt x="1098740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708515" y="3921887"/>
              <a:ext cx="406907" cy="188975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017887" y="3921887"/>
              <a:ext cx="542950" cy="188975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10689081" y="3868635"/>
              <a:ext cx="1099185" cy="260985"/>
            </a:xfrm>
            <a:custGeom>
              <a:avLst/>
              <a:gdLst/>
              <a:ahLst/>
              <a:cxnLst/>
              <a:rect l="l" t="t" r="r" b="b"/>
              <a:pathLst>
                <a:path w="1099184" h="260985">
                  <a:moveTo>
                    <a:pt x="1098740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098740" y="260388"/>
                  </a:lnTo>
                  <a:lnTo>
                    <a:pt x="1098740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863071" y="3911549"/>
              <a:ext cx="407365" cy="189280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172697" y="3911549"/>
              <a:ext cx="542544" cy="189280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27278" y="5659221"/>
              <a:ext cx="216408" cy="256031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35482" y="5659221"/>
              <a:ext cx="368808" cy="256031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73226" y="5659221"/>
              <a:ext cx="196596" cy="256031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04290" y="5659221"/>
              <a:ext cx="368807" cy="256031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84606" y="6061862"/>
              <a:ext cx="603504" cy="477012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86942" y="6061862"/>
              <a:ext cx="688847" cy="477012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673097" y="5659221"/>
              <a:ext cx="281177" cy="256031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60550" y="5659221"/>
              <a:ext cx="368807" cy="256031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099818" y="5659221"/>
              <a:ext cx="265633" cy="256031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276856" y="5659221"/>
              <a:ext cx="368807" cy="256031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706625" y="6061862"/>
              <a:ext cx="564642" cy="477012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083053" y="6061862"/>
              <a:ext cx="689457" cy="477012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871215" y="5659221"/>
              <a:ext cx="196595" cy="256031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002280" y="5659221"/>
              <a:ext cx="368807" cy="256031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243071" y="5659221"/>
              <a:ext cx="238353" cy="256031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362197" y="5659221"/>
              <a:ext cx="368808" cy="256031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874264" y="6061862"/>
              <a:ext cx="489203" cy="477012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200399" y="6061862"/>
              <a:ext cx="689457" cy="477012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045965" y="5659221"/>
              <a:ext cx="196596" cy="256031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177030" y="5659221"/>
              <a:ext cx="368808" cy="256031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417821" y="5659221"/>
              <a:ext cx="216408" cy="256031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526026" y="5659221"/>
              <a:ext cx="368808" cy="256031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044442" y="6061862"/>
              <a:ext cx="484632" cy="477012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367530" y="6061862"/>
              <a:ext cx="688848" cy="477012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123052" y="5657392"/>
              <a:ext cx="196596" cy="256336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254117" y="5657392"/>
              <a:ext cx="368808" cy="256336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494908" y="5657392"/>
              <a:ext cx="262889" cy="256336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670169" y="5657392"/>
              <a:ext cx="368808" cy="256336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155057" y="6060033"/>
              <a:ext cx="484632" cy="477012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478145" y="6060033"/>
              <a:ext cx="688848" cy="477012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292850" y="5657392"/>
              <a:ext cx="196596" cy="256336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423913" y="5657392"/>
              <a:ext cx="368808" cy="256336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664706" y="5657392"/>
              <a:ext cx="258318" cy="256336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836917" y="5657392"/>
              <a:ext cx="369417" cy="256336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335521" y="6060033"/>
              <a:ext cx="445770" cy="477012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632701" y="6060033"/>
              <a:ext cx="689457" cy="477012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388605" y="5655868"/>
              <a:ext cx="196596" cy="256031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519669" y="5655868"/>
              <a:ext cx="368807" cy="256031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760462" y="5655868"/>
              <a:ext cx="304038" cy="256031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963154" y="5655868"/>
              <a:ext cx="368807" cy="256031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434326" y="6058204"/>
              <a:ext cx="484631" cy="477012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757414" y="6058204"/>
              <a:ext cx="688848" cy="477012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547862" y="5655868"/>
              <a:ext cx="196596" cy="256031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678926" y="5655868"/>
              <a:ext cx="368807" cy="256031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919717" y="5655868"/>
              <a:ext cx="331470" cy="256031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140697" y="5655868"/>
              <a:ext cx="368807" cy="256031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563102" y="6058204"/>
              <a:ext cx="603503" cy="477012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965438" y="6058204"/>
              <a:ext cx="688848" cy="477012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9748392" y="5654039"/>
              <a:ext cx="131064" cy="256031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813925" y="5654039"/>
              <a:ext cx="368807" cy="256031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0053192" y="5654039"/>
              <a:ext cx="217017" cy="256031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161778" y="5654039"/>
              <a:ext cx="368807" cy="256031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725532" y="6056376"/>
              <a:ext cx="445770" cy="477012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022713" y="6056376"/>
              <a:ext cx="689457" cy="477012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0883518" y="5654039"/>
              <a:ext cx="131064" cy="256031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949051" y="5654039"/>
              <a:ext cx="368807" cy="256031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1188318" y="5654039"/>
              <a:ext cx="260603" cy="256031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362054" y="5654039"/>
              <a:ext cx="368807" cy="256031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0880470" y="6056376"/>
              <a:ext cx="486918" cy="477012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205082" y="6056376"/>
              <a:ext cx="688848" cy="477012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285953" y="5235067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5" h="285114">
                  <a:moveTo>
                    <a:pt x="142430" y="0"/>
                  </a:moveTo>
                  <a:lnTo>
                    <a:pt x="97410" y="7260"/>
                  </a:lnTo>
                  <a:lnTo>
                    <a:pt x="58312" y="27480"/>
                  </a:lnTo>
                  <a:lnTo>
                    <a:pt x="27480" y="58320"/>
                  </a:lnTo>
                  <a:lnTo>
                    <a:pt x="7261" y="97438"/>
                  </a:lnTo>
                  <a:lnTo>
                    <a:pt x="0" y="142494"/>
                  </a:lnTo>
                  <a:lnTo>
                    <a:pt x="7261" y="187487"/>
                  </a:lnTo>
                  <a:lnTo>
                    <a:pt x="27480" y="226568"/>
                  </a:lnTo>
                  <a:lnTo>
                    <a:pt x="58312" y="257388"/>
                  </a:lnTo>
                  <a:lnTo>
                    <a:pt x="97410" y="277601"/>
                  </a:lnTo>
                  <a:lnTo>
                    <a:pt x="142430" y="284861"/>
                  </a:lnTo>
                  <a:lnTo>
                    <a:pt x="187450" y="277601"/>
                  </a:lnTo>
                  <a:lnTo>
                    <a:pt x="226548" y="257388"/>
                  </a:lnTo>
                  <a:lnTo>
                    <a:pt x="257380" y="226568"/>
                  </a:lnTo>
                  <a:lnTo>
                    <a:pt x="277599" y="187487"/>
                  </a:lnTo>
                  <a:lnTo>
                    <a:pt x="284861" y="142494"/>
                  </a:lnTo>
                  <a:lnTo>
                    <a:pt x="277599" y="97438"/>
                  </a:lnTo>
                  <a:lnTo>
                    <a:pt x="257380" y="58320"/>
                  </a:lnTo>
                  <a:lnTo>
                    <a:pt x="226548" y="27480"/>
                  </a:lnTo>
                  <a:lnTo>
                    <a:pt x="187450" y="7260"/>
                  </a:lnTo>
                  <a:lnTo>
                    <a:pt x="142430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6" name="object 146"/>
          <p:cNvSpPr txBox="1"/>
          <p:nvPr/>
        </p:nvSpPr>
        <p:spPr>
          <a:xfrm>
            <a:off x="360070" y="5259451"/>
            <a:ext cx="137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45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1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47" name="object 147"/>
          <p:cNvSpPr/>
          <p:nvPr/>
        </p:nvSpPr>
        <p:spPr>
          <a:xfrm>
            <a:off x="1492377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4" h="285114">
                <a:moveTo>
                  <a:pt x="142366" y="0"/>
                </a:moveTo>
                <a:lnTo>
                  <a:pt x="97373" y="7260"/>
                </a:lnTo>
                <a:lnTo>
                  <a:pt x="58293" y="27480"/>
                </a:lnTo>
                <a:lnTo>
                  <a:pt x="27472" y="58320"/>
                </a:lnTo>
                <a:lnTo>
                  <a:pt x="7259" y="97438"/>
                </a:lnTo>
                <a:lnTo>
                  <a:pt x="0" y="142494"/>
                </a:lnTo>
                <a:lnTo>
                  <a:pt x="7259" y="187487"/>
                </a:lnTo>
                <a:lnTo>
                  <a:pt x="27472" y="226568"/>
                </a:lnTo>
                <a:lnTo>
                  <a:pt x="58292" y="257388"/>
                </a:lnTo>
                <a:lnTo>
                  <a:pt x="97373" y="277601"/>
                </a:lnTo>
                <a:lnTo>
                  <a:pt x="142366" y="284861"/>
                </a:lnTo>
                <a:lnTo>
                  <a:pt x="187422" y="277601"/>
                </a:lnTo>
                <a:lnTo>
                  <a:pt x="226540" y="257388"/>
                </a:lnTo>
                <a:lnTo>
                  <a:pt x="257380" y="226568"/>
                </a:lnTo>
                <a:lnTo>
                  <a:pt x="277600" y="187487"/>
                </a:lnTo>
                <a:lnTo>
                  <a:pt x="284860" y="142494"/>
                </a:lnTo>
                <a:lnTo>
                  <a:pt x="277600" y="97438"/>
                </a:lnTo>
                <a:lnTo>
                  <a:pt x="257380" y="58320"/>
                </a:lnTo>
                <a:lnTo>
                  <a:pt x="226540" y="27480"/>
                </a:lnTo>
                <a:lnTo>
                  <a:pt x="187422" y="7260"/>
                </a:lnTo>
                <a:lnTo>
                  <a:pt x="142366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 txBox="1"/>
          <p:nvPr/>
        </p:nvSpPr>
        <p:spPr>
          <a:xfrm>
            <a:off x="1566799" y="5259451"/>
            <a:ext cx="137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-5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2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49" name="object 149"/>
          <p:cNvSpPr/>
          <p:nvPr/>
        </p:nvSpPr>
        <p:spPr>
          <a:xfrm>
            <a:off x="2634995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4" h="285114">
                <a:moveTo>
                  <a:pt x="142367" y="0"/>
                </a:moveTo>
                <a:lnTo>
                  <a:pt x="97373" y="7260"/>
                </a:lnTo>
                <a:lnTo>
                  <a:pt x="58293" y="27480"/>
                </a:lnTo>
                <a:lnTo>
                  <a:pt x="27472" y="58320"/>
                </a:lnTo>
                <a:lnTo>
                  <a:pt x="7259" y="97438"/>
                </a:lnTo>
                <a:lnTo>
                  <a:pt x="0" y="142494"/>
                </a:lnTo>
                <a:lnTo>
                  <a:pt x="7259" y="187487"/>
                </a:lnTo>
                <a:lnTo>
                  <a:pt x="27472" y="226568"/>
                </a:lnTo>
                <a:lnTo>
                  <a:pt x="58293" y="257388"/>
                </a:lnTo>
                <a:lnTo>
                  <a:pt x="97373" y="277601"/>
                </a:lnTo>
                <a:lnTo>
                  <a:pt x="142367" y="284861"/>
                </a:lnTo>
                <a:lnTo>
                  <a:pt x="187422" y="277601"/>
                </a:lnTo>
                <a:lnTo>
                  <a:pt x="226540" y="257388"/>
                </a:lnTo>
                <a:lnTo>
                  <a:pt x="257380" y="226568"/>
                </a:lnTo>
                <a:lnTo>
                  <a:pt x="277600" y="187487"/>
                </a:lnTo>
                <a:lnTo>
                  <a:pt x="284861" y="142494"/>
                </a:lnTo>
                <a:lnTo>
                  <a:pt x="277600" y="97438"/>
                </a:lnTo>
                <a:lnTo>
                  <a:pt x="257380" y="58320"/>
                </a:lnTo>
                <a:lnTo>
                  <a:pt x="226540" y="27480"/>
                </a:lnTo>
                <a:lnTo>
                  <a:pt x="187422" y="7260"/>
                </a:lnTo>
                <a:lnTo>
                  <a:pt x="142367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 txBox="1"/>
          <p:nvPr/>
        </p:nvSpPr>
        <p:spPr>
          <a:xfrm>
            <a:off x="2709417" y="5259451"/>
            <a:ext cx="137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-5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3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3777615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4" h="285114">
                <a:moveTo>
                  <a:pt x="142367" y="0"/>
                </a:moveTo>
                <a:lnTo>
                  <a:pt x="97373" y="7260"/>
                </a:lnTo>
                <a:lnTo>
                  <a:pt x="58293" y="27480"/>
                </a:lnTo>
                <a:lnTo>
                  <a:pt x="27472" y="58320"/>
                </a:lnTo>
                <a:lnTo>
                  <a:pt x="7259" y="97438"/>
                </a:lnTo>
                <a:lnTo>
                  <a:pt x="0" y="142494"/>
                </a:lnTo>
                <a:lnTo>
                  <a:pt x="7259" y="187487"/>
                </a:lnTo>
                <a:lnTo>
                  <a:pt x="27472" y="226568"/>
                </a:lnTo>
                <a:lnTo>
                  <a:pt x="58293" y="257388"/>
                </a:lnTo>
                <a:lnTo>
                  <a:pt x="97373" y="277601"/>
                </a:lnTo>
                <a:lnTo>
                  <a:pt x="142367" y="284861"/>
                </a:lnTo>
                <a:lnTo>
                  <a:pt x="187373" y="277601"/>
                </a:lnTo>
                <a:lnTo>
                  <a:pt x="226485" y="257388"/>
                </a:lnTo>
                <a:lnTo>
                  <a:pt x="257343" y="226568"/>
                </a:lnTo>
                <a:lnTo>
                  <a:pt x="277588" y="187487"/>
                </a:lnTo>
                <a:lnTo>
                  <a:pt x="284861" y="142494"/>
                </a:lnTo>
                <a:lnTo>
                  <a:pt x="277588" y="97438"/>
                </a:lnTo>
                <a:lnTo>
                  <a:pt x="257343" y="58320"/>
                </a:lnTo>
                <a:lnTo>
                  <a:pt x="226485" y="27480"/>
                </a:lnTo>
                <a:lnTo>
                  <a:pt x="187373" y="7260"/>
                </a:lnTo>
                <a:lnTo>
                  <a:pt x="142367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 txBox="1"/>
          <p:nvPr/>
        </p:nvSpPr>
        <p:spPr>
          <a:xfrm>
            <a:off x="3852164" y="5259451"/>
            <a:ext cx="137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-5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4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53" name="object 153"/>
          <p:cNvSpPr/>
          <p:nvPr/>
        </p:nvSpPr>
        <p:spPr>
          <a:xfrm>
            <a:off x="4920107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4" h="285114">
                <a:moveTo>
                  <a:pt x="142493" y="0"/>
                </a:moveTo>
                <a:lnTo>
                  <a:pt x="97487" y="7260"/>
                </a:lnTo>
                <a:lnTo>
                  <a:pt x="58375" y="27480"/>
                </a:lnTo>
                <a:lnTo>
                  <a:pt x="27517" y="58320"/>
                </a:lnTo>
                <a:lnTo>
                  <a:pt x="7272" y="97438"/>
                </a:lnTo>
                <a:lnTo>
                  <a:pt x="0" y="142494"/>
                </a:lnTo>
                <a:lnTo>
                  <a:pt x="7272" y="187487"/>
                </a:lnTo>
                <a:lnTo>
                  <a:pt x="27517" y="226568"/>
                </a:lnTo>
                <a:lnTo>
                  <a:pt x="58375" y="257388"/>
                </a:lnTo>
                <a:lnTo>
                  <a:pt x="97487" y="277601"/>
                </a:lnTo>
                <a:lnTo>
                  <a:pt x="142493" y="284861"/>
                </a:lnTo>
                <a:lnTo>
                  <a:pt x="187487" y="277601"/>
                </a:lnTo>
                <a:lnTo>
                  <a:pt x="226567" y="257388"/>
                </a:lnTo>
                <a:lnTo>
                  <a:pt x="257388" y="226568"/>
                </a:lnTo>
                <a:lnTo>
                  <a:pt x="277601" y="187487"/>
                </a:lnTo>
                <a:lnTo>
                  <a:pt x="284860" y="142494"/>
                </a:lnTo>
                <a:lnTo>
                  <a:pt x="277601" y="97438"/>
                </a:lnTo>
                <a:lnTo>
                  <a:pt x="257388" y="58320"/>
                </a:lnTo>
                <a:lnTo>
                  <a:pt x="226567" y="27480"/>
                </a:lnTo>
                <a:lnTo>
                  <a:pt x="187487" y="7260"/>
                </a:lnTo>
                <a:lnTo>
                  <a:pt x="142493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 txBox="1"/>
          <p:nvPr/>
        </p:nvSpPr>
        <p:spPr>
          <a:xfrm>
            <a:off x="4994909" y="5259451"/>
            <a:ext cx="137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-5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5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55" name="object 155"/>
          <p:cNvSpPr/>
          <p:nvPr/>
        </p:nvSpPr>
        <p:spPr>
          <a:xfrm>
            <a:off x="6062726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4" h="285114">
                <a:moveTo>
                  <a:pt x="142494" y="0"/>
                </a:moveTo>
                <a:lnTo>
                  <a:pt x="97438" y="7260"/>
                </a:lnTo>
                <a:lnTo>
                  <a:pt x="58320" y="27480"/>
                </a:lnTo>
                <a:lnTo>
                  <a:pt x="27480" y="58320"/>
                </a:lnTo>
                <a:lnTo>
                  <a:pt x="7260" y="97438"/>
                </a:lnTo>
                <a:lnTo>
                  <a:pt x="0" y="142494"/>
                </a:lnTo>
                <a:lnTo>
                  <a:pt x="7260" y="187487"/>
                </a:lnTo>
                <a:lnTo>
                  <a:pt x="27480" y="226568"/>
                </a:lnTo>
                <a:lnTo>
                  <a:pt x="58320" y="257388"/>
                </a:lnTo>
                <a:lnTo>
                  <a:pt x="97438" y="277601"/>
                </a:lnTo>
                <a:lnTo>
                  <a:pt x="142494" y="284861"/>
                </a:lnTo>
                <a:lnTo>
                  <a:pt x="187487" y="277601"/>
                </a:lnTo>
                <a:lnTo>
                  <a:pt x="226568" y="257388"/>
                </a:lnTo>
                <a:lnTo>
                  <a:pt x="257388" y="226568"/>
                </a:lnTo>
                <a:lnTo>
                  <a:pt x="277601" y="187487"/>
                </a:lnTo>
                <a:lnTo>
                  <a:pt x="284861" y="142494"/>
                </a:lnTo>
                <a:lnTo>
                  <a:pt x="277601" y="97438"/>
                </a:lnTo>
                <a:lnTo>
                  <a:pt x="257388" y="58320"/>
                </a:lnTo>
                <a:lnTo>
                  <a:pt x="226568" y="27480"/>
                </a:lnTo>
                <a:lnTo>
                  <a:pt x="187487" y="7260"/>
                </a:lnTo>
                <a:lnTo>
                  <a:pt x="142494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 txBox="1"/>
          <p:nvPr/>
        </p:nvSpPr>
        <p:spPr>
          <a:xfrm>
            <a:off x="6137528" y="5259451"/>
            <a:ext cx="137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-5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6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57" name="object 157"/>
          <p:cNvSpPr/>
          <p:nvPr/>
        </p:nvSpPr>
        <p:spPr>
          <a:xfrm>
            <a:off x="7205344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5" h="285114">
                <a:moveTo>
                  <a:pt x="142494" y="0"/>
                </a:moveTo>
                <a:lnTo>
                  <a:pt x="97438" y="7260"/>
                </a:lnTo>
                <a:lnTo>
                  <a:pt x="58320" y="27480"/>
                </a:lnTo>
                <a:lnTo>
                  <a:pt x="27480" y="58320"/>
                </a:lnTo>
                <a:lnTo>
                  <a:pt x="7260" y="97438"/>
                </a:lnTo>
                <a:lnTo>
                  <a:pt x="0" y="142494"/>
                </a:lnTo>
                <a:lnTo>
                  <a:pt x="7260" y="187487"/>
                </a:lnTo>
                <a:lnTo>
                  <a:pt x="27480" y="226568"/>
                </a:lnTo>
                <a:lnTo>
                  <a:pt x="58320" y="257388"/>
                </a:lnTo>
                <a:lnTo>
                  <a:pt x="97438" y="277601"/>
                </a:lnTo>
                <a:lnTo>
                  <a:pt x="142494" y="284861"/>
                </a:lnTo>
                <a:lnTo>
                  <a:pt x="187487" y="277601"/>
                </a:lnTo>
                <a:lnTo>
                  <a:pt x="226568" y="257388"/>
                </a:lnTo>
                <a:lnTo>
                  <a:pt x="257388" y="226568"/>
                </a:lnTo>
                <a:lnTo>
                  <a:pt x="277601" y="187487"/>
                </a:lnTo>
                <a:lnTo>
                  <a:pt x="284860" y="142494"/>
                </a:lnTo>
                <a:lnTo>
                  <a:pt x="277601" y="97438"/>
                </a:lnTo>
                <a:lnTo>
                  <a:pt x="257388" y="58320"/>
                </a:lnTo>
                <a:lnTo>
                  <a:pt x="226567" y="27480"/>
                </a:lnTo>
                <a:lnTo>
                  <a:pt x="187487" y="7260"/>
                </a:lnTo>
                <a:lnTo>
                  <a:pt x="142494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 txBox="1"/>
          <p:nvPr/>
        </p:nvSpPr>
        <p:spPr>
          <a:xfrm>
            <a:off x="7280529" y="5259451"/>
            <a:ext cx="137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10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7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59" name="object 159"/>
          <p:cNvSpPr/>
          <p:nvPr/>
        </p:nvSpPr>
        <p:spPr>
          <a:xfrm>
            <a:off x="8347964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5" h="285114">
                <a:moveTo>
                  <a:pt x="142493" y="0"/>
                </a:moveTo>
                <a:lnTo>
                  <a:pt x="97438" y="7260"/>
                </a:lnTo>
                <a:lnTo>
                  <a:pt x="58320" y="27480"/>
                </a:lnTo>
                <a:lnTo>
                  <a:pt x="27480" y="58320"/>
                </a:lnTo>
                <a:lnTo>
                  <a:pt x="7260" y="97438"/>
                </a:lnTo>
                <a:lnTo>
                  <a:pt x="0" y="142494"/>
                </a:lnTo>
                <a:lnTo>
                  <a:pt x="7260" y="187487"/>
                </a:lnTo>
                <a:lnTo>
                  <a:pt x="27480" y="226568"/>
                </a:lnTo>
                <a:lnTo>
                  <a:pt x="58320" y="257388"/>
                </a:lnTo>
                <a:lnTo>
                  <a:pt x="97438" y="277601"/>
                </a:lnTo>
                <a:lnTo>
                  <a:pt x="142493" y="284861"/>
                </a:lnTo>
                <a:lnTo>
                  <a:pt x="187487" y="277601"/>
                </a:lnTo>
                <a:lnTo>
                  <a:pt x="226568" y="257388"/>
                </a:lnTo>
                <a:lnTo>
                  <a:pt x="257388" y="226568"/>
                </a:lnTo>
                <a:lnTo>
                  <a:pt x="277601" y="187487"/>
                </a:lnTo>
                <a:lnTo>
                  <a:pt x="284860" y="142494"/>
                </a:lnTo>
                <a:lnTo>
                  <a:pt x="277601" y="97438"/>
                </a:lnTo>
                <a:lnTo>
                  <a:pt x="257388" y="58320"/>
                </a:lnTo>
                <a:lnTo>
                  <a:pt x="226568" y="27480"/>
                </a:lnTo>
                <a:lnTo>
                  <a:pt x="187487" y="7260"/>
                </a:lnTo>
                <a:lnTo>
                  <a:pt x="142493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 txBox="1"/>
          <p:nvPr/>
        </p:nvSpPr>
        <p:spPr>
          <a:xfrm>
            <a:off x="8423275" y="5259451"/>
            <a:ext cx="137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-5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8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61" name="object 161"/>
          <p:cNvSpPr/>
          <p:nvPr/>
        </p:nvSpPr>
        <p:spPr>
          <a:xfrm>
            <a:off x="9490582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5" h="285114">
                <a:moveTo>
                  <a:pt x="142367" y="0"/>
                </a:moveTo>
                <a:lnTo>
                  <a:pt x="97373" y="7260"/>
                </a:lnTo>
                <a:lnTo>
                  <a:pt x="58292" y="27480"/>
                </a:lnTo>
                <a:lnTo>
                  <a:pt x="27472" y="58320"/>
                </a:lnTo>
                <a:lnTo>
                  <a:pt x="7259" y="97438"/>
                </a:lnTo>
                <a:lnTo>
                  <a:pt x="0" y="142494"/>
                </a:lnTo>
                <a:lnTo>
                  <a:pt x="7259" y="187487"/>
                </a:lnTo>
                <a:lnTo>
                  <a:pt x="27472" y="226568"/>
                </a:lnTo>
                <a:lnTo>
                  <a:pt x="58292" y="257388"/>
                </a:lnTo>
                <a:lnTo>
                  <a:pt x="97373" y="277601"/>
                </a:lnTo>
                <a:lnTo>
                  <a:pt x="142367" y="284861"/>
                </a:lnTo>
                <a:lnTo>
                  <a:pt x="187422" y="277601"/>
                </a:lnTo>
                <a:lnTo>
                  <a:pt x="226540" y="257388"/>
                </a:lnTo>
                <a:lnTo>
                  <a:pt x="257380" y="226568"/>
                </a:lnTo>
                <a:lnTo>
                  <a:pt x="277600" y="187487"/>
                </a:lnTo>
                <a:lnTo>
                  <a:pt x="284861" y="142494"/>
                </a:lnTo>
                <a:lnTo>
                  <a:pt x="277600" y="97438"/>
                </a:lnTo>
                <a:lnTo>
                  <a:pt x="257380" y="58320"/>
                </a:lnTo>
                <a:lnTo>
                  <a:pt x="226540" y="27480"/>
                </a:lnTo>
                <a:lnTo>
                  <a:pt x="187422" y="7260"/>
                </a:lnTo>
                <a:lnTo>
                  <a:pt x="142367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 txBox="1"/>
          <p:nvPr/>
        </p:nvSpPr>
        <p:spPr>
          <a:xfrm>
            <a:off x="9565893" y="5259451"/>
            <a:ext cx="137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-5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9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63" name="object 163"/>
          <p:cNvSpPr/>
          <p:nvPr/>
        </p:nvSpPr>
        <p:spPr>
          <a:xfrm>
            <a:off x="10633202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5" h="285114">
                <a:moveTo>
                  <a:pt x="142367" y="0"/>
                </a:moveTo>
                <a:lnTo>
                  <a:pt x="97373" y="7260"/>
                </a:lnTo>
                <a:lnTo>
                  <a:pt x="58292" y="27480"/>
                </a:lnTo>
                <a:lnTo>
                  <a:pt x="27472" y="58320"/>
                </a:lnTo>
                <a:lnTo>
                  <a:pt x="7259" y="97438"/>
                </a:lnTo>
                <a:lnTo>
                  <a:pt x="0" y="142494"/>
                </a:lnTo>
                <a:lnTo>
                  <a:pt x="7259" y="187487"/>
                </a:lnTo>
                <a:lnTo>
                  <a:pt x="27472" y="226568"/>
                </a:lnTo>
                <a:lnTo>
                  <a:pt x="58292" y="257388"/>
                </a:lnTo>
                <a:lnTo>
                  <a:pt x="97373" y="277601"/>
                </a:lnTo>
                <a:lnTo>
                  <a:pt x="142367" y="284861"/>
                </a:lnTo>
                <a:lnTo>
                  <a:pt x="187422" y="277601"/>
                </a:lnTo>
                <a:lnTo>
                  <a:pt x="226540" y="257388"/>
                </a:lnTo>
                <a:lnTo>
                  <a:pt x="257380" y="226568"/>
                </a:lnTo>
                <a:lnTo>
                  <a:pt x="277600" y="187487"/>
                </a:lnTo>
                <a:lnTo>
                  <a:pt x="284861" y="142494"/>
                </a:lnTo>
                <a:lnTo>
                  <a:pt x="277600" y="97438"/>
                </a:lnTo>
                <a:lnTo>
                  <a:pt x="257380" y="58320"/>
                </a:lnTo>
                <a:lnTo>
                  <a:pt x="226540" y="27480"/>
                </a:lnTo>
                <a:lnTo>
                  <a:pt x="187422" y="7260"/>
                </a:lnTo>
                <a:lnTo>
                  <a:pt x="142367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 txBox="1"/>
          <p:nvPr/>
        </p:nvSpPr>
        <p:spPr>
          <a:xfrm>
            <a:off x="10664697" y="5285358"/>
            <a:ext cx="21145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0" spc="18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10</a:t>
            </a:r>
            <a:endParaRPr sz="1000">
              <a:latin typeface="이사만루체 Medium"/>
              <a:cs typeface="이사만루체 Medium"/>
            </a:endParaRPr>
          </a:p>
        </p:txBody>
      </p:sp>
      <p:sp>
        <p:nvSpPr>
          <p:cNvPr id="165" name="object 2">
            <a:extLst>
              <a:ext uri="{FF2B5EF4-FFF2-40B4-BE49-F238E27FC236}">
                <a16:creationId xmlns:a16="http://schemas.microsoft.com/office/drawing/2014/main" id="{76C9C229-E5D0-0852-4E3D-F89E9518B758}"/>
              </a:ext>
            </a:extLst>
          </p:cNvPr>
          <p:cNvSpPr txBox="1"/>
          <p:nvPr/>
        </p:nvSpPr>
        <p:spPr>
          <a:xfrm>
            <a:off x="1777492" y="171434"/>
            <a:ext cx="11899443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500" spc="-105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KT MOU(</a:t>
            </a:r>
            <a:r>
              <a:rPr lang="ko-KR" altLang="en-US" sz="2500" spc="-105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업무협약</a:t>
            </a:r>
            <a:r>
              <a:rPr lang="en-US" altLang="ko-KR" sz="2500" spc="-105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)</a:t>
            </a:r>
            <a:r>
              <a:rPr sz="2500" spc="-105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2500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하이오더</a:t>
            </a:r>
            <a:r>
              <a:rPr sz="2500" spc="-80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2500" spc="-10" dirty="0" err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프랜차이즈</a:t>
            </a:r>
            <a:r>
              <a:rPr sz="2500" spc="-85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2500" spc="-85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지원</a:t>
            </a:r>
            <a:r>
              <a:rPr sz="2500" spc="-80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2500" spc="-10" dirty="0" err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사례</a:t>
            </a:r>
            <a:r>
              <a:rPr sz="2500" spc="-10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_</a:t>
            </a:r>
            <a:r>
              <a:rPr lang="en-US" sz="2500" spc="-10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"</a:t>
            </a:r>
            <a:r>
              <a:rPr lang="ko-KR" altLang="en-US" sz="2500" spc="-10" dirty="0" err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ㅎ</a:t>
            </a:r>
            <a:r>
              <a:rPr lang="en-US" altLang="ko-KR" sz="2500" spc="-10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”</a:t>
            </a:r>
            <a:r>
              <a:rPr sz="2500" spc="-10" dirty="0" err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고깃집</a:t>
            </a:r>
            <a:endParaRPr sz="2500" dirty="0">
              <a:latin typeface="G마켓 산스 TTF Medium" panose="02000000000000000000" pitchFamily="2" charset="-127"/>
              <a:ea typeface="G마켓 산스 TTF Medium" panose="02000000000000000000" pitchFamily="2" charset="-127"/>
              <a:cs typeface="이사만루체 Bold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EBA82FF5-05D1-74B9-FA3C-8F1EC9FA872C}"/>
              </a:ext>
            </a:extLst>
          </p:cNvPr>
          <p:cNvSpPr txBox="1"/>
          <p:nvPr/>
        </p:nvSpPr>
        <p:spPr>
          <a:xfrm>
            <a:off x="1532148" y="840565"/>
            <a:ext cx="9119804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7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전국 </a:t>
            </a:r>
            <a:r>
              <a:rPr lang="en-US" altLang="ko-KR" sz="17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26</a:t>
            </a:r>
            <a:r>
              <a:rPr lang="ko-KR" altLang="en-US" sz="17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개의 가맹점을 </a:t>
            </a:r>
            <a:r>
              <a:rPr lang="ko-KR" altLang="en-US" sz="1700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운영중</a:t>
            </a:r>
            <a:r>
              <a:rPr lang="ko-KR" altLang="en-US" sz="17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｜남녀노소 모두가 찾는 건강하고 신선한 프랜차이즈 기업 이미지</a:t>
            </a:r>
          </a:p>
        </p:txBody>
      </p:sp>
      <p:sp>
        <p:nvSpPr>
          <p:cNvPr id="167" name="직사각형 166">
            <a:extLst>
              <a:ext uri="{FF2B5EF4-FFF2-40B4-BE49-F238E27FC236}">
                <a16:creationId xmlns:a16="http://schemas.microsoft.com/office/drawing/2014/main" id="{5A4CE5A0-C544-F3A1-E8DF-F2915D91A7D8}"/>
              </a:ext>
            </a:extLst>
          </p:cNvPr>
          <p:cNvSpPr/>
          <p:nvPr/>
        </p:nvSpPr>
        <p:spPr>
          <a:xfrm>
            <a:off x="8560435" y="2514600"/>
            <a:ext cx="1269365" cy="6624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8" name="직사각형 167">
            <a:extLst>
              <a:ext uri="{FF2B5EF4-FFF2-40B4-BE49-F238E27FC236}">
                <a16:creationId xmlns:a16="http://schemas.microsoft.com/office/drawing/2014/main" id="{D074B819-F4AD-2499-0F59-C6825A0CC959}"/>
              </a:ext>
            </a:extLst>
          </p:cNvPr>
          <p:cNvSpPr/>
          <p:nvPr/>
        </p:nvSpPr>
        <p:spPr>
          <a:xfrm>
            <a:off x="685800" y="4495800"/>
            <a:ext cx="533400" cy="152400"/>
          </a:xfrm>
          <a:prstGeom prst="rect">
            <a:avLst/>
          </a:prstGeom>
          <a:solidFill>
            <a:srgbClr val="8975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9" name="자유형: 도형 168">
            <a:extLst>
              <a:ext uri="{FF2B5EF4-FFF2-40B4-BE49-F238E27FC236}">
                <a16:creationId xmlns:a16="http://schemas.microsoft.com/office/drawing/2014/main" id="{02659415-4DC6-483E-4817-84C779F5D0CD}"/>
              </a:ext>
            </a:extLst>
          </p:cNvPr>
          <p:cNvSpPr/>
          <p:nvPr/>
        </p:nvSpPr>
        <p:spPr>
          <a:xfrm>
            <a:off x="2036064" y="4651248"/>
            <a:ext cx="335280" cy="128016"/>
          </a:xfrm>
          <a:custGeom>
            <a:avLst/>
            <a:gdLst>
              <a:gd name="connsiteX0" fmla="*/ 0 w 335280"/>
              <a:gd name="connsiteY0" fmla="*/ 42672 h 128016"/>
              <a:gd name="connsiteX1" fmla="*/ 310896 w 335280"/>
              <a:gd name="connsiteY1" fmla="*/ 0 h 128016"/>
              <a:gd name="connsiteX2" fmla="*/ 335280 w 335280"/>
              <a:gd name="connsiteY2" fmla="*/ 91440 h 128016"/>
              <a:gd name="connsiteX3" fmla="*/ 18288 w 335280"/>
              <a:gd name="connsiteY3" fmla="*/ 128016 h 128016"/>
              <a:gd name="connsiteX4" fmla="*/ 0 w 335280"/>
              <a:gd name="connsiteY4" fmla="*/ 42672 h 12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" h="128016">
                <a:moveTo>
                  <a:pt x="0" y="42672"/>
                </a:moveTo>
                <a:lnTo>
                  <a:pt x="310896" y="0"/>
                </a:lnTo>
                <a:lnTo>
                  <a:pt x="335280" y="91440"/>
                </a:lnTo>
                <a:lnTo>
                  <a:pt x="18288" y="128016"/>
                </a:lnTo>
                <a:lnTo>
                  <a:pt x="0" y="42672"/>
                </a:lnTo>
                <a:close/>
              </a:path>
            </a:pathLst>
          </a:custGeom>
          <a:solidFill>
            <a:srgbClr val="8975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0" name="자유형: 도형 169">
            <a:extLst>
              <a:ext uri="{FF2B5EF4-FFF2-40B4-BE49-F238E27FC236}">
                <a16:creationId xmlns:a16="http://schemas.microsoft.com/office/drawing/2014/main" id="{13ACAA74-CB61-EEBB-E2A2-BE96C3A15CDF}"/>
              </a:ext>
            </a:extLst>
          </p:cNvPr>
          <p:cNvSpPr/>
          <p:nvPr/>
        </p:nvSpPr>
        <p:spPr>
          <a:xfrm>
            <a:off x="2993136" y="4419600"/>
            <a:ext cx="493776" cy="146304"/>
          </a:xfrm>
          <a:custGeom>
            <a:avLst/>
            <a:gdLst>
              <a:gd name="connsiteX0" fmla="*/ 18288 w 493776"/>
              <a:gd name="connsiteY0" fmla="*/ 146304 h 146304"/>
              <a:gd name="connsiteX1" fmla="*/ 493776 w 493776"/>
              <a:gd name="connsiteY1" fmla="*/ 79248 h 146304"/>
              <a:gd name="connsiteX2" fmla="*/ 493776 w 493776"/>
              <a:gd name="connsiteY2" fmla="*/ 0 h 146304"/>
              <a:gd name="connsiteX3" fmla="*/ 0 w 493776"/>
              <a:gd name="connsiteY3" fmla="*/ 42672 h 146304"/>
              <a:gd name="connsiteX4" fmla="*/ 18288 w 493776"/>
              <a:gd name="connsiteY4" fmla="*/ 146304 h 14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3776" h="146304">
                <a:moveTo>
                  <a:pt x="18288" y="146304"/>
                </a:moveTo>
                <a:lnTo>
                  <a:pt x="493776" y="79248"/>
                </a:lnTo>
                <a:lnTo>
                  <a:pt x="493776" y="0"/>
                </a:lnTo>
                <a:lnTo>
                  <a:pt x="0" y="42672"/>
                </a:lnTo>
                <a:lnTo>
                  <a:pt x="18288" y="146304"/>
                </a:lnTo>
                <a:close/>
              </a:path>
            </a:pathLst>
          </a:custGeom>
          <a:solidFill>
            <a:srgbClr val="8975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1" name="자유형: 도형 170">
            <a:extLst>
              <a:ext uri="{FF2B5EF4-FFF2-40B4-BE49-F238E27FC236}">
                <a16:creationId xmlns:a16="http://schemas.microsoft.com/office/drawing/2014/main" id="{C53A115C-7962-42D4-7FAB-DFA51FF66911}"/>
              </a:ext>
            </a:extLst>
          </p:cNvPr>
          <p:cNvSpPr/>
          <p:nvPr/>
        </p:nvSpPr>
        <p:spPr>
          <a:xfrm>
            <a:off x="4194048" y="4565904"/>
            <a:ext cx="249936" cy="91440"/>
          </a:xfrm>
          <a:custGeom>
            <a:avLst/>
            <a:gdLst>
              <a:gd name="connsiteX0" fmla="*/ 0 w 249936"/>
              <a:gd name="connsiteY0" fmla="*/ 91440 h 91440"/>
              <a:gd name="connsiteX1" fmla="*/ 249936 w 249936"/>
              <a:gd name="connsiteY1" fmla="*/ 91440 h 91440"/>
              <a:gd name="connsiteX2" fmla="*/ 237744 w 249936"/>
              <a:gd name="connsiteY2" fmla="*/ 0 h 91440"/>
              <a:gd name="connsiteX3" fmla="*/ 12192 w 249936"/>
              <a:gd name="connsiteY3" fmla="*/ 12192 h 91440"/>
              <a:gd name="connsiteX4" fmla="*/ 0 w 249936"/>
              <a:gd name="connsiteY4" fmla="*/ 9144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936" h="91440">
                <a:moveTo>
                  <a:pt x="0" y="91440"/>
                </a:moveTo>
                <a:lnTo>
                  <a:pt x="249936" y="91440"/>
                </a:lnTo>
                <a:lnTo>
                  <a:pt x="237744" y="0"/>
                </a:lnTo>
                <a:lnTo>
                  <a:pt x="12192" y="12192"/>
                </a:lnTo>
                <a:lnTo>
                  <a:pt x="0" y="91440"/>
                </a:lnTo>
                <a:close/>
              </a:path>
            </a:pathLst>
          </a:custGeom>
          <a:solidFill>
            <a:srgbClr val="8975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2" name="자유형: 도형 171">
            <a:extLst>
              <a:ext uri="{FF2B5EF4-FFF2-40B4-BE49-F238E27FC236}">
                <a16:creationId xmlns:a16="http://schemas.microsoft.com/office/drawing/2014/main" id="{A5944F34-F3DC-0A33-0069-157B58A1BB06}"/>
              </a:ext>
            </a:extLst>
          </p:cNvPr>
          <p:cNvSpPr/>
          <p:nvPr/>
        </p:nvSpPr>
        <p:spPr>
          <a:xfrm>
            <a:off x="5327904" y="4578096"/>
            <a:ext cx="420624" cy="103632"/>
          </a:xfrm>
          <a:custGeom>
            <a:avLst/>
            <a:gdLst>
              <a:gd name="connsiteX0" fmla="*/ 0 w 420624"/>
              <a:gd name="connsiteY0" fmla="*/ 103632 h 103632"/>
              <a:gd name="connsiteX1" fmla="*/ 420624 w 420624"/>
              <a:gd name="connsiteY1" fmla="*/ 97536 h 103632"/>
              <a:gd name="connsiteX2" fmla="*/ 414528 w 420624"/>
              <a:gd name="connsiteY2" fmla="*/ 18288 h 103632"/>
              <a:gd name="connsiteX3" fmla="*/ 18288 w 420624"/>
              <a:gd name="connsiteY3" fmla="*/ 0 h 103632"/>
              <a:gd name="connsiteX4" fmla="*/ 0 w 420624"/>
              <a:gd name="connsiteY4" fmla="*/ 103632 h 103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0624" h="103632">
                <a:moveTo>
                  <a:pt x="0" y="103632"/>
                </a:moveTo>
                <a:lnTo>
                  <a:pt x="420624" y="97536"/>
                </a:lnTo>
                <a:lnTo>
                  <a:pt x="414528" y="18288"/>
                </a:lnTo>
                <a:lnTo>
                  <a:pt x="18288" y="0"/>
                </a:lnTo>
                <a:lnTo>
                  <a:pt x="0" y="103632"/>
                </a:lnTo>
                <a:close/>
              </a:path>
            </a:pathLst>
          </a:custGeom>
          <a:solidFill>
            <a:srgbClr val="8975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자유형: 도형 172">
            <a:extLst>
              <a:ext uri="{FF2B5EF4-FFF2-40B4-BE49-F238E27FC236}">
                <a16:creationId xmlns:a16="http://schemas.microsoft.com/office/drawing/2014/main" id="{8C0D379F-1103-3452-6E2F-0F271D8550DA}"/>
              </a:ext>
            </a:extLst>
          </p:cNvPr>
          <p:cNvSpPr/>
          <p:nvPr/>
        </p:nvSpPr>
        <p:spPr>
          <a:xfrm>
            <a:off x="6577584" y="4608576"/>
            <a:ext cx="219456" cy="103632"/>
          </a:xfrm>
          <a:custGeom>
            <a:avLst/>
            <a:gdLst>
              <a:gd name="connsiteX0" fmla="*/ 0 w 219456"/>
              <a:gd name="connsiteY0" fmla="*/ 103632 h 103632"/>
              <a:gd name="connsiteX1" fmla="*/ 219456 w 219456"/>
              <a:gd name="connsiteY1" fmla="*/ 85344 h 103632"/>
              <a:gd name="connsiteX2" fmla="*/ 219456 w 219456"/>
              <a:gd name="connsiteY2" fmla="*/ 0 h 103632"/>
              <a:gd name="connsiteX3" fmla="*/ 18288 w 219456"/>
              <a:gd name="connsiteY3" fmla="*/ 6096 h 103632"/>
              <a:gd name="connsiteX4" fmla="*/ 0 w 219456"/>
              <a:gd name="connsiteY4" fmla="*/ 103632 h 103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456" h="103632">
                <a:moveTo>
                  <a:pt x="0" y="103632"/>
                </a:moveTo>
                <a:lnTo>
                  <a:pt x="219456" y="85344"/>
                </a:lnTo>
                <a:lnTo>
                  <a:pt x="219456" y="0"/>
                </a:lnTo>
                <a:lnTo>
                  <a:pt x="18288" y="6096"/>
                </a:lnTo>
                <a:lnTo>
                  <a:pt x="0" y="103632"/>
                </a:lnTo>
                <a:close/>
              </a:path>
            </a:pathLst>
          </a:custGeom>
          <a:solidFill>
            <a:srgbClr val="8975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자유형: 도형 174">
            <a:extLst>
              <a:ext uri="{FF2B5EF4-FFF2-40B4-BE49-F238E27FC236}">
                <a16:creationId xmlns:a16="http://schemas.microsoft.com/office/drawing/2014/main" id="{C6CDC003-9C28-76D9-0945-C1E12931386F}"/>
              </a:ext>
            </a:extLst>
          </p:cNvPr>
          <p:cNvSpPr/>
          <p:nvPr/>
        </p:nvSpPr>
        <p:spPr>
          <a:xfrm>
            <a:off x="7601712" y="4602480"/>
            <a:ext cx="445008" cy="152400"/>
          </a:xfrm>
          <a:custGeom>
            <a:avLst/>
            <a:gdLst>
              <a:gd name="connsiteX0" fmla="*/ 408432 w 445008"/>
              <a:gd name="connsiteY0" fmla="*/ 152400 h 152400"/>
              <a:gd name="connsiteX1" fmla="*/ 445008 w 445008"/>
              <a:gd name="connsiteY1" fmla="*/ 48768 h 152400"/>
              <a:gd name="connsiteX2" fmla="*/ 0 w 445008"/>
              <a:gd name="connsiteY2" fmla="*/ 0 h 152400"/>
              <a:gd name="connsiteX3" fmla="*/ 30480 w 445008"/>
              <a:gd name="connsiteY3" fmla="*/ 85344 h 152400"/>
              <a:gd name="connsiteX4" fmla="*/ 408432 w 445008"/>
              <a:gd name="connsiteY4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008" h="152400">
                <a:moveTo>
                  <a:pt x="408432" y="152400"/>
                </a:moveTo>
                <a:lnTo>
                  <a:pt x="445008" y="48768"/>
                </a:lnTo>
                <a:lnTo>
                  <a:pt x="0" y="0"/>
                </a:lnTo>
                <a:lnTo>
                  <a:pt x="30480" y="85344"/>
                </a:lnTo>
                <a:lnTo>
                  <a:pt x="408432" y="152400"/>
                </a:lnTo>
                <a:close/>
              </a:path>
            </a:pathLst>
          </a:custGeom>
          <a:solidFill>
            <a:srgbClr val="8975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6" name="자유형: 도형 175">
            <a:extLst>
              <a:ext uri="{FF2B5EF4-FFF2-40B4-BE49-F238E27FC236}">
                <a16:creationId xmlns:a16="http://schemas.microsoft.com/office/drawing/2014/main" id="{50335892-41AF-111B-B3FF-83CC34BD43D2}"/>
              </a:ext>
            </a:extLst>
          </p:cNvPr>
          <p:cNvSpPr/>
          <p:nvPr/>
        </p:nvSpPr>
        <p:spPr>
          <a:xfrm>
            <a:off x="11021568" y="4230624"/>
            <a:ext cx="664464" cy="274320"/>
          </a:xfrm>
          <a:custGeom>
            <a:avLst/>
            <a:gdLst>
              <a:gd name="connsiteX0" fmla="*/ 24384 w 664464"/>
              <a:gd name="connsiteY0" fmla="*/ 274320 h 274320"/>
              <a:gd name="connsiteX1" fmla="*/ 652272 w 664464"/>
              <a:gd name="connsiteY1" fmla="*/ 188976 h 274320"/>
              <a:gd name="connsiteX2" fmla="*/ 664464 w 664464"/>
              <a:gd name="connsiteY2" fmla="*/ 0 h 274320"/>
              <a:gd name="connsiteX3" fmla="*/ 0 w 664464"/>
              <a:gd name="connsiteY3" fmla="*/ 128016 h 274320"/>
              <a:gd name="connsiteX4" fmla="*/ 24384 w 664464"/>
              <a:gd name="connsiteY4" fmla="*/ 27432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4464" h="274320">
                <a:moveTo>
                  <a:pt x="24384" y="274320"/>
                </a:moveTo>
                <a:lnTo>
                  <a:pt x="652272" y="188976"/>
                </a:lnTo>
                <a:lnTo>
                  <a:pt x="664464" y="0"/>
                </a:lnTo>
                <a:lnTo>
                  <a:pt x="0" y="128016"/>
                </a:lnTo>
                <a:lnTo>
                  <a:pt x="24384" y="274320"/>
                </a:lnTo>
                <a:close/>
              </a:path>
            </a:pathLst>
          </a:custGeom>
          <a:solidFill>
            <a:srgbClr val="8975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99614" y="136344"/>
            <a:ext cx="11899443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500" spc="-105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KT MOU(</a:t>
            </a:r>
            <a:r>
              <a:rPr lang="ko-KR" altLang="en-US" sz="2500" spc="-105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업무협약</a:t>
            </a:r>
            <a:r>
              <a:rPr lang="en-US" altLang="ko-KR" sz="2500" spc="-105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)</a:t>
            </a:r>
            <a:r>
              <a:rPr sz="2500" spc="-105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2500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하이오더</a:t>
            </a:r>
            <a:r>
              <a:rPr sz="2500" spc="-80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2500" spc="-10" dirty="0" err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프랜차이즈</a:t>
            </a:r>
            <a:r>
              <a:rPr sz="2500" spc="-85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2500" spc="-85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지원</a:t>
            </a:r>
            <a:r>
              <a:rPr sz="2500" spc="-80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2500" spc="-10" dirty="0" err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사례</a:t>
            </a:r>
            <a:r>
              <a:rPr sz="2500" spc="-10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_</a:t>
            </a:r>
            <a:r>
              <a:rPr lang="en-US" sz="2500" spc="-10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"</a:t>
            </a:r>
            <a:r>
              <a:rPr lang="ko-KR" altLang="en-US" sz="2500" spc="-10" dirty="0" err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ㅎ</a:t>
            </a:r>
            <a:r>
              <a:rPr lang="en-US" altLang="ko-KR" sz="2500" spc="-10" dirty="0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”</a:t>
            </a:r>
            <a:r>
              <a:rPr sz="2500" spc="-10" dirty="0" err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고깃집</a:t>
            </a:r>
            <a:endParaRPr sz="2500" dirty="0">
              <a:latin typeface="G마켓 산스 TTF Medium" panose="02000000000000000000" pitchFamily="2" charset="-127"/>
              <a:ea typeface="G마켓 산스 TTF Medium" panose="02000000000000000000" pitchFamily="2" charset="-127"/>
              <a:cs typeface="이사만루체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1203" y="744804"/>
            <a:ext cx="11929745" cy="545465"/>
          </a:xfrm>
          <a:custGeom>
            <a:avLst/>
            <a:gdLst/>
            <a:ahLst/>
            <a:cxnLst/>
            <a:rect l="l" t="t" r="r" b="b"/>
            <a:pathLst>
              <a:path w="11929745" h="545465">
                <a:moveTo>
                  <a:pt x="11929618" y="0"/>
                </a:moveTo>
                <a:lnTo>
                  <a:pt x="0" y="0"/>
                </a:lnTo>
                <a:lnTo>
                  <a:pt x="0" y="545007"/>
                </a:lnTo>
                <a:lnTo>
                  <a:pt x="11929618" y="545007"/>
                </a:lnTo>
                <a:lnTo>
                  <a:pt x="11929618" y="0"/>
                </a:lnTo>
                <a:close/>
              </a:path>
            </a:pathLst>
          </a:custGeom>
          <a:solidFill>
            <a:srgbClr val="421503"/>
          </a:solid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6311" y="806196"/>
            <a:ext cx="447281" cy="53721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8511" y="806196"/>
            <a:ext cx="447281" cy="537210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26451" y="806196"/>
            <a:ext cx="445770" cy="537210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131203" y="3525405"/>
            <a:ext cx="11929745" cy="2175510"/>
            <a:chOff x="131203" y="3525405"/>
            <a:chExt cx="11929745" cy="2175510"/>
          </a:xfrm>
        </p:grpSpPr>
        <p:sp>
          <p:nvSpPr>
            <p:cNvPr id="48" name="object 48"/>
            <p:cNvSpPr/>
            <p:nvPr/>
          </p:nvSpPr>
          <p:spPr>
            <a:xfrm>
              <a:off x="131203" y="3525405"/>
              <a:ext cx="11929745" cy="2175510"/>
            </a:xfrm>
            <a:custGeom>
              <a:avLst/>
              <a:gdLst/>
              <a:ahLst/>
              <a:cxnLst/>
              <a:rect l="l" t="t" r="r" b="b"/>
              <a:pathLst>
                <a:path w="11929745" h="2175510">
                  <a:moveTo>
                    <a:pt x="11929618" y="0"/>
                  </a:moveTo>
                  <a:lnTo>
                    <a:pt x="0" y="0"/>
                  </a:lnTo>
                  <a:lnTo>
                    <a:pt x="0" y="2175129"/>
                  </a:lnTo>
                  <a:lnTo>
                    <a:pt x="11929618" y="2175129"/>
                  </a:lnTo>
                  <a:lnTo>
                    <a:pt x="11929618" y="0"/>
                  </a:lnTo>
                  <a:close/>
                </a:path>
              </a:pathLst>
            </a:custGeom>
            <a:solidFill>
              <a:srgbClr val="4215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12521" y="3692271"/>
              <a:ext cx="1969770" cy="369570"/>
            </a:xfrm>
            <a:custGeom>
              <a:avLst/>
              <a:gdLst/>
              <a:ahLst/>
              <a:cxnLst/>
              <a:rect l="l" t="t" r="r" b="b"/>
              <a:pathLst>
                <a:path w="1969770" h="369570">
                  <a:moveTo>
                    <a:pt x="1908073" y="0"/>
                  </a:moveTo>
                  <a:lnTo>
                    <a:pt x="61556" y="0"/>
                  </a:lnTo>
                  <a:lnTo>
                    <a:pt x="37595" y="4837"/>
                  </a:lnTo>
                  <a:lnTo>
                    <a:pt x="18029" y="18033"/>
                  </a:lnTo>
                  <a:lnTo>
                    <a:pt x="4837" y="37611"/>
                  </a:lnTo>
                  <a:lnTo>
                    <a:pt x="0" y="61594"/>
                  </a:lnTo>
                  <a:lnTo>
                    <a:pt x="0" y="307847"/>
                  </a:lnTo>
                  <a:lnTo>
                    <a:pt x="4837" y="331831"/>
                  </a:lnTo>
                  <a:lnTo>
                    <a:pt x="18029" y="351408"/>
                  </a:lnTo>
                  <a:lnTo>
                    <a:pt x="37595" y="364605"/>
                  </a:lnTo>
                  <a:lnTo>
                    <a:pt x="61556" y="369442"/>
                  </a:lnTo>
                  <a:lnTo>
                    <a:pt x="1908073" y="369442"/>
                  </a:lnTo>
                  <a:lnTo>
                    <a:pt x="1931983" y="364605"/>
                  </a:lnTo>
                  <a:lnTo>
                    <a:pt x="1951523" y="351408"/>
                  </a:lnTo>
                  <a:lnTo>
                    <a:pt x="1964705" y="331831"/>
                  </a:lnTo>
                  <a:lnTo>
                    <a:pt x="1969541" y="307847"/>
                  </a:lnTo>
                  <a:lnTo>
                    <a:pt x="1969541" y="61594"/>
                  </a:lnTo>
                  <a:lnTo>
                    <a:pt x="1964705" y="37611"/>
                  </a:lnTo>
                  <a:lnTo>
                    <a:pt x="1951523" y="18033"/>
                  </a:lnTo>
                  <a:lnTo>
                    <a:pt x="1931983" y="4837"/>
                  </a:lnTo>
                  <a:lnTo>
                    <a:pt x="1908073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09208" y="1565528"/>
            <a:ext cx="1728215" cy="1758569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29227" y="1579625"/>
            <a:ext cx="1728215" cy="1760347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36480" y="1564639"/>
            <a:ext cx="1760347" cy="1760347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04936" y="1573657"/>
            <a:ext cx="1775586" cy="1760347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19900" y="1510157"/>
            <a:ext cx="1732661" cy="1760347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299461" y="1564639"/>
            <a:ext cx="1782826" cy="1760347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2440303" y="3749116"/>
            <a:ext cx="9418475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메뉴</a:t>
            </a:r>
            <a:r>
              <a:rPr sz="1700" spc="-10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700" spc="-1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이미지</a:t>
            </a:r>
            <a:r>
              <a:rPr sz="1700" spc="-8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7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자료가</a:t>
            </a:r>
            <a:r>
              <a:rPr sz="1700" spc="-6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없는</a:t>
            </a:r>
            <a:r>
              <a:rPr sz="1500" spc="-7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spc="-1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상황이라</a:t>
            </a:r>
            <a:r>
              <a:rPr sz="1500" spc="-6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spc="-12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AI</a:t>
            </a:r>
            <a:r>
              <a:rPr sz="1500" spc="-4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spc="-1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인공지능</a:t>
            </a:r>
            <a:r>
              <a:rPr sz="1500" spc="-8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서비스(ChatGPT)를</a:t>
            </a:r>
            <a:r>
              <a:rPr sz="1500" spc="-6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활용한</a:t>
            </a:r>
            <a:r>
              <a:rPr sz="1500" spc="-6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spc="-4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‘</a:t>
            </a:r>
            <a:r>
              <a:rPr lang="ko-KR" altLang="en-US" sz="1500" spc="-45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ㅎ</a:t>
            </a:r>
            <a:r>
              <a:rPr sz="1500" spc="-45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고깃집</a:t>
            </a:r>
            <a:r>
              <a:rPr sz="1700" spc="-4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’</a:t>
            </a:r>
            <a:r>
              <a:rPr sz="1700" spc="-6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7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자체</a:t>
            </a:r>
            <a:r>
              <a:rPr sz="1700" spc="-6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700" spc="-10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이미지</a:t>
            </a:r>
            <a:r>
              <a:rPr sz="1700" spc="-8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700" spc="-25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제작</a:t>
            </a:r>
            <a:r>
              <a:rPr lang="en-US" sz="1700" spc="-2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700" spc="-2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지원</a:t>
            </a:r>
            <a:endParaRPr sz="1700" dirty="0">
              <a:solidFill>
                <a:schemeClr val="bg1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  <a:cs typeface="이사만루체 Bold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302869" y="4180332"/>
            <a:ext cx="1969770" cy="369570"/>
          </a:xfrm>
          <a:custGeom>
            <a:avLst/>
            <a:gdLst/>
            <a:ahLst/>
            <a:cxnLst/>
            <a:rect l="l" t="t" r="r" b="b"/>
            <a:pathLst>
              <a:path w="1969770" h="369570">
                <a:moveTo>
                  <a:pt x="1908073" y="0"/>
                </a:moveTo>
                <a:lnTo>
                  <a:pt x="61556" y="0"/>
                </a:lnTo>
                <a:lnTo>
                  <a:pt x="37595" y="4837"/>
                </a:lnTo>
                <a:lnTo>
                  <a:pt x="18029" y="18034"/>
                </a:lnTo>
                <a:lnTo>
                  <a:pt x="4837" y="37611"/>
                </a:lnTo>
                <a:lnTo>
                  <a:pt x="0" y="61595"/>
                </a:lnTo>
                <a:lnTo>
                  <a:pt x="0" y="307848"/>
                </a:lnTo>
                <a:lnTo>
                  <a:pt x="4837" y="331831"/>
                </a:lnTo>
                <a:lnTo>
                  <a:pt x="18029" y="351409"/>
                </a:lnTo>
                <a:lnTo>
                  <a:pt x="37595" y="364605"/>
                </a:lnTo>
                <a:lnTo>
                  <a:pt x="61556" y="369443"/>
                </a:lnTo>
                <a:lnTo>
                  <a:pt x="1908073" y="369443"/>
                </a:lnTo>
                <a:lnTo>
                  <a:pt x="1931983" y="364605"/>
                </a:lnTo>
                <a:lnTo>
                  <a:pt x="1951523" y="351409"/>
                </a:lnTo>
                <a:lnTo>
                  <a:pt x="1964705" y="331831"/>
                </a:lnTo>
                <a:lnTo>
                  <a:pt x="1969541" y="307848"/>
                </a:lnTo>
                <a:lnTo>
                  <a:pt x="1969541" y="61595"/>
                </a:lnTo>
                <a:lnTo>
                  <a:pt x="1964705" y="37611"/>
                </a:lnTo>
                <a:lnTo>
                  <a:pt x="1951523" y="18034"/>
                </a:lnTo>
                <a:lnTo>
                  <a:pt x="1931983" y="4837"/>
                </a:lnTo>
                <a:lnTo>
                  <a:pt x="1908073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2430526" y="4237735"/>
            <a:ext cx="89173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테이블</a:t>
            </a:r>
            <a:r>
              <a:rPr sz="1500" spc="-105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내</a:t>
            </a:r>
            <a:r>
              <a:rPr sz="1500" spc="-85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spc="-65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2개의</a:t>
            </a:r>
            <a:r>
              <a:rPr sz="1500" spc="-4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화구로</a:t>
            </a:r>
            <a:r>
              <a:rPr sz="1500" spc="-85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인한</a:t>
            </a:r>
            <a:r>
              <a:rPr sz="1500" spc="-8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적정기준</a:t>
            </a:r>
            <a:r>
              <a:rPr sz="1500" spc="-85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이상의</a:t>
            </a:r>
            <a:r>
              <a:rPr sz="1500" spc="-9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열감</a:t>
            </a:r>
            <a:r>
              <a:rPr sz="1500" spc="-75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발생되어</a:t>
            </a:r>
            <a:r>
              <a:rPr sz="1500" spc="-85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테이블</a:t>
            </a:r>
            <a:r>
              <a:rPr sz="1500" spc="-8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연장</a:t>
            </a:r>
            <a:r>
              <a:rPr sz="1500" spc="-85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시공작업</a:t>
            </a:r>
            <a:r>
              <a:rPr sz="1500" spc="-75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spc="-10" dirty="0" err="1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지원</a:t>
            </a:r>
            <a:endParaRPr sz="1500" dirty="0">
              <a:latin typeface="G마켓 산스 TTF Medium" panose="02000000000000000000" pitchFamily="2" charset="-127"/>
              <a:ea typeface="G마켓 산스 TTF Medium" panose="02000000000000000000" pitchFamily="2" charset="-127"/>
              <a:cs typeface="이사만루체 Bold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93230" y="4668392"/>
            <a:ext cx="1969770" cy="369570"/>
          </a:xfrm>
          <a:custGeom>
            <a:avLst/>
            <a:gdLst/>
            <a:ahLst/>
            <a:cxnLst/>
            <a:rect l="l" t="t" r="r" b="b"/>
            <a:pathLst>
              <a:path w="1969770" h="369570">
                <a:moveTo>
                  <a:pt x="1908060" y="0"/>
                </a:moveTo>
                <a:lnTo>
                  <a:pt x="61556" y="0"/>
                </a:lnTo>
                <a:lnTo>
                  <a:pt x="37595" y="4837"/>
                </a:lnTo>
                <a:lnTo>
                  <a:pt x="18029" y="18033"/>
                </a:lnTo>
                <a:lnTo>
                  <a:pt x="4837" y="37611"/>
                </a:lnTo>
                <a:lnTo>
                  <a:pt x="0" y="61594"/>
                </a:lnTo>
                <a:lnTo>
                  <a:pt x="0" y="307847"/>
                </a:lnTo>
                <a:lnTo>
                  <a:pt x="4837" y="331831"/>
                </a:lnTo>
                <a:lnTo>
                  <a:pt x="18029" y="351408"/>
                </a:lnTo>
                <a:lnTo>
                  <a:pt x="37595" y="364605"/>
                </a:lnTo>
                <a:lnTo>
                  <a:pt x="61556" y="369442"/>
                </a:lnTo>
                <a:lnTo>
                  <a:pt x="1908060" y="369442"/>
                </a:lnTo>
                <a:lnTo>
                  <a:pt x="1931970" y="364605"/>
                </a:lnTo>
                <a:lnTo>
                  <a:pt x="1951510" y="351408"/>
                </a:lnTo>
                <a:lnTo>
                  <a:pt x="1964692" y="331831"/>
                </a:lnTo>
                <a:lnTo>
                  <a:pt x="1969528" y="307847"/>
                </a:lnTo>
                <a:lnTo>
                  <a:pt x="1969528" y="61594"/>
                </a:lnTo>
                <a:lnTo>
                  <a:pt x="1964692" y="37611"/>
                </a:lnTo>
                <a:lnTo>
                  <a:pt x="1951510" y="18033"/>
                </a:lnTo>
                <a:lnTo>
                  <a:pt x="1931970" y="4837"/>
                </a:lnTo>
                <a:lnTo>
                  <a:pt x="1908060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2421126" y="4726051"/>
            <a:ext cx="9418475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500" spc="-1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“</a:t>
            </a:r>
            <a:r>
              <a:rPr lang="ko-KR" altLang="en-US" sz="1500" spc="-10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ㅎ</a:t>
            </a:r>
            <a:r>
              <a:rPr lang="en-US" altLang="ko-KR" sz="1500" spc="-1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”</a:t>
            </a:r>
            <a:r>
              <a:rPr sz="1500" spc="-10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고깃집</a:t>
            </a:r>
            <a:r>
              <a:rPr sz="1500" spc="-9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700" spc="-1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신메뉴(부대찌개)</a:t>
            </a:r>
            <a:r>
              <a:rPr sz="1700" spc="-9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7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출시에</a:t>
            </a:r>
            <a:r>
              <a:rPr sz="1700" spc="-7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7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따른</a:t>
            </a:r>
            <a:r>
              <a:rPr sz="1700" spc="-7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7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메뉴촬영</a:t>
            </a:r>
            <a:r>
              <a:rPr sz="1700" spc="-8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7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지원</a:t>
            </a:r>
            <a:r>
              <a:rPr sz="1700" spc="-7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및</a:t>
            </a:r>
            <a:r>
              <a:rPr sz="1500" spc="-8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700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홍보자료</a:t>
            </a:r>
            <a:r>
              <a:rPr sz="1700" spc="-8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700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제작</a:t>
            </a:r>
            <a:r>
              <a:rPr lang="en-US" sz="17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을</a:t>
            </a:r>
            <a:r>
              <a:rPr sz="1500" spc="-8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통한</a:t>
            </a:r>
            <a:r>
              <a:rPr sz="1500" spc="-7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하이오더</a:t>
            </a:r>
            <a:r>
              <a:rPr sz="1500" spc="-8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spc="-10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업데이트</a:t>
            </a:r>
            <a:r>
              <a:rPr sz="1500" spc="-9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sz="1500" spc="-25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지원</a:t>
            </a:r>
            <a:endParaRPr sz="1500" dirty="0">
              <a:solidFill>
                <a:schemeClr val="bg1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  <a:cs typeface="이사만루체 Bold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283578" y="5156580"/>
            <a:ext cx="1969770" cy="369570"/>
          </a:xfrm>
          <a:custGeom>
            <a:avLst/>
            <a:gdLst/>
            <a:ahLst/>
            <a:cxnLst/>
            <a:rect l="l" t="t" r="r" b="b"/>
            <a:pathLst>
              <a:path w="1969770" h="369570">
                <a:moveTo>
                  <a:pt x="1908060" y="0"/>
                </a:moveTo>
                <a:lnTo>
                  <a:pt x="61556" y="0"/>
                </a:lnTo>
                <a:lnTo>
                  <a:pt x="37595" y="4835"/>
                </a:lnTo>
                <a:lnTo>
                  <a:pt x="18029" y="18018"/>
                </a:lnTo>
                <a:lnTo>
                  <a:pt x="4837" y="37558"/>
                </a:lnTo>
                <a:lnTo>
                  <a:pt x="0" y="61468"/>
                </a:lnTo>
                <a:lnTo>
                  <a:pt x="0" y="307721"/>
                </a:lnTo>
                <a:lnTo>
                  <a:pt x="4837" y="331704"/>
                </a:lnTo>
                <a:lnTo>
                  <a:pt x="18029" y="351282"/>
                </a:lnTo>
                <a:lnTo>
                  <a:pt x="37595" y="364478"/>
                </a:lnTo>
                <a:lnTo>
                  <a:pt x="61556" y="369316"/>
                </a:lnTo>
                <a:lnTo>
                  <a:pt x="1908060" y="369316"/>
                </a:lnTo>
                <a:lnTo>
                  <a:pt x="1932043" y="364478"/>
                </a:lnTo>
                <a:lnTo>
                  <a:pt x="1951621" y="351282"/>
                </a:lnTo>
                <a:lnTo>
                  <a:pt x="1964817" y="331704"/>
                </a:lnTo>
                <a:lnTo>
                  <a:pt x="1969655" y="307721"/>
                </a:lnTo>
                <a:lnTo>
                  <a:pt x="1969655" y="61468"/>
                </a:lnTo>
                <a:lnTo>
                  <a:pt x="1964817" y="37558"/>
                </a:lnTo>
                <a:lnTo>
                  <a:pt x="1951621" y="18018"/>
                </a:lnTo>
                <a:lnTo>
                  <a:pt x="1932043" y="4835"/>
                </a:lnTo>
                <a:lnTo>
                  <a:pt x="1908060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2411347" y="5213984"/>
            <a:ext cx="928547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1500" spc="-5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‘</a:t>
            </a:r>
            <a:r>
              <a:rPr lang="ko-KR" altLang="en-US" sz="1600" spc="-5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지니</a:t>
            </a:r>
            <a:r>
              <a:rPr lang="en-US" altLang="ko-KR" sz="1600" spc="-5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TV</a:t>
            </a:r>
            <a:r>
              <a:rPr lang="ko-KR" altLang="en-US" sz="1600" spc="-5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우리동네‘</a:t>
            </a:r>
            <a:r>
              <a:rPr lang="ko-KR" altLang="en-US" sz="1600" spc="-6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서비스</a:t>
            </a:r>
            <a:r>
              <a:rPr lang="ko-KR" altLang="en-US" sz="1600" spc="-9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지원을</a:t>
            </a:r>
            <a:r>
              <a:rPr lang="ko-KR" altLang="en-US" sz="1600" spc="-8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위한</a:t>
            </a:r>
            <a:r>
              <a:rPr lang="ko-KR" altLang="en-US" sz="1600" spc="-7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매장홍보</a:t>
            </a:r>
            <a:r>
              <a:rPr lang="ko-KR" altLang="en-US" sz="1600" spc="-8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영상</a:t>
            </a:r>
            <a:r>
              <a:rPr lang="ko-KR" altLang="en-US" sz="1600" spc="-7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및</a:t>
            </a:r>
            <a:r>
              <a:rPr lang="ko-KR" altLang="en-US" sz="1600" spc="-7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신</a:t>
            </a:r>
            <a:r>
              <a:rPr lang="ko-KR" altLang="en-US" sz="1600" spc="-7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메뉴</a:t>
            </a:r>
            <a:r>
              <a:rPr lang="ko-KR" altLang="en-US" sz="1600" spc="-7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매출</a:t>
            </a:r>
            <a:r>
              <a:rPr lang="ko-KR" altLang="en-US" sz="1600" spc="-8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확대</a:t>
            </a:r>
            <a:r>
              <a:rPr lang="ko-KR" altLang="en-US" sz="1600" spc="-7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관련</a:t>
            </a:r>
            <a:r>
              <a:rPr lang="ko-KR" altLang="en-US" sz="1600" spc="-7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spc="-1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지속적인</a:t>
            </a:r>
            <a:r>
              <a:rPr lang="ko-KR" altLang="en-US" sz="1600" spc="-85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업무협의</a:t>
            </a:r>
            <a:r>
              <a:rPr lang="ko-KR" altLang="en-US" sz="1600" spc="-8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진행</a:t>
            </a:r>
            <a:r>
              <a:rPr lang="ko-KR" altLang="en-US" sz="1600" spc="-7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 </a:t>
            </a:r>
            <a:r>
              <a:rPr lang="ko-KR" altLang="en-US" sz="1600" spc="-5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이사만루체 Bold"/>
              </a:rPr>
              <a:t>등</a:t>
            </a:r>
            <a:endParaRPr sz="1600" dirty="0">
              <a:solidFill>
                <a:schemeClr val="bg1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  <a:cs typeface="이사만루체 Bold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59130" y="5948578"/>
            <a:ext cx="11181080" cy="650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405" dirty="0">
                <a:solidFill>
                  <a:srgbClr val="C00000"/>
                </a:solidFill>
                <a:latin typeface="휴먼아미체"/>
                <a:cs typeface="휴먼아미체"/>
              </a:rPr>
              <a:t>AICT</a:t>
            </a:r>
            <a:r>
              <a:rPr sz="4100" spc="-445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-295" dirty="0">
                <a:solidFill>
                  <a:srgbClr val="C00000"/>
                </a:solidFill>
                <a:latin typeface="휴먼아미체"/>
                <a:cs typeface="휴먼아미체"/>
              </a:rPr>
              <a:t>영업에서</a:t>
            </a:r>
            <a:r>
              <a:rPr sz="4100" spc="-450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130" dirty="0">
                <a:solidFill>
                  <a:srgbClr val="C00000"/>
                </a:solidFill>
                <a:latin typeface="휴먼아미체"/>
                <a:cs typeface="휴먼아미체"/>
              </a:rPr>
              <a:t>안되는</a:t>
            </a:r>
            <a:r>
              <a:rPr sz="4100" spc="-425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585" dirty="0">
                <a:solidFill>
                  <a:srgbClr val="C00000"/>
                </a:solidFill>
                <a:latin typeface="휴먼아미체"/>
                <a:cs typeface="휴먼아미체"/>
              </a:rPr>
              <a:t>것은</a:t>
            </a:r>
            <a:r>
              <a:rPr sz="4100" spc="-445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100" dirty="0">
                <a:solidFill>
                  <a:srgbClr val="C00000"/>
                </a:solidFill>
                <a:latin typeface="휴먼아미체"/>
                <a:cs typeface="휴먼아미체"/>
              </a:rPr>
              <a:t>없습니다.</a:t>
            </a:r>
            <a:r>
              <a:rPr sz="4100" spc="-450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-35" dirty="0">
                <a:solidFill>
                  <a:srgbClr val="C00000"/>
                </a:solidFill>
                <a:latin typeface="휴먼아미체"/>
                <a:cs typeface="휴먼아미체"/>
              </a:rPr>
              <a:t>단지</a:t>
            </a:r>
            <a:r>
              <a:rPr sz="4100" spc="-434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dirty="0">
                <a:solidFill>
                  <a:srgbClr val="C00000"/>
                </a:solidFill>
                <a:latin typeface="휴먼아미체"/>
                <a:cs typeface="휴먼아미체"/>
              </a:rPr>
              <a:t>시간과</a:t>
            </a:r>
            <a:r>
              <a:rPr sz="4100" spc="-450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-185" dirty="0">
                <a:solidFill>
                  <a:srgbClr val="C00000"/>
                </a:solidFill>
                <a:latin typeface="휴먼아미체"/>
                <a:cs typeface="휴먼아미체"/>
              </a:rPr>
              <a:t>정성이</a:t>
            </a:r>
            <a:r>
              <a:rPr sz="4100" spc="-425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185" dirty="0">
                <a:solidFill>
                  <a:srgbClr val="C00000"/>
                </a:solidFill>
                <a:latin typeface="휴먼아미체"/>
                <a:cs typeface="휴먼아미체"/>
              </a:rPr>
              <a:t>들어</a:t>
            </a:r>
            <a:r>
              <a:rPr sz="4100" spc="-450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dirty="0">
                <a:solidFill>
                  <a:srgbClr val="C00000"/>
                </a:solidFill>
                <a:latin typeface="휴먼아미체"/>
                <a:cs typeface="휴먼아미체"/>
              </a:rPr>
              <a:t>갈</a:t>
            </a:r>
            <a:r>
              <a:rPr sz="4100" spc="-430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810" dirty="0">
                <a:solidFill>
                  <a:srgbClr val="C00000"/>
                </a:solidFill>
                <a:latin typeface="휴먼아미체"/>
                <a:cs typeface="휴먼아미체"/>
              </a:rPr>
              <a:t>뿐</a:t>
            </a:r>
            <a:r>
              <a:rPr sz="4100" spc="-445" dirty="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sz="4100" spc="-280" dirty="0">
                <a:solidFill>
                  <a:srgbClr val="C00000"/>
                </a:solidFill>
                <a:latin typeface="휴먼아미체"/>
                <a:cs typeface="휴먼아미체"/>
              </a:rPr>
              <a:t>입니다!</a:t>
            </a:r>
            <a:endParaRPr sz="4100" dirty="0">
              <a:latin typeface="휴먼아미체"/>
              <a:cs typeface="휴먼아미체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5C81A07-D8D1-F64B-09C1-9ABE8D170549}"/>
              </a:ext>
            </a:extLst>
          </p:cNvPr>
          <p:cNvSpPr txBox="1"/>
          <p:nvPr/>
        </p:nvSpPr>
        <p:spPr>
          <a:xfrm>
            <a:off x="1453064" y="849602"/>
            <a:ext cx="100271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FFFF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메뉴 이지미 제작지원 ｜</a:t>
            </a:r>
            <a:r>
              <a:rPr lang="ko-KR" altLang="en-US" sz="2000" dirty="0" err="1">
                <a:solidFill>
                  <a:srgbClr val="FFFF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신메뉴</a:t>
            </a:r>
            <a:r>
              <a:rPr lang="ko-KR" altLang="en-US" sz="2000" dirty="0">
                <a:solidFill>
                  <a:srgbClr val="FFFF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출시 지원 작업 ｜지니</a:t>
            </a:r>
            <a:r>
              <a:rPr lang="en-US" altLang="ko-KR" sz="2000" dirty="0">
                <a:solidFill>
                  <a:srgbClr val="FFFF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TV </a:t>
            </a:r>
            <a:r>
              <a:rPr lang="ko-KR" altLang="en-US" sz="2000" dirty="0">
                <a:solidFill>
                  <a:srgbClr val="FFFF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우리동네 및 홍보영상 촬영지원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88FAB8F-454F-BDAF-FB5D-07C153AC4EC5}"/>
              </a:ext>
            </a:extLst>
          </p:cNvPr>
          <p:cNvSpPr txBox="1"/>
          <p:nvPr/>
        </p:nvSpPr>
        <p:spPr>
          <a:xfrm>
            <a:off x="333221" y="3754571"/>
            <a:ext cx="195277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메뉴 이미지 제작지원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9964A78-9E5B-5740-7912-0F01E58D192A}"/>
              </a:ext>
            </a:extLst>
          </p:cNvPr>
          <p:cNvSpPr txBox="1"/>
          <p:nvPr/>
        </p:nvSpPr>
        <p:spPr>
          <a:xfrm>
            <a:off x="309840" y="4223363"/>
            <a:ext cx="195277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테이블 연장 시공작업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80B615F-E360-AD23-34D0-D1CFF1B380A4}"/>
              </a:ext>
            </a:extLst>
          </p:cNvPr>
          <p:cNvSpPr txBox="1"/>
          <p:nvPr/>
        </p:nvSpPr>
        <p:spPr>
          <a:xfrm>
            <a:off x="314664" y="4697292"/>
            <a:ext cx="195277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신메뉴</a:t>
            </a:r>
            <a:r>
              <a:rPr lang="ko-KR" altLang="en-US" sz="15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출시 지원작업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52F6982-B470-C9BD-A2C2-E114C8832EAE}"/>
              </a:ext>
            </a:extLst>
          </p:cNvPr>
          <p:cNvSpPr txBox="1"/>
          <p:nvPr/>
        </p:nvSpPr>
        <p:spPr>
          <a:xfrm>
            <a:off x="243454" y="5203116"/>
            <a:ext cx="20425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SNS</a:t>
            </a:r>
            <a:r>
              <a:rPr lang="ko-KR" altLang="en-US" sz="1400" dirty="0">
                <a:solidFill>
                  <a:schemeClr val="bg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홍보용상 촬영지원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741812F4-E459-9472-123C-72CF3ADC0CAB}"/>
              </a:ext>
            </a:extLst>
          </p:cNvPr>
          <p:cNvSpPr/>
          <p:nvPr/>
        </p:nvSpPr>
        <p:spPr>
          <a:xfrm>
            <a:off x="131203" y="5756174"/>
            <a:ext cx="11929594" cy="1025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887EB23-ADC2-CD60-3252-15E96F81ED3F}"/>
              </a:ext>
            </a:extLst>
          </p:cNvPr>
          <p:cNvSpPr txBox="1"/>
          <p:nvPr/>
        </p:nvSpPr>
        <p:spPr>
          <a:xfrm>
            <a:off x="2281320" y="6098656"/>
            <a:ext cx="779251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dirty="0">
                <a:solidFill>
                  <a:srgbClr val="FF000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가맹사업에만 집중하세요 </a:t>
            </a:r>
            <a:r>
              <a:rPr lang="en-US" altLang="ko-KR" sz="2500" dirty="0">
                <a:solidFill>
                  <a:srgbClr val="FF000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!! </a:t>
            </a:r>
            <a:r>
              <a:rPr lang="ko-KR" altLang="en-US" sz="2500" dirty="0">
                <a:solidFill>
                  <a:srgbClr val="FF000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홍보는 </a:t>
            </a:r>
            <a:r>
              <a:rPr lang="en-US" altLang="ko-KR" sz="2500" dirty="0">
                <a:solidFill>
                  <a:srgbClr val="FF000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KT</a:t>
            </a:r>
            <a:r>
              <a:rPr lang="ko-KR" altLang="en-US" sz="2500" dirty="0">
                <a:solidFill>
                  <a:srgbClr val="FF000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가 해드립니다 </a:t>
            </a:r>
            <a:r>
              <a:rPr lang="en-US" altLang="ko-KR" sz="2500" dirty="0">
                <a:solidFill>
                  <a:srgbClr val="FF000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!!</a:t>
            </a:r>
            <a:endParaRPr lang="ko-KR" altLang="en-US" sz="2500" dirty="0">
              <a:solidFill>
                <a:srgbClr val="FF0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온라인 광고, 브랜드이(가) 표시된 사진&#10;&#10;자동 생성된 설명">
            <a:extLst>
              <a:ext uri="{FF2B5EF4-FFF2-40B4-BE49-F238E27FC236}">
                <a16:creationId xmlns:a16="http://schemas.microsoft.com/office/drawing/2014/main" id="{42C7B0E8-7D2F-A9D5-F56C-40A967A4D4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75" y="256231"/>
            <a:ext cx="4589725" cy="6492240"/>
          </a:xfrm>
          <a:prstGeom prst="rect">
            <a:avLst/>
          </a:prstGeom>
        </p:spPr>
      </p:pic>
      <p:pic>
        <p:nvPicPr>
          <p:cNvPr id="5" name="그림 4" descr="텍스트, 컴퓨터, 스크린샷, 온라인 광고이(가) 표시된 사진&#10;&#10;자동 생성된 설명">
            <a:extLst>
              <a:ext uri="{FF2B5EF4-FFF2-40B4-BE49-F238E27FC236}">
                <a16:creationId xmlns:a16="http://schemas.microsoft.com/office/drawing/2014/main" id="{07036F66-F2A3-9EED-B7A1-2D4BFEACF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56231"/>
            <a:ext cx="4340313" cy="634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302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7DF08F2-D15A-6799-0B82-E8259E915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010"/>
            <a:ext cx="12192000" cy="652998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F691153D-63B2-FF75-1283-71EB30FA7C4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C0C2A48D-3E49-7702-28E2-BF89BA9103A9}"/>
              </a:ext>
            </a:extLst>
          </p:cNvPr>
          <p:cNvSpPr/>
          <p:nvPr/>
        </p:nvSpPr>
        <p:spPr>
          <a:xfrm>
            <a:off x="215900" y="762000"/>
            <a:ext cx="11760200" cy="2836596"/>
          </a:xfrm>
          <a:custGeom>
            <a:avLst/>
            <a:gdLst/>
            <a:ahLst/>
            <a:cxnLst/>
            <a:rect l="l" t="t" r="r" b="b"/>
            <a:pathLst>
              <a:path w="11760200" h="545465">
                <a:moveTo>
                  <a:pt x="11760073" y="0"/>
                </a:moveTo>
                <a:lnTo>
                  <a:pt x="0" y="0"/>
                </a:lnTo>
                <a:lnTo>
                  <a:pt x="0" y="545007"/>
                </a:lnTo>
                <a:lnTo>
                  <a:pt x="11760073" y="545007"/>
                </a:lnTo>
                <a:lnTo>
                  <a:pt x="11760073" y="0"/>
                </a:lnTo>
                <a:close/>
              </a:path>
            </a:pathLst>
          </a:custGeom>
          <a:solidFill>
            <a:srgbClr val="421503"/>
          </a:solidFill>
        </p:spPr>
        <p:txBody>
          <a:bodyPr wrap="square" lIns="0" tIns="0" rIns="0" bIns="0" rtlCol="0"/>
          <a:lstStyle/>
          <a:p>
            <a:pPr algn="ctr"/>
            <a:endParaRPr lang="ko-KR" altLang="en-US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078E80E9-9876-8772-CABA-D6A8EE17860A}"/>
              </a:ext>
            </a:extLst>
          </p:cNvPr>
          <p:cNvSpPr txBox="1">
            <a:spLocks/>
          </p:cNvSpPr>
          <p:nvPr/>
        </p:nvSpPr>
        <p:spPr>
          <a:xfrm>
            <a:off x="1532637" y="1894199"/>
            <a:ext cx="9126727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ko-KR" altLang="en-US" sz="5000" spc="44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적극적 프랜차이즈</a:t>
            </a:r>
            <a:r>
              <a:rPr lang="ko-KR" altLang="en-US" sz="5000" spc="295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r>
              <a:rPr lang="ko-KR" altLang="en-US" sz="5000" spc="434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기업</a:t>
            </a:r>
            <a:r>
              <a:rPr lang="ko-KR" altLang="en-US" sz="5000" spc="305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r>
              <a:rPr lang="ko-KR" altLang="en-US" sz="5000" spc="434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지원</a:t>
            </a:r>
            <a:endParaRPr lang="ko-KR" altLang="en-US" sz="5000" spc="415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38A6E8-08DF-0DE1-CEB9-F8BC2302F961}"/>
              </a:ext>
            </a:extLst>
          </p:cNvPr>
          <p:cNvSpPr txBox="1"/>
          <p:nvPr/>
        </p:nvSpPr>
        <p:spPr>
          <a:xfrm>
            <a:off x="3040380" y="1143434"/>
            <a:ext cx="611124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2300" b="1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이사만루체 Bold"/>
              </a:rPr>
              <a:t>양사</a:t>
            </a:r>
            <a:r>
              <a:rPr lang="ko-KR" altLang="en-US" sz="2300" b="1" spc="-85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이사만루체 Bold"/>
              </a:rPr>
              <a:t> </a:t>
            </a:r>
            <a:r>
              <a:rPr lang="ko-KR" altLang="en-US" sz="2300" b="1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이사만루체 Bold"/>
              </a:rPr>
              <a:t>간</a:t>
            </a:r>
            <a:r>
              <a:rPr lang="ko-KR" altLang="en-US" sz="2300" b="1" spc="-65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이사만루체 Bold"/>
              </a:rPr>
              <a:t> </a:t>
            </a:r>
            <a:r>
              <a:rPr lang="ko-KR" altLang="en-US" sz="2300" b="1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이사만루체 Bold"/>
              </a:rPr>
              <a:t>상호협력</a:t>
            </a:r>
            <a:r>
              <a:rPr lang="ko-KR" altLang="en-US" sz="2300" b="1" spc="-75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이사만루체 Bold"/>
              </a:rPr>
              <a:t> </a:t>
            </a:r>
            <a:r>
              <a:rPr lang="en-US" altLang="ko-KR" sz="230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맑은 고딕"/>
              </a:rPr>
              <a:t>ᆞ</a:t>
            </a:r>
            <a:r>
              <a:rPr lang="ko-KR" altLang="en-US" sz="2300" spc="-17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맑은 고딕"/>
              </a:rPr>
              <a:t> </a:t>
            </a:r>
            <a:r>
              <a:rPr lang="ko-KR" altLang="en-US" sz="2300" b="1" spc="-1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이사만루체 Bold"/>
              </a:rPr>
              <a:t>상생발전을</a:t>
            </a:r>
            <a:r>
              <a:rPr lang="ko-KR" altLang="en-US" sz="2300" b="1" spc="-8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이사만루체 Bold"/>
              </a:rPr>
              <a:t> </a:t>
            </a:r>
            <a:r>
              <a:rPr lang="ko-KR" altLang="en-US" sz="2300" b="1" spc="-25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이사만루체 Bold"/>
              </a:rPr>
              <a:t>위한</a:t>
            </a:r>
            <a:endParaRPr lang="ko-KR" altLang="en-US" sz="2300" dirty="0">
              <a:latin typeface="G마켓 산스 TTF Bold" panose="02000000000000000000" pitchFamily="2" charset="-127"/>
              <a:ea typeface="G마켓 산스 TTF Bold" panose="02000000000000000000" pitchFamily="2" charset="-127"/>
              <a:cs typeface="이사만루체 Bold"/>
            </a:endParaRPr>
          </a:p>
        </p:txBody>
      </p:sp>
    </p:spTree>
    <p:extLst>
      <p:ext uri="{BB962C8B-B14F-4D97-AF65-F5344CB8AC3E}">
        <p14:creationId xmlns:p14="http://schemas.microsoft.com/office/powerpoint/2010/main" val="1583654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로고, 브랜드이(가) 표시된 사진&#10;&#10;자동 생성된 설명">
            <a:extLst>
              <a:ext uri="{FF2B5EF4-FFF2-40B4-BE49-F238E27FC236}">
                <a16:creationId xmlns:a16="http://schemas.microsoft.com/office/drawing/2014/main" id="{3E084EF4-7E70-8E3A-517E-E0061F8DB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0" b="29284"/>
          <a:stretch/>
        </p:blipFill>
        <p:spPr>
          <a:xfrm>
            <a:off x="1206236" y="423735"/>
            <a:ext cx="9779528" cy="601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459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A0D7C392-1FDE-3853-EF13-F203A87057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0365" y="2638225"/>
            <a:ext cx="1536809" cy="1253812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F419DD9B-F624-8D5C-AB02-CE5E79EA21E3}"/>
              </a:ext>
            </a:extLst>
          </p:cNvPr>
          <p:cNvSpPr txBox="1"/>
          <p:nvPr/>
        </p:nvSpPr>
        <p:spPr>
          <a:xfrm>
            <a:off x="5410200" y="2286000"/>
            <a:ext cx="12192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35" dirty="0">
                <a:latin typeface="이사만루체 Bold"/>
                <a:cs typeface="이사만루체 Bold"/>
              </a:rPr>
              <a:t>THANK</a:t>
            </a:r>
            <a:r>
              <a:rPr sz="1500" b="1" dirty="0">
                <a:latin typeface="이사만루체 Bold"/>
                <a:cs typeface="이사만루체 Bold"/>
              </a:rPr>
              <a:t> </a:t>
            </a:r>
            <a:r>
              <a:rPr sz="1500" b="1" spc="-105" dirty="0">
                <a:latin typeface="이사만루체 Bold"/>
                <a:cs typeface="이사만루체 Bold"/>
              </a:rPr>
              <a:t>YOU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9C3011-7DED-D86B-D93F-65CB968803A1}"/>
              </a:ext>
            </a:extLst>
          </p:cNvPr>
          <p:cNvSpPr txBox="1"/>
          <p:nvPr/>
        </p:nvSpPr>
        <p:spPr>
          <a:xfrm>
            <a:off x="3987891" y="6019800"/>
            <a:ext cx="421621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>
                <a:solidFill>
                  <a:schemeClr val="tx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010 4462 5524   </a:t>
            </a:r>
            <a:r>
              <a:rPr lang="ko-KR" altLang="en-US" sz="2300" dirty="0">
                <a:solidFill>
                  <a:schemeClr val="tx1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김윤철 팀장</a:t>
            </a:r>
          </a:p>
        </p:txBody>
      </p:sp>
    </p:spTree>
    <p:extLst>
      <p:ext uri="{BB962C8B-B14F-4D97-AF65-F5344CB8AC3E}">
        <p14:creationId xmlns:p14="http://schemas.microsoft.com/office/powerpoint/2010/main" val="3445119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</TotalTime>
  <Words>282</Words>
  <Application>Microsoft Office PowerPoint</Application>
  <PresentationFormat>와이드스크린</PresentationFormat>
  <Paragraphs>46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3" baseType="lpstr">
      <vt:lpstr>G마켓 산스 TTF Bold</vt:lpstr>
      <vt:lpstr>G마켓 산스 TTF Medium</vt:lpstr>
      <vt:lpstr>맑은 고딕</vt:lpstr>
      <vt:lpstr>이사만루체 Bold</vt:lpstr>
      <vt:lpstr>이사만루체 Medium</vt:lpstr>
      <vt:lpstr>페이퍼로지 3 Light</vt:lpstr>
      <vt:lpstr>휴먼아미체</vt:lpstr>
      <vt:lpstr>Calibri</vt:lpstr>
      <vt:lpstr>Wingdings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전국 26개점 대상 10개점 유치! 하이오더 203대 개통! ＂ㅎ"고깃집 39%달성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신서윤(시너지영업부)</dc:creator>
  <cp:lastModifiedBy>윤철 김</cp:lastModifiedBy>
  <cp:revision>2</cp:revision>
  <cp:lastPrinted>2025-01-23T00:42:22Z</cp:lastPrinted>
  <dcterms:created xsi:type="dcterms:W3CDTF">2025-01-22T15:07:48Z</dcterms:created>
  <dcterms:modified xsi:type="dcterms:W3CDTF">2025-01-23T07:38:10Z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2025-01-22T00:00:00Z</vt:filetime>
  </property>
  <property fmtid="{D5CDD505-2E9C-101B-9397-08002B2CF9AE}" pid="3" name="Creator">
    <vt:lpwstr>Microsoft® PowerPoint® Microsoft 365용</vt:lpwstr>
  </property>
  <property fmtid="{D5CDD505-2E9C-101B-9397-08002B2CF9AE}" pid="4" name="LastSaved">
    <vt:filetime>2025-01-22T00:00:00Z</vt:filetime>
  </property>
  <property fmtid="{D5CDD505-2E9C-101B-9397-08002B2CF9AE}" pid="5" name="Producer">
    <vt:lpwstr>Microsoft® PowerPoint® Microsoft 365용</vt:lpwstr>
  </property>
</Properties>
</file>