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65" r:id="rId4"/>
    <p:sldId id="266" r:id="rId5"/>
    <p:sldId id="273" r:id="rId6"/>
    <p:sldId id="268" r:id="rId7"/>
    <p:sldId id="267" r:id="rId8"/>
    <p:sldId id="269" r:id="rId9"/>
    <p:sldId id="276" r:id="rId10"/>
    <p:sldId id="270" r:id="rId11"/>
    <p:sldId id="274" r:id="rId12"/>
    <p:sldId id="271" r:id="rId13"/>
    <p:sldId id="272" r:id="rId14"/>
    <p:sldId id="275" r:id="rId15"/>
    <p:sldId id="264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C850"/>
    <a:srgbClr val="FFFF99"/>
    <a:srgbClr val="000000"/>
    <a:srgbClr val="FFFF66"/>
  </p:clrMru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B90BC-0D52-4938-8753-18515F297AB1}" type="datetimeFigureOut">
              <a:rPr lang="ko-KR" altLang="en-US" smtClean="0"/>
              <a:pPr/>
              <a:t>2023-07-28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C2003-5FCF-4322-9BBA-1F8EA385C8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64350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64350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64350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64350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64350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64350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64350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64350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64350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64350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8832-DC64-4F89-8010-2DB544CB1BB3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64350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851E-CB8E-45D3-B153-28DD3AB967A4}" type="datetimeFigureOut">
              <a:rPr lang="ko-KR" altLang="en-US" smtClean="0"/>
              <a:pPr/>
              <a:t>2023-07-28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73FA-BD21-4FFB-ACD4-D8A40EFBD5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851E-CB8E-45D3-B153-28DD3AB967A4}" type="datetimeFigureOut">
              <a:rPr lang="ko-KR" altLang="en-US" smtClean="0"/>
              <a:pPr/>
              <a:t>2023-07-28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73FA-BD21-4FFB-ACD4-D8A40EFBD5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851E-CB8E-45D3-B153-28DD3AB967A4}" type="datetimeFigureOut">
              <a:rPr lang="ko-KR" altLang="en-US" smtClean="0"/>
              <a:pPr/>
              <a:t>2023-07-28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73FA-BD21-4FFB-ACD4-D8A40EFBD5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851E-CB8E-45D3-B153-28DD3AB967A4}" type="datetimeFigureOut">
              <a:rPr lang="ko-KR" altLang="en-US" smtClean="0"/>
              <a:pPr/>
              <a:t>2023-07-28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73FA-BD21-4FFB-ACD4-D8A40EFBD5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851E-CB8E-45D3-B153-28DD3AB967A4}" type="datetimeFigureOut">
              <a:rPr lang="ko-KR" altLang="en-US" smtClean="0"/>
              <a:pPr/>
              <a:t>2023-07-28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73FA-BD21-4FFB-ACD4-D8A40EFBD5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851E-CB8E-45D3-B153-28DD3AB967A4}" type="datetimeFigureOut">
              <a:rPr lang="ko-KR" altLang="en-US" smtClean="0"/>
              <a:pPr/>
              <a:t>2023-07-28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73FA-BD21-4FFB-ACD4-D8A40EFBD5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851E-CB8E-45D3-B153-28DD3AB967A4}" type="datetimeFigureOut">
              <a:rPr lang="ko-KR" altLang="en-US" smtClean="0"/>
              <a:pPr/>
              <a:t>2023-07-28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73FA-BD21-4FFB-ACD4-D8A40EFBD5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851E-CB8E-45D3-B153-28DD3AB967A4}" type="datetimeFigureOut">
              <a:rPr lang="ko-KR" altLang="en-US" smtClean="0"/>
              <a:pPr/>
              <a:t>2023-07-28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73FA-BD21-4FFB-ACD4-D8A40EFBD5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851E-CB8E-45D3-B153-28DD3AB967A4}" type="datetimeFigureOut">
              <a:rPr lang="ko-KR" altLang="en-US" smtClean="0"/>
              <a:pPr/>
              <a:t>2023-07-28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73FA-BD21-4FFB-ACD4-D8A40EFBD5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851E-CB8E-45D3-B153-28DD3AB967A4}" type="datetimeFigureOut">
              <a:rPr lang="ko-KR" altLang="en-US" smtClean="0"/>
              <a:pPr/>
              <a:t>2023-07-28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73FA-BD21-4FFB-ACD4-D8A40EFBD5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0851E-CB8E-45D3-B153-28DD3AB967A4}" type="datetimeFigureOut">
              <a:rPr lang="ko-KR" altLang="en-US" smtClean="0"/>
              <a:pPr/>
              <a:t>2023-07-28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73FA-BD21-4FFB-ACD4-D8A40EFBD5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0" y="6588808"/>
            <a:ext cx="9144000" cy="269192"/>
          </a:xfrm>
          <a:prstGeom prst="rect">
            <a:avLst/>
          </a:prstGeom>
          <a:solidFill>
            <a:srgbClr val="144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xmlns="" val="707683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 flipV="1">
            <a:off x="1567760" y="655349"/>
            <a:ext cx="7557026" cy="3778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glow rad="12700">
              <a:srgbClr val="0060A8">
                <a:alpha val="4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직사각형 2"/>
          <p:cNvSpPr/>
          <p:nvPr userDrawn="1"/>
        </p:nvSpPr>
        <p:spPr>
          <a:xfrm flipV="1">
            <a:off x="-3540" y="636883"/>
            <a:ext cx="1809092" cy="66938"/>
          </a:xfrm>
          <a:prstGeom prst="rect">
            <a:avLst/>
          </a:prstGeom>
          <a:solidFill>
            <a:srgbClr val="144889"/>
          </a:solidFill>
          <a:ln>
            <a:noFill/>
          </a:ln>
          <a:effectLst>
            <a:glow rad="12700">
              <a:srgbClr val="0060A8">
                <a:alpha val="4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4" name="직사각형 3"/>
          <p:cNvSpPr/>
          <p:nvPr userDrawn="1"/>
        </p:nvSpPr>
        <p:spPr>
          <a:xfrm>
            <a:off x="0" y="6588808"/>
            <a:ext cx="9144000" cy="269192"/>
          </a:xfrm>
          <a:prstGeom prst="rect">
            <a:avLst/>
          </a:prstGeom>
          <a:solidFill>
            <a:srgbClr val="144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264498" y="1478454"/>
            <a:ext cx="8627982" cy="50075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528" tIns="56265" rIns="112528" bIns="56265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215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 userDrawn="1"/>
        </p:nvSpPr>
        <p:spPr>
          <a:xfrm>
            <a:off x="4282148" y="6578120"/>
            <a:ext cx="579704" cy="210938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0851E-CB8E-45D3-B153-28DD3AB967A4}" type="datetimeFigureOut">
              <a:rPr lang="ko-KR" altLang="en-US" smtClean="0"/>
              <a:pPr/>
              <a:t>2023-07-28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373FA-BD21-4FFB-ACD4-D8A40EFBD5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13" y="5993904"/>
            <a:ext cx="9091887" cy="864096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0" y="2996952"/>
            <a:ext cx="9144000" cy="1224136"/>
            <a:chOff x="0" y="2996952"/>
            <a:chExt cx="9144000" cy="1224136"/>
          </a:xfrm>
        </p:grpSpPr>
        <p:sp>
          <p:nvSpPr>
            <p:cNvPr id="5" name="직사각형 4"/>
            <p:cNvSpPr/>
            <p:nvPr/>
          </p:nvSpPr>
          <p:spPr>
            <a:xfrm rot="10800000">
              <a:off x="0" y="2996952"/>
              <a:ext cx="9144000" cy="1224136"/>
            </a:xfrm>
            <a:prstGeom prst="rect">
              <a:avLst/>
            </a:prstGeom>
            <a:gradFill>
              <a:gsLst>
                <a:gs pos="75000">
                  <a:srgbClr val="1A5FB2"/>
                </a:gs>
                <a:gs pos="19000">
                  <a:srgbClr val="9AC1F0"/>
                </a:gs>
                <a:gs pos="0">
                  <a:srgbClr val="DAE8FA"/>
                </a:gs>
                <a:gs pos="100000">
                  <a:srgbClr val="144889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17"/>
            <p:cNvSpPr txBox="1">
              <a:spLocks noChangeArrowheads="1"/>
            </p:cNvSpPr>
            <p:nvPr/>
          </p:nvSpPr>
          <p:spPr bwMode="auto">
            <a:xfrm>
              <a:off x="2987824" y="3212976"/>
              <a:ext cx="3096182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r" eaLnBrk="1" hangingPunct="1"/>
              <a:r>
                <a:rPr kumimoji="0" lang="ko-KR" altLang="en-US" sz="4400" dirty="0" smtClean="0">
                  <a:ln w="6350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회사소개서</a:t>
              </a:r>
              <a:endParaRPr kumimoji="0" lang="ko-KR" altLang="en-US" sz="4400" dirty="0">
                <a:ln w="635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1500166" y="6143644"/>
            <a:ext cx="1152128" cy="473196"/>
            <a:chOff x="5004048" y="5044036"/>
            <a:chExt cx="864096" cy="617212"/>
          </a:xfrm>
        </p:grpSpPr>
        <p:pic>
          <p:nvPicPr>
            <p:cNvPr id="6" name="그림 18" descr="ILP_BI_AI_v10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6056" y="5442860"/>
              <a:ext cx="720080" cy="218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그림 8" descr="제목-없음-5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5004048" y="5044036"/>
              <a:ext cx="864096" cy="401188"/>
            </a:xfrm>
            <a:prstGeom prst="rect">
              <a:avLst/>
            </a:prstGeom>
          </p:spPr>
        </p:pic>
      </p:grpSp>
      <p:pic>
        <p:nvPicPr>
          <p:cNvPr id="8194" name="Picture 2" descr="https://o.remove.bg/downloads/30f46774-3f1d-49e6-b179-b9e61f52e503/image-removebg-preview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620688"/>
            <a:ext cx="1944216" cy="2161448"/>
          </a:xfrm>
          <a:prstGeom prst="rect">
            <a:avLst/>
          </a:prstGeom>
          <a:noFill/>
        </p:spPr>
      </p:pic>
      <p:pic>
        <p:nvPicPr>
          <p:cNvPr id="24578" name="Picture 2" descr="https://o.remove.bg/downloads/8de9f113-8921-43d4-9b96-0467fe17c0e2/kt-removebg-previe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548680"/>
            <a:ext cx="2880320" cy="2302696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8992" y="6000768"/>
            <a:ext cx="18573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857883" y="6072205"/>
            <a:ext cx="1703523" cy="571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대각선 방향의 모서리가 잘린 사각형 4"/>
          <p:cNvSpPr/>
          <p:nvPr/>
        </p:nvSpPr>
        <p:spPr>
          <a:xfrm>
            <a:off x="252046" y="0"/>
            <a:ext cx="1439634" cy="1988840"/>
          </a:xfrm>
          <a:prstGeom prst="snip2DiagRect">
            <a:avLst/>
          </a:prstGeom>
          <a:solidFill>
            <a:srgbClr val="257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/>
              <a:t>Table of</a:t>
            </a:r>
          </a:p>
          <a:p>
            <a:pPr>
              <a:lnSpc>
                <a:spcPct val="200000"/>
              </a:lnSpc>
            </a:pPr>
            <a:r>
              <a:rPr lang="en-US" altLang="ko-KR" b="1" dirty="0" smtClean="0"/>
              <a:t>Contents</a:t>
            </a:r>
            <a:endParaRPr lang="ko-KR" altLang="en-US" b="1" dirty="0"/>
          </a:p>
        </p:txBody>
      </p:sp>
      <p:cxnSp>
        <p:nvCxnSpPr>
          <p:cNvPr id="7" name="직선 연결선 6"/>
          <p:cNvCxnSpPr/>
          <p:nvPr/>
        </p:nvCxnSpPr>
        <p:spPr>
          <a:xfrm>
            <a:off x="2465754" y="549275"/>
            <a:ext cx="642672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2465228" y="2361254"/>
            <a:ext cx="642672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94550" y="671960"/>
            <a:ext cx="185351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회사 일반</a:t>
            </a:r>
            <a:endParaRPr lang="ko-KR" alt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465229" y="2281696"/>
            <a:ext cx="675271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endParaRPr lang="ko-KR" altLang="en-US" sz="6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94550" y="2483938"/>
            <a:ext cx="264560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및 서비스 부분</a:t>
            </a:r>
            <a:endParaRPr lang="ko-KR" altLang="en-US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66661" y="578497"/>
            <a:ext cx="2525294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 현황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사업 실적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600" b="1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6012160" y="2357733"/>
            <a:ext cx="2879795" cy="193899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판매관리 서비스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</a:rPr>
              <a:t>매출 내역정산 서비스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</a:rPr>
              <a:t>3. 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</a:rPr>
              <a:t>결제 단말기 및 서명패드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</a:rPr>
              <a:t>4. KIOSK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</a:rPr>
              <a:t>전국 유지보수 및 업무지원</a:t>
            </a:r>
            <a:endParaRPr lang="ko-KR" altLang="en-US" sz="16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34413" y="479041"/>
            <a:ext cx="675271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rgbClr val="0076B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Ⅰ</a:t>
            </a:r>
            <a:endParaRPr lang="ko-KR" altLang="en-US" sz="6000" b="1" dirty="0">
              <a:solidFill>
                <a:srgbClr val="0076B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751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0" y="87611"/>
            <a:ext cx="2991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Ⅰ. </a:t>
            </a:r>
            <a:r>
              <a:rPr kumimoji="0"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회사 일반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6831943" y="318442"/>
            <a:ext cx="21929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 현황 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29" name="표 12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3386366"/>
              </p:ext>
            </p:extLst>
          </p:nvPr>
        </p:nvGraphicFramePr>
        <p:xfrm>
          <a:off x="899592" y="4149080"/>
          <a:ext cx="7272809" cy="2173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80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5834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1820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1820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360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  사  명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4406" marR="84406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주식회사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포스피아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4406" marR="84406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대표자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4406" marR="84406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나 영 균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4406" marR="84406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사업분야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4406" marR="84406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업태</a:t>
                      </a:r>
                      <a:r>
                        <a:rPr kumimoji="1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: </a:t>
                      </a:r>
                      <a:r>
                        <a:rPr kumimoji="1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통신업</a:t>
                      </a:r>
                      <a:r>
                        <a:rPr kumimoji="1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1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도매</a:t>
                      </a:r>
                      <a:r>
                        <a:rPr kumimoji="1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1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r>
                        <a:rPr kumimoji="1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1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1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종목 </a:t>
                      </a:r>
                      <a:r>
                        <a:rPr kumimoji="1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 </a:t>
                      </a:r>
                      <a:r>
                        <a:rPr kumimoji="1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부가 통신업</a:t>
                      </a:r>
                      <a:r>
                        <a:rPr kumimoji="1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1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1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IC</a:t>
                      </a:r>
                      <a:r>
                        <a:rPr kumimoji="1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카드조회기</a:t>
                      </a:r>
                      <a:r>
                        <a:rPr kumimoji="1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POS, KIOSK, </a:t>
                      </a:r>
                      <a:r>
                        <a:rPr kumimoji="1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인터넷</a:t>
                      </a:r>
                      <a:r>
                        <a:rPr kumimoji="1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CCTV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4406" marR="84406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        소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4406" marR="84406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경기도 용인시 </a:t>
                      </a:r>
                      <a:r>
                        <a:rPr lang="ko-KR" altLang="en-US" sz="12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기흥구</a:t>
                      </a:r>
                      <a:r>
                        <a:rPr lang="ko-KR" altLang="en-US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2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강남로</a:t>
                      </a:r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7 902</a:t>
                      </a:r>
                      <a:r>
                        <a:rPr lang="ko-KR" altLang="en-US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 </a:t>
                      </a:r>
                      <a:r>
                        <a:rPr lang="ko-KR" altLang="en-US" sz="12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포스피아</a:t>
                      </a:r>
                      <a:endParaRPr lang="ko-KR" altLang="en-US" sz="12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4406" marR="84406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연  락  처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4406" marR="84406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전화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1577-7107</a:t>
                      </a:r>
                      <a:endParaRPr lang="ko-KR" altLang="en-US" sz="12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4406" marR="84406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FAX : 031-525-5202</a:t>
                      </a:r>
                      <a:endParaRPr lang="ko-KR" altLang="en-US" sz="12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4406" marR="84406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en-US" altLang="ko-KR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4406" marR="84406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pos-pia@naver.com</a:t>
                      </a:r>
                      <a:endParaRPr lang="ko-KR" altLang="en-US" sz="12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4406" marR="84406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설립일자</a:t>
                      </a:r>
                    </a:p>
                  </a:txBody>
                  <a:tcPr marL="84406" marR="84406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2010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2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4406" marR="84406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2" name="Text Box 3"/>
          <p:cNvSpPr txBox="1">
            <a:spLocks noChangeArrowheads="1"/>
          </p:cNvSpPr>
          <p:nvPr/>
        </p:nvSpPr>
        <p:spPr bwMode="auto">
          <a:xfrm>
            <a:off x="179512" y="965920"/>
            <a:ext cx="8712969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(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주</a:t>
            </a: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)</a:t>
            </a:r>
            <a:r>
              <a:rPr lang="ko-KR" altLang="en-US" b="1" dirty="0" err="1" smtClean="0">
                <a:solidFill>
                  <a:schemeClr val="tx2"/>
                </a:solidFill>
                <a:latin typeface="+mn-ea"/>
              </a:rPr>
              <a:t>포스피아</a:t>
            </a: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</a:rPr>
              <a:t>는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2010</a:t>
            </a:r>
            <a:r>
              <a:rPr lang="ko-KR" altLang="en-US" sz="1400" b="1" dirty="0" smtClean="0">
                <a:latin typeface="+mn-ea"/>
              </a:rPr>
              <a:t>년 설립 이후 현재까지 약 </a:t>
            </a:r>
            <a:r>
              <a:rPr lang="en-US" altLang="ko-KR" sz="1400" b="1" dirty="0" smtClean="0">
                <a:latin typeface="+mn-ea"/>
              </a:rPr>
              <a:t>12</a:t>
            </a:r>
            <a:r>
              <a:rPr lang="ko-KR" altLang="en-US" sz="1400" b="1" dirty="0" smtClean="0">
                <a:latin typeface="+mn-ea"/>
              </a:rPr>
              <a:t>년 간 </a:t>
            </a:r>
            <a:r>
              <a:rPr lang="en-US" altLang="ko-KR" sz="1400" b="1" dirty="0" smtClean="0">
                <a:latin typeface="+mn-ea"/>
              </a:rPr>
              <a:t>VAN </a:t>
            </a:r>
            <a:r>
              <a:rPr lang="ko-KR" altLang="en-US" sz="1400" b="1" dirty="0" smtClean="0">
                <a:latin typeface="+mn-ea"/>
              </a:rPr>
              <a:t>업무를 수행한 전문 </a:t>
            </a:r>
            <a:r>
              <a:rPr lang="ko-KR" altLang="en-US" sz="1400" b="1" dirty="0" err="1" smtClean="0">
                <a:latin typeface="+mn-ea"/>
              </a:rPr>
              <a:t>포스업체입니다</a:t>
            </a:r>
            <a:r>
              <a:rPr lang="en-US" altLang="ko-KR" sz="1400" b="1" dirty="0" smtClean="0">
                <a:latin typeface="+mn-ea"/>
              </a:rPr>
              <a:t>.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4499992" y="1916832"/>
            <a:ext cx="410445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latinLnBrk="0">
              <a:lnSpc>
                <a:spcPct val="150000"/>
              </a:lnSpc>
              <a:spcBef>
                <a:spcPct val="0"/>
              </a:spcBef>
              <a:defRPr/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㈜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</a:rPr>
              <a:t>포스피아</a:t>
            </a:r>
            <a:r>
              <a:rPr lang="ko-KR" altLang="en-US" sz="1200" dirty="0" err="1" smtClean="0">
                <a:solidFill>
                  <a:schemeClr val="tx2"/>
                </a:solidFill>
                <a:latin typeface="+mn-ea"/>
              </a:rPr>
              <a:t>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tx2"/>
                </a:solidFill>
                <a:latin typeface="+mn-ea"/>
              </a:rPr>
              <a:t>2010</a:t>
            </a:r>
            <a:r>
              <a:rPr lang="ko-KR" altLang="en-US" sz="1200" dirty="0" smtClean="0">
                <a:solidFill>
                  <a:schemeClr val="tx2"/>
                </a:solidFill>
                <a:latin typeface="+mn-ea"/>
              </a:rPr>
              <a:t>년 설립 이후 지난 </a:t>
            </a:r>
            <a:r>
              <a:rPr lang="en-US" altLang="ko-KR" sz="1200" dirty="0" smtClean="0">
                <a:solidFill>
                  <a:schemeClr val="tx2"/>
                </a:solidFill>
                <a:latin typeface="+mn-ea"/>
              </a:rPr>
              <a:t>12</a:t>
            </a:r>
            <a:r>
              <a:rPr lang="ko-KR" altLang="en-US" sz="1200" dirty="0" smtClean="0">
                <a:solidFill>
                  <a:schemeClr val="tx2"/>
                </a:solidFill>
                <a:latin typeface="+mn-ea"/>
              </a:rPr>
              <a:t>년 간 국내 지불 결제 산업을 선도하여 온 </a:t>
            </a:r>
            <a:r>
              <a:rPr lang="en-US" altLang="ko-KR" sz="1200" dirty="0" smtClean="0">
                <a:solidFill>
                  <a:schemeClr val="tx2"/>
                </a:solidFill>
                <a:latin typeface="+mn-ea"/>
              </a:rPr>
              <a:t>VAN </a:t>
            </a:r>
            <a:r>
              <a:rPr lang="ko-KR" altLang="en-US" sz="1200" dirty="0" smtClean="0">
                <a:solidFill>
                  <a:schemeClr val="tx2"/>
                </a:solidFill>
                <a:latin typeface="+mn-ea"/>
              </a:rPr>
              <a:t>대리점 사업자로서</a:t>
            </a:r>
            <a:r>
              <a:rPr lang="en-US" altLang="ko-KR" sz="1200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2"/>
                </a:solidFill>
                <a:latin typeface="+mn-ea"/>
              </a:rPr>
              <a:t>일반 가맹점 및 프랜차이즈</a:t>
            </a:r>
            <a:r>
              <a:rPr lang="en-US" altLang="ko-KR" sz="1200" dirty="0" smtClean="0">
                <a:solidFill>
                  <a:schemeClr val="tx2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tx2"/>
                </a:solidFill>
                <a:latin typeface="+mn-ea"/>
              </a:rPr>
              <a:t>  외식 및 유통 대상 </a:t>
            </a:r>
            <a:r>
              <a:rPr lang="en-US" altLang="ko-KR" sz="1200" dirty="0" smtClean="0">
                <a:solidFill>
                  <a:schemeClr val="tx2"/>
                </a:solidFill>
                <a:latin typeface="+mn-ea"/>
              </a:rPr>
              <a:t>VAN </a:t>
            </a:r>
            <a:r>
              <a:rPr lang="ko-KR" altLang="en-US" sz="1200" dirty="0" smtClean="0">
                <a:solidFill>
                  <a:schemeClr val="tx2"/>
                </a:solidFill>
                <a:latin typeface="+mn-ea"/>
              </a:rPr>
              <a:t>서비스를 중심으로 서울</a:t>
            </a:r>
            <a:r>
              <a:rPr lang="en-US" altLang="ko-KR" sz="1200" dirty="0" smtClean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2"/>
                </a:solidFill>
                <a:latin typeface="+mn-ea"/>
              </a:rPr>
              <a:t>경기뿐만 아니라 전국 가맹점에 사업을 유치하여 신속하고 정확한 지불 결제 서비스를 제공하고 있습니다</a:t>
            </a:r>
            <a:r>
              <a:rPr lang="en-US" altLang="ko-KR" sz="1200" dirty="0" smtClean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grpSp>
        <p:nvGrpSpPr>
          <p:cNvPr id="55" name="그룹 54"/>
          <p:cNvGrpSpPr/>
          <p:nvPr/>
        </p:nvGrpSpPr>
        <p:grpSpPr>
          <a:xfrm>
            <a:off x="683568" y="1700808"/>
            <a:ext cx="3744416" cy="2143512"/>
            <a:chOff x="683568" y="1700808"/>
            <a:chExt cx="3744416" cy="2143512"/>
          </a:xfrm>
        </p:grpSpPr>
        <p:sp>
          <p:nvSpPr>
            <p:cNvPr id="34" name="모서리가 둥근 직사각형 33"/>
            <p:cNvSpPr/>
            <p:nvPr/>
          </p:nvSpPr>
          <p:spPr>
            <a:xfrm>
              <a:off x="683568" y="1700808"/>
              <a:ext cx="3744416" cy="2143512"/>
            </a:xfrm>
            <a:prstGeom prst="roundRect">
              <a:avLst>
                <a:gd name="adj" fmla="val 4674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35" name="그룹 106"/>
            <p:cNvGrpSpPr/>
            <p:nvPr/>
          </p:nvGrpSpPr>
          <p:grpSpPr>
            <a:xfrm>
              <a:off x="1261545" y="2157600"/>
              <a:ext cx="2468745" cy="1625159"/>
              <a:chOff x="1098352" y="1944266"/>
              <a:chExt cx="2088232" cy="2088232"/>
            </a:xfrm>
          </p:grpSpPr>
          <p:sp>
            <p:nvSpPr>
              <p:cNvPr id="49" name="타원 48"/>
              <p:cNvSpPr/>
              <p:nvPr/>
            </p:nvSpPr>
            <p:spPr>
              <a:xfrm>
                <a:off x="1098352" y="1944266"/>
                <a:ext cx="2088232" cy="20882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4BACC6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50" name="타원 49"/>
              <p:cNvSpPr/>
              <p:nvPr/>
            </p:nvSpPr>
            <p:spPr>
              <a:xfrm>
                <a:off x="1244878" y="2090793"/>
                <a:ext cx="1795181" cy="179518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rgbClr val="4BACC6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pic>
          <p:nvPicPr>
            <p:cNvPr id="36" name="Picture 1" descr="C:\Users\chkim\Desktop\무제-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9510" y="2731564"/>
              <a:ext cx="1180704" cy="1075473"/>
            </a:xfrm>
            <a:prstGeom prst="rect">
              <a:avLst/>
            </a:prstGeom>
            <a:noFill/>
          </p:spPr>
        </p:pic>
        <p:pic>
          <p:nvPicPr>
            <p:cNvPr id="39" name="Picture 1" descr="C:\Users\chkim\Desktop\무제-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07704" y="1700808"/>
              <a:ext cx="1152990" cy="1050229"/>
            </a:xfrm>
            <a:prstGeom prst="rect">
              <a:avLst/>
            </a:prstGeom>
            <a:noFill/>
          </p:spPr>
        </p:pic>
        <p:pic>
          <p:nvPicPr>
            <p:cNvPr id="42" name="Picture 1" descr="C:\Users\chkim\Desktop\무제-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46766" y="2731564"/>
              <a:ext cx="1180704" cy="1075473"/>
            </a:xfrm>
            <a:prstGeom prst="rect">
              <a:avLst/>
            </a:prstGeom>
            <a:noFill/>
          </p:spPr>
        </p:pic>
        <p:pic>
          <p:nvPicPr>
            <p:cNvPr id="51" name="Picture 2" descr="https://o.remove.bg/downloads/30f46774-3f1d-49e6-b179-b9e61f52e503/image-removebg-preview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79712" y="2636912"/>
              <a:ext cx="1152128" cy="944552"/>
            </a:xfrm>
            <a:prstGeom prst="rect">
              <a:avLst/>
            </a:prstGeom>
            <a:noFill/>
          </p:spPr>
        </p:pic>
        <p:sp>
          <p:nvSpPr>
            <p:cNvPr id="52" name="타원 51"/>
            <p:cNvSpPr/>
            <p:nvPr/>
          </p:nvSpPr>
          <p:spPr>
            <a:xfrm>
              <a:off x="1763688" y="1700808"/>
              <a:ext cx="1440160" cy="93610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>
                  <a:solidFill>
                    <a:schemeClr val="tx1"/>
                  </a:solidFill>
                </a:rPr>
                <a:t>신속한</a:t>
              </a:r>
              <a:endParaRPr lang="en-US" altLang="ko-KR" sz="14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400" b="1" dirty="0" smtClean="0">
                  <a:solidFill>
                    <a:schemeClr val="tx1"/>
                  </a:solidFill>
                </a:rPr>
                <a:t>응대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899592" y="2996952"/>
              <a:ext cx="7232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꾸준한</a:t>
              </a:r>
              <a:endParaRPr lang="en-US" altLang="ko-KR" sz="14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관리</a:t>
              </a:r>
              <a:endParaRPr lang="ko-KR" altLang="en-US" sz="14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3275856" y="297778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고객과의</a:t>
              </a:r>
              <a:endParaRPr lang="en-US" altLang="ko-KR" sz="14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유대관계</a:t>
              </a:r>
              <a:endParaRPr lang="ko-KR" altLang="en-US" sz="1400" b="1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9204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0" y="87611"/>
            <a:ext cx="2991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Ⅰ. </a:t>
            </a:r>
            <a:r>
              <a:rPr kumimoji="0"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회사 일반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6831943" y="318442"/>
            <a:ext cx="21929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사업 실적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179512" y="908720"/>
            <a:ext cx="86620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(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주</a:t>
            </a: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)</a:t>
            </a:r>
            <a:r>
              <a:rPr lang="ko-KR" altLang="en-US" b="1" dirty="0" err="1" smtClean="0">
                <a:solidFill>
                  <a:schemeClr val="tx2"/>
                </a:solidFill>
                <a:latin typeface="+mn-ea"/>
              </a:rPr>
              <a:t>포스피아</a:t>
            </a: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</a:rPr>
              <a:t>는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300" b="1" dirty="0" smtClean="0">
                <a:solidFill>
                  <a:srgbClr val="000000"/>
                </a:solidFill>
                <a:latin typeface="+mn-ea"/>
              </a:rPr>
              <a:t>아래와 같은 사업 실적을 통해 안정성 있는  </a:t>
            </a:r>
            <a:r>
              <a:rPr lang="en-US" altLang="ko-KR" sz="1300" b="1" dirty="0" smtClean="0">
                <a:solidFill>
                  <a:srgbClr val="000000"/>
                </a:solidFill>
                <a:latin typeface="+mn-ea"/>
              </a:rPr>
              <a:t>VAN</a:t>
            </a:r>
            <a:r>
              <a:rPr lang="ko-KR" altLang="en-US" sz="1300" b="1" dirty="0" smtClean="0">
                <a:solidFill>
                  <a:srgbClr val="000000"/>
                </a:solidFill>
                <a:latin typeface="+mn-ea"/>
              </a:rPr>
              <a:t> 서비스를 대내외적으로 제공하고 있습니다</a:t>
            </a:r>
            <a:r>
              <a:rPr lang="en-US" altLang="ko-KR" sz="1300" b="1" dirty="0" smtClean="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1300" b="1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46275918"/>
              </p:ext>
            </p:extLst>
          </p:nvPr>
        </p:nvGraphicFramePr>
        <p:xfrm>
          <a:off x="395536" y="1916833"/>
          <a:ext cx="8329273" cy="4392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57558"/>
                <a:gridCol w="11521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365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93693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발주처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사업개요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사업기간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대상업무분야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2211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탕화쿵푸마라탕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프랜차이즈 본사 계약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2020.03~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인터넷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CCTV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2211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왕가네 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탕후루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프랜차이즈 본사 계약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2023.04~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77924062"/>
                  </a:ext>
                </a:extLst>
              </a:tr>
              <a:tr h="482211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힘난다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버거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프랜차이즈 본사 계약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2023.02~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인터넷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CCTV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23317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포브라더스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이중화 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시스템 운영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2018.10~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인터넷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CCTV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2211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이가자헤어비스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프랜차이즈 본사 계약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2018.10~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2211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멘부리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프랜차이즈 본사 계약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2021.09~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인터넷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CCTV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82211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국가대표 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아구찜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프랜차이즈 본사 계약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2021.07~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82211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교촌치킨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신용카드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현금영수증 승인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매입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2018.09~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현재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VAN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서비스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395536" y="1556792"/>
            <a:ext cx="2530750" cy="25717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2-1. </a:t>
            </a:r>
            <a:r>
              <a:rPr lang="ko-KR" altLang="en-US" sz="1100" b="1" dirty="0" smtClean="0"/>
              <a:t> 사업 실적</a:t>
            </a:r>
          </a:p>
        </p:txBody>
      </p:sp>
    </p:spTree>
    <p:extLst>
      <p:ext uri="{BB962C8B-B14F-4D97-AF65-F5344CB8AC3E}">
        <p14:creationId xmlns="" xmlns:p14="http://schemas.microsoft.com/office/powerpoint/2010/main" val="9204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0" y="87611"/>
            <a:ext cx="2991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Ⅰ. </a:t>
            </a:r>
            <a:r>
              <a:rPr kumimoji="0"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회사 일반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5868144" y="318442"/>
            <a:ext cx="31567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사업실적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179512" y="908720"/>
            <a:ext cx="86620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40000"/>
              </a:spcBef>
              <a:tabLst>
                <a:tab pos="374632" algn="l"/>
                <a:tab pos="1238189" algn="l"/>
              </a:tabLst>
            </a:pP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(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주</a:t>
            </a: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)</a:t>
            </a:r>
            <a:r>
              <a:rPr lang="ko-KR" altLang="en-US" b="1" dirty="0" err="1" smtClean="0">
                <a:solidFill>
                  <a:schemeClr val="tx2"/>
                </a:solidFill>
                <a:latin typeface="+mn-ea"/>
              </a:rPr>
              <a:t>포스피아</a:t>
            </a: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</a:rPr>
              <a:t>는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300" b="1" dirty="0" smtClean="0">
                <a:solidFill>
                  <a:srgbClr val="000000"/>
                </a:solidFill>
                <a:latin typeface="+mn-ea"/>
              </a:rPr>
              <a:t>아래와 같은  사업 실적을 통해 안정성 있는 </a:t>
            </a:r>
            <a:r>
              <a:rPr lang="en-US" altLang="ko-KR" sz="1300" b="1" dirty="0" smtClean="0">
                <a:solidFill>
                  <a:srgbClr val="000000"/>
                </a:solidFill>
                <a:latin typeface="+mn-ea"/>
              </a:rPr>
              <a:t>VAN</a:t>
            </a:r>
            <a:r>
              <a:rPr lang="ko-KR" altLang="en-US" sz="1300" b="1" dirty="0" smtClean="0">
                <a:solidFill>
                  <a:srgbClr val="000000"/>
                </a:solidFill>
                <a:latin typeface="+mn-ea"/>
              </a:rPr>
              <a:t> 서비스를 대내외적으로 제공하고 있습니다</a:t>
            </a:r>
            <a:r>
              <a:rPr lang="en-US" altLang="ko-KR" sz="1300" b="1" dirty="0" smtClean="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1300" b="1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6" name="Group 9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96132166"/>
              </p:ext>
            </p:extLst>
          </p:nvPr>
        </p:nvGraphicFramePr>
        <p:xfrm>
          <a:off x="755576" y="1988840"/>
          <a:ext cx="2232248" cy="1008112"/>
        </p:xfrm>
        <a:graphic>
          <a:graphicData uri="http://schemas.openxmlformats.org/drawingml/2006/table">
            <a:tbl>
              <a:tblPr/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081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Group 9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65489189"/>
              </p:ext>
            </p:extLst>
          </p:nvPr>
        </p:nvGraphicFramePr>
        <p:xfrm>
          <a:off x="3419872" y="1988840"/>
          <a:ext cx="2232248" cy="1008112"/>
        </p:xfrm>
        <a:graphic>
          <a:graphicData uri="http://schemas.openxmlformats.org/drawingml/2006/table">
            <a:tbl>
              <a:tblPr/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081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Group 9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15732229"/>
              </p:ext>
            </p:extLst>
          </p:nvPr>
        </p:nvGraphicFramePr>
        <p:xfrm>
          <a:off x="6084168" y="1988840"/>
          <a:ext cx="2232248" cy="1008112"/>
        </p:xfrm>
        <a:graphic>
          <a:graphicData uri="http://schemas.openxmlformats.org/drawingml/2006/table">
            <a:tbl>
              <a:tblPr/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081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Group 9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96132166"/>
              </p:ext>
            </p:extLst>
          </p:nvPr>
        </p:nvGraphicFramePr>
        <p:xfrm>
          <a:off x="755576" y="3140968"/>
          <a:ext cx="2232248" cy="1008112"/>
        </p:xfrm>
        <a:graphic>
          <a:graphicData uri="http://schemas.openxmlformats.org/drawingml/2006/table">
            <a:tbl>
              <a:tblPr/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081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Group 9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65489189"/>
              </p:ext>
            </p:extLst>
          </p:nvPr>
        </p:nvGraphicFramePr>
        <p:xfrm>
          <a:off x="3419872" y="3140968"/>
          <a:ext cx="2232248" cy="1008112"/>
        </p:xfrm>
        <a:graphic>
          <a:graphicData uri="http://schemas.openxmlformats.org/drawingml/2006/table">
            <a:tbl>
              <a:tblPr/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081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Group 9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15732229"/>
              </p:ext>
            </p:extLst>
          </p:nvPr>
        </p:nvGraphicFramePr>
        <p:xfrm>
          <a:off x="6084168" y="3140968"/>
          <a:ext cx="2232248" cy="1008112"/>
        </p:xfrm>
        <a:graphic>
          <a:graphicData uri="http://schemas.openxmlformats.org/drawingml/2006/table">
            <a:tbl>
              <a:tblPr/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081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Group 9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96132166"/>
              </p:ext>
            </p:extLst>
          </p:nvPr>
        </p:nvGraphicFramePr>
        <p:xfrm>
          <a:off x="755576" y="4293096"/>
          <a:ext cx="2232248" cy="1008112"/>
        </p:xfrm>
        <a:graphic>
          <a:graphicData uri="http://schemas.openxmlformats.org/drawingml/2006/table">
            <a:tbl>
              <a:tblPr/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081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9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65489189"/>
              </p:ext>
            </p:extLst>
          </p:nvPr>
        </p:nvGraphicFramePr>
        <p:xfrm>
          <a:off x="3419872" y="4293096"/>
          <a:ext cx="2232248" cy="1008112"/>
        </p:xfrm>
        <a:graphic>
          <a:graphicData uri="http://schemas.openxmlformats.org/drawingml/2006/table">
            <a:tbl>
              <a:tblPr/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081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9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15732229"/>
              </p:ext>
            </p:extLst>
          </p:nvPr>
        </p:nvGraphicFramePr>
        <p:xfrm>
          <a:off x="6084168" y="4293096"/>
          <a:ext cx="2232248" cy="1008112"/>
        </p:xfrm>
        <a:graphic>
          <a:graphicData uri="http://schemas.openxmlformats.org/drawingml/2006/table">
            <a:tbl>
              <a:tblPr/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081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Group 9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96132166"/>
              </p:ext>
            </p:extLst>
          </p:nvPr>
        </p:nvGraphicFramePr>
        <p:xfrm>
          <a:off x="755576" y="5445224"/>
          <a:ext cx="2232248" cy="1008112"/>
        </p:xfrm>
        <a:graphic>
          <a:graphicData uri="http://schemas.openxmlformats.org/drawingml/2006/table">
            <a:tbl>
              <a:tblPr/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081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Group 9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65489189"/>
              </p:ext>
            </p:extLst>
          </p:nvPr>
        </p:nvGraphicFramePr>
        <p:xfrm>
          <a:off x="3419872" y="5445224"/>
          <a:ext cx="2232248" cy="1008112"/>
        </p:xfrm>
        <a:graphic>
          <a:graphicData uri="http://schemas.openxmlformats.org/drawingml/2006/table">
            <a:tbl>
              <a:tblPr/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081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Group 9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15732229"/>
              </p:ext>
            </p:extLst>
          </p:nvPr>
        </p:nvGraphicFramePr>
        <p:xfrm>
          <a:off x="6084168" y="5445224"/>
          <a:ext cx="2232248" cy="1008112"/>
        </p:xfrm>
        <a:graphic>
          <a:graphicData uri="http://schemas.openxmlformats.org/drawingml/2006/table">
            <a:tbl>
              <a:tblPr/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081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9104" marR="69104" marT="6910" marB="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1" name="그림 20" descr="탕화쿵푸마라탕.jpeg"/>
          <p:cNvPicPr>
            <a:picLocks noChangeAspect="1"/>
          </p:cNvPicPr>
          <p:nvPr/>
        </p:nvPicPr>
        <p:blipFill>
          <a:blip r:embed="rId3" cstate="print"/>
          <a:srcRect l="10260" r="12568"/>
          <a:stretch>
            <a:fillRect/>
          </a:stretch>
        </p:blipFill>
        <p:spPr>
          <a:xfrm>
            <a:off x="827584" y="2060848"/>
            <a:ext cx="2088232" cy="900101"/>
          </a:xfrm>
          <a:prstGeom prst="rect">
            <a:avLst/>
          </a:prstGeom>
        </p:spPr>
      </p:pic>
      <p:pic>
        <p:nvPicPr>
          <p:cNvPr id="24" name="그림 23" descr="KakaoTalk_20221118_171623373.jpg"/>
          <p:cNvPicPr>
            <a:picLocks noChangeAspect="1"/>
          </p:cNvPicPr>
          <p:nvPr/>
        </p:nvPicPr>
        <p:blipFill>
          <a:blip r:embed="rId4" cstate="print"/>
          <a:srcRect l="24334" t="19550" r="22000" b="68900"/>
          <a:stretch>
            <a:fillRect/>
          </a:stretch>
        </p:blipFill>
        <p:spPr>
          <a:xfrm>
            <a:off x="6156176" y="3212976"/>
            <a:ext cx="2088232" cy="864096"/>
          </a:xfrm>
          <a:prstGeom prst="rect">
            <a:avLst/>
          </a:prstGeom>
        </p:spPr>
      </p:pic>
      <p:pic>
        <p:nvPicPr>
          <p:cNvPr id="27" name="그림 26" descr="KakaoTalk_20221118_162554007.jpg"/>
          <p:cNvPicPr>
            <a:picLocks noChangeAspect="1"/>
          </p:cNvPicPr>
          <p:nvPr/>
        </p:nvPicPr>
        <p:blipFill>
          <a:blip r:embed="rId5" cstate="print"/>
          <a:srcRect l="11422" t="23750" r="10879" b="59369"/>
          <a:stretch>
            <a:fillRect/>
          </a:stretch>
        </p:blipFill>
        <p:spPr>
          <a:xfrm>
            <a:off x="827584" y="3212976"/>
            <a:ext cx="2088232" cy="864096"/>
          </a:xfrm>
          <a:prstGeom prst="rect">
            <a:avLst/>
          </a:prstGeom>
        </p:spPr>
      </p:pic>
      <p:pic>
        <p:nvPicPr>
          <p:cNvPr id="28" name="그림 27" descr="KakaoTalk_20221118_162451244.jpg"/>
          <p:cNvPicPr>
            <a:picLocks noChangeAspect="1"/>
          </p:cNvPicPr>
          <p:nvPr/>
        </p:nvPicPr>
        <p:blipFill>
          <a:blip r:embed="rId6" cstate="print"/>
          <a:srcRect l="10334" t="10101" r="17334" b="82549"/>
          <a:stretch>
            <a:fillRect/>
          </a:stretch>
        </p:blipFill>
        <p:spPr>
          <a:xfrm>
            <a:off x="6156176" y="2060848"/>
            <a:ext cx="2088232" cy="864096"/>
          </a:xfrm>
          <a:prstGeom prst="rect">
            <a:avLst/>
          </a:prstGeom>
        </p:spPr>
      </p:pic>
      <p:pic>
        <p:nvPicPr>
          <p:cNvPr id="29" name="그림 28" descr="멘부리.jpg"/>
          <p:cNvPicPr>
            <a:picLocks noChangeAspect="1"/>
          </p:cNvPicPr>
          <p:nvPr/>
        </p:nvPicPr>
        <p:blipFill>
          <a:blip r:embed="rId7" cstate="print"/>
          <a:srcRect l="-447" t="18500" r="1886" b="35300"/>
          <a:stretch>
            <a:fillRect/>
          </a:stretch>
        </p:blipFill>
        <p:spPr>
          <a:xfrm>
            <a:off x="827584" y="4365104"/>
            <a:ext cx="2088232" cy="864096"/>
          </a:xfrm>
          <a:prstGeom prst="rect">
            <a:avLst/>
          </a:prstGeom>
        </p:spPr>
      </p:pic>
      <p:pic>
        <p:nvPicPr>
          <p:cNvPr id="30" name="그림 29" descr="KakaoTalk_20221118_170530551.jpg"/>
          <p:cNvPicPr>
            <a:picLocks noChangeAspect="1"/>
          </p:cNvPicPr>
          <p:nvPr/>
        </p:nvPicPr>
        <p:blipFill>
          <a:blip r:embed="rId8" cstate="print"/>
          <a:srcRect t="25850" b="47900"/>
          <a:stretch>
            <a:fillRect/>
          </a:stretch>
        </p:blipFill>
        <p:spPr>
          <a:xfrm>
            <a:off x="6156176" y="4365104"/>
            <a:ext cx="2088232" cy="864096"/>
          </a:xfrm>
          <a:prstGeom prst="rect">
            <a:avLst/>
          </a:prstGeom>
        </p:spPr>
      </p:pic>
      <p:pic>
        <p:nvPicPr>
          <p:cNvPr id="31" name="그림 30" descr="교촌치킨_로고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491880" y="3212976"/>
            <a:ext cx="2088232" cy="864096"/>
          </a:xfrm>
          <a:prstGeom prst="rect">
            <a:avLst/>
          </a:prstGeom>
        </p:spPr>
      </p:pic>
      <p:grpSp>
        <p:nvGrpSpPr>
          <p:cNvPr id="38" name="그룹 37"/>
          <p:cNvGrpSpPr/>
          <p:nvPr/>
        </p:nvGrpSpPr>
        <p:grpSpPr>
          <a:xfrm>
            <a:off x="827584" y="5517232"/>
            <a:ext cx="2088232" cy="864096"/>
            <a:chOff x="827584" y="5373216"/>
            <a:chExt cx="2088232" cy="864096"/>
          </a:xfrm>
        </p:grpSpPr>
        <p:pic>
          <p:nvPicPr>
            <p:cNvPr id="22531" name="Picture 3"/>
            <p:cNvPicPr>
              <a:picLocks noChangeAspect="1" noChangeArrowheads="1"/>
            </p:cNvPicPr>
            <p:nvPr/>
          </p:nvPicPr>
          <p:blipFill>
            <a:blip r:embed="rId10" cstate="print"/>
            <a:srcRect l="7143" r="3571"/>
            <a:stretch>
              <a:fillRect/>
            </a:stretch>
          </p:blipFill>
          <p:spPr bwMode="auto">
            <a:xfrm>
              <a:off x="827584" y="5373216"/>
              <a:ext cx="2088232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0" name="Picture 2"/>
            <p:cNvPicPr>
              <a:picLocks noChangeAspect="1" noChangeArrowheads="1"/>
            </p:cNvPicPr>
            <p:nvPr/>
          </p:nvPicPr>
          <p:blipFill>
            <a:blip r:embed="rId10" cstate="print"/>
            <a:srcRect l="75861" r="3212" b="40126"/>
            <a:stretch>
              <a:fillRect/>
            </a:stretch>
          </p:blipFill>
          <p:spPr bwMode="auto">
            <a:xfrm>
              <a:off x="902163" y="5877272"/>
              <a:ext cx="1939074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Box 33"/>
            <p:cNvSpPr txBox="1"/>
            <p:nvPr/>
          </p:nvSpPr>
          <p:spPr>
            <a:xfrm>
              <a:off x="1476176" y="5826750"/>
              <a:ext cx="12236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spc="300" dirty="0" smtClean="0">
                  <a:solidFill>
                    <a:srgbClr val="DCC850"/>
                  </a:solidFill>
                  <a:latin typeface="한컴 말랑말랑 Bold" pitchFamily="50" charset="-127"/>
                  <a:ea typeface="한컴 말랑말랑 Bold" pitchFamily="50" charset="-127"/>
                </a:rPr>
                <a:t>고당도</a:t>
              </a:r>
              <a:endParaRPr lang="ko-KR" altLang="en-US" sz="1600" b="1" spc="300" dirty="0">
                <a:solidFill>
                  <a:srgbClr val="DCC850"/>
                </a:solidFill>
                <a:latin typeface="한컴 말랑말랑 Bold" pitchFamily="50" charset="-127"/>
                <a:ea typeface="한컴 말랑말랑 Bold" pitchFamily="50" charset="-127"/>
              </a:endParaRPr>
            </a:p>
          </p:txBody>
        </p:sp>
      </p:grpSp>
      <p:pic>
        <p:nvPicPr>
          <p:cNvPr id="39" name="그림 38" descr="KakaoTalk_20221118_174028792.jpg"/>
          <p:cNvPicPr>
            <a:picLocks noChangeAspect="1"/>
          </p:cNvPicPr>
          <p:nvPr/>
        </p:nvPicPr>
        <p:blipFill>
          <a:blip r:embed="rId11" cstate="print"/>
          <a:srcRect l="24000" t="18500" r="21833" b="72050"/>
          <a:stretch>
            <a:fillRect/>
          </a:stretch>
        </p:blipFill>
        <p:spPr>
          <a:xfrm>
            <a:off x="3491880" y="4365104"/>
            <a:ext cx="2088232" cy="864096"/>
          </a:xfrm>
          <a:prstGeom prst="rect">
            <a:avLst/>
          </a:prstGeom>
        </p:spPr>
      </p:pic>
      <p:pic>
        <p:nvPicPr>
          <p:cNvPr id="41" name="그림 40" descr="KakaoTalk_20221118_174348974_02.jpg"/>
          <p:cNvPicPr>
            <a:picLocks noChangeAspect="1"/>
          </p:cNvPicPr>
          <p:nvPr/>
        </p:nvPicPr>
        <p:blipFill>
          <a:blip r:embed="rId12" cstate="print"/>
          <a:srcRect l="26444" t="38849" r="28446" b="55901"/>
          <a:stretch>
            <a:fillRect/>
          </a:stretch>
        </p:blipFill>
        <p:spPr>
          <a:xfrm>
            <a:off x="6156176" y="5517232"/>
            <a:ext cx="2088232" cy="870304"/>
          </a:xfrm>
          <a:prstGeom prst="rect">
            <a:avLst/>
          </a:prstGeom>
        </p:spPr>
      </p:pic>
      <p:pic>
        <p:nvPicPr>
          <p:cNvPr id="42" name="그림 41" descr="다운로드.jf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91880" y="5517232"/>
            <a:ext cx="2088232" cy="907016"/>
          </a:xfrm>
          <a:prstGeom prst="rect">
            <a:avLst/>
          </a:prstGeom>
        </p:spPr>
      </p:pic>
      <p:sp>
        <p:nvSpPr>
          <p:cNvPr id="32" name="모서리가 둥근 직사각형 31"/>
          <p:cNvSpPr/>
          <p:nvPr/>
        </p:nvSpPr>
        <p:spPr>
          <a:xfrm>
            <a:off x="395536" y="1587649"/>
            <a:ext cx="2530750" cy="25717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2-1. </a:t>
            </a:r>
            <a:r>
              <a:rPr lang="ko-KR" altLang="en-US" sz="1100" b="1" dirty="0" smtClean="0"/>
              <a:t> 주요 </a:t>
            </a:r>
            <a:r>
              <a:rPr lang="ko-KR" altLang="en-US" sz="1100" b="1" dirty="0" err="1" smtClean="0"/>
              <a:t>고객사</a:t>
            </a:r>
            <a:endParaRPr lang="ko-KR" altLang="en-US" sz="1100" b="1" dirty="0" smtClean="0"/>
          </a:p>
        </p:txBody>
      </p:sp>
      <p:pic>
        <p:nvPicPr>
          <p:cNvPr id="19458" name="Picture 2" descr="https://o.remove.bg/downloads/03223ca7-fba0-42db-b945-d3be204cc829/image-removebg-preview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500430" y="2143116"/>
            <a:ext cx="2071702" cy="7143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204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대각선 방향의 모서리가 잘린 사각형 4"/>
          <p:cNvSpPr/>
          <p:nvPr/>
        </p:nvSpPr>
        <p:spPr>
          <a:xfrm>
            <a:off x="252046" y="0"/>
            <a:ext cx="1439634" cy="1988840"/>
          </a:xfrm>
          <a:prstGeom prst="snip2DiagRect">
            <a:avLst/>
          </a:prstGeom>
          <a:solidFill>
            <a:srgbClr val="257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/>
              <a:t>Table of</a:t>
            </a:r>
          </a:p>
          <a:p>
            <a:pPr>
              <a:lnSpc>
                <a:spcPct val="200000"/>
              </a:lnSpc>
            </a:pPr>
            <a:r>
              <a:rPr lang="en-US" altLang="ko-KR" b="1" dirty="0" smtClean="0"/>
              <a:t>Contents</a:t>
            </a:r>
            <a:endParaRPr lang="ko-KR" altLang="en-US" b="1" dirty="0"/>
          </a:p>
        </p:txBody>
      </p:sp>
      <p:cxnSp>
        <p:nvCxnSpPr>
          <p:cNvPr id="7" name="직선 연결선 6"/>
          <p:cNvCxnSpPr/>
          <p:nvPr/>
        </p:nvCxnSpPr>
        <p:spPr>
          <a:xfrm>
            <a:off x="2465754" y="549275"/>
            <a:ext cx="642672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2465228" y="2361254"/>
            <a:ext cx="642672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94550" y="671960"/>
            <a:ext cx="185351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회사 일반</a:t>
            </a:r>
            <a:endParaRPr lang="ko-KR" altLang="en-US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65229" y="2281696"/>
            <a:ext cx="675271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endParaRPr lang="ko-KR" altLang="en-US" sz="6000" b="1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94550" y="2483938"/>
            <a:ext cx="264560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기술 및 서비스 부분</a:t>
            </a:r>
            <a:endParaRPr lang="ko-KR" alt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366661" y="578497"/>
            <a:ext cx="2525294" cy="11526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 현황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6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 실적</a:t>
            </a:r>
            <a:endParaRPr lang="en-US" altLang="ko-KR" sz="1600" b="1" dirty="0" smtClean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600" b="1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6012160" y="2357733"/>
            <a:ext cx="2879795" cy="193899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판매관리 서비스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/>
              <a:t>2. </a:t>
            </a:r>
            <a:r>
              <a:rPr lang="ko-KR" altLang="en-US" sz="1600" b="1" dirty="0" smtClean="0"/>
              <a:t>매출 내역정산 서비스</a:t>
            </a:r>
            <a:endParaRPr lang="en-US" altLang="ko-KR" sz="1600" b="1" dirty="0" smtClean="0"/>
          </a:p>
          <a:p>
            <a:pPr>
              <a:lnSpc>
                <a:spcPct val="150000"/>
              </a:lnSpc>
            </a:pPr>
            <a:r>
              <a:rPr lang="en-US" altLang="ko-KR" sz="1600" b="1" dirty="0" smtClean="0"/>
              <a:t>3. </a:t>
            </a:r>
            <a:r>
              <a:rPr lang="ko-KR" altLang="en-US" sz="1600" b="1" dirty="0" smtClean="0"/>
              <a:t>결제 단말기 및 서명패드</a:t>
            </a:r>
            <a:endParaRPr lang="en-US" altLang="ko-KR" sz="1600" b="1" dirty="0" smtClean="0"/>
          </a:p>
          <a:p>
            <a:pPr>
              <a:lnSpc>
                <a:spcPct val="150000"/>
              </a:lnSpc>
            </a:pPr>
            <a:r>
              <a:rPr lang="en-US" altLang="ko-KR" sz="1600" b="1" dirty="0" smtClean="0"/>
              <a:t>4. KIOSK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/>
              <a:t>5. </a:t>
            </a:r>
            <a:r>
              <a:rPr lang="ko-KR" altLang="en-US" sz="1600" b="1" dirty="0" smtClean="0"/>
              <a:t>전국 유지보수 및 업무지원</a:t>
            </a:r>
            <a:endParaRPr lang="ko-KR" altLang="en-US" sz="16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434413" y="479041"/>
            <a:ext cx="675271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Ⅰ</a:t>
            </a:r>
            <a:endParaRPr lang="ko-KR" altLang="en-US" sz="60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751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0" y="87611"/>
            <a:ext cx="3779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Ⅱ. </a:t>
            </a:r>
            <a:r>
              <a:rPr kumimoji="0"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기술 및 서비스 부분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6831943" y="318442"/>
            <a:ext cx="21929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판매관리 서비스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764704"/>
            <a:ext cx="8640960" cy="657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2"/>
                </a:solidFill>
                <a:sym typeface="Monotype Sorts"/>
              </a:rPr>
              <a:t>(</a:t>
            </a:r>
            <a:r>
              <a:rPr lang="ko-KR" altLang="en-US" sz="1400" b="1" dirty="0" smtClean="0">
                <a:solidFill>
                  <a:schemeClr val="tx2"/>
                </a:solidFill>
                <a:sym typeface="Monotype Sorts"/>
              </a:rPr>
              <a:t>주</a:t>
            </a:r>
            <a:r>
              <a:rPr lang="en-US" altLang="ko-KR" sz="1400" b="1" dirty="0" smtClean="0">
                <a:solidFill>
                  <a:schemeClr val="tx2"/>
                </a:solidFill>
                <a:sym typeface="Monotype Sorts"/>
              </a:rPr>
              <a:t>)</a:t>
            </a:r>
            <a:r>
              <a:rPr lang="ko-KR" altLang="en-US" sz="1400" b="1" dirty="0" err="1" smtClean="0">
                <a:solidFill>
                  <a:schemeClr val="tx2"/>
                </a:solidFill>
                <a:sym typeface="Monotype Sorts"/>
              </a:rPr>
              <a:t>포스피아</a:t>
            </a:r>
            <a:r>
              <a:rPr lang="ko-KR" altLang="en-US" sz="1050" b="1" dirty="0" err="1" smtClean="0">
                <a:solidFill>
                  <a:schemeClr val="tx2"/>
                </a:solidFill>
                <a:sym typeface="Monotype Sorts"/>
              </a:rPr>
              <a:t>는</a:t>
            </a:r>
            <a:r>
              <a:rPr lang="ko-KR" altLang="en-US" sz="1400" b="1" dirty="0" smtClean="0">
                <a:solidFill>
                  <a:schemeClr val="tx2"/>
                </a:solidFill>
                <a:sym typeface="Monotype Sorts"/>
              </a:rPr>
              <a:t> </a:t>
            </a:r>
            <a:r>
              <a:rPr lang="ko-KR" altLang="en-US" sz="1050" b="1" dirty="0" smtClean="0">
                <a:sym typeface="Monotype Sorts"/>
              </a:rPr>
              <a:t>대한민국에서 가장 많이 사용하는 </a:t>
            </a:r>
            <a:r>
              <a:rPr lang="ko-KR" altLang="en-US" sz="1050" b="1" dirty="0" err="1" smtClean="0">
                <a:sym typeface="Monotype Sorts"/>
              </a:rPr>
              <a:t>포스</a:t>
            </a:r>
            <a:r>
              <a:rPr lang="ko-KR" altLang="en-US" sz="1050" b="1" dirty="0" smtClean="0">
                <a:sym typeface="Monotype Sorts"/>
              </a:rPr>
              <a:t> 프로그램 중 하나인 </a:t>
            </a:r>
            <a:r>
              <a:rPr lang="en-US" altLang="ko-KR" sz="1050" b="1" dirty="0" smtClean="0">
                <a:sym typeface="Monotype Sorts"/>
              </a:rPr>
              <a:t>OKPOS </a:t>
            </a:r>
            <a:r>
              <a:rPr lang="ko-KR" altLang="en-US" sz="1050" b="1" dirty="0" smtClean="0">
                <a:sym typeface="Monotype Sorts"/>
              </a:rPr>
              <a:t>프로그램을 서비스 제공 합니다</a:t>
            </a:r>
            <a:r>
              <a:rPr lang="en-US" altLang="ko-KR" sz="1050" b="1" dirty="0" smtClean="0">
                <a:sym typeface="Monotype Sorts"/>
              </a:rPr>
              <a:t>.</a:t>
            </a:r>
            <a:br>
              <a:rPr lang="en-US" altLang="ko-KR" sz="1050" b="1" dirty="0" smtClean="0">
                <a:sym typeface="Monotype Sorts"/>
              </a:rPr>
            </a:br>
            <a:r>
              <a:rPr lang="en-US" altLang="ko-KR" sz="1050" b="1" dirty="0" smtClean="0">
                <a:sym typeface="Monotype Sorts"/>
              </a:rPr>
              <a:t>  </a:t>
            </a:r>
            <a:r>
              <a:rPr lang="ko-KR" altLang="en-US" sz="1050" b="1" dirty="0" smtClean="0">
                <a:sym typeface="Monotype Sorts"/>
              </a:rPr>
              <a:t>백업 서버 및 유사시 가동되는 </a:t>
            </a:r>
            <a:r>
              <a:rPr lang="ko-KR" altLang="en-US" sz="1050" b="1" dirty="0" err="1" smtClean="0">
                <a:sym typeface="Monotype Sorts"/>
              </a:rPr>
              <a:t>미러</a:t>
            </a:r>
            <a:r>
              <a:rPr lang="ko-KR" altLang="en-US" sz="1050" b="1" dirty="0" smtClean="0">
                <a:sym typeface="Monotype Sorts"/>
              </a:rPr>
              <a:t> 서버까지 완벽하게 </a:t>
            </a:r>
            <a:r>
              <a:rPr lang="ko-KR" altLang="en-US" sz="1050" b="1" dirty="0" smtClean="0">
                <a:solidFill>
                  <a:srgbClr val="0070C0"/>
                </a:solidFill>
                <a:sym typeface="Monotype Sorts"/>
              </a:rPr>
              <a:t>고객의 데이터를 보호하고 보장합니다</a:t>
            </a:r>
            <a:r>
              <a:rPr lang="en-US" altLang="ko-KR" sz="1050" b="1" dirty="0" smtClean="0">
                <a:solidFill>
                  <a:srgbClr val="0070C0"/>
                </a:solidFill>
                <a:sym typeface="Monotype Sorts"/>
              </a:rPr>
              <a:t>. </a:t>
            </a:r>
            <a:r>
              <a:rPr lang="ko-KR" altLang="en-US" sz="1050" b="1" dirty="0" smtClean="0">
                <a:sym typeface="Monotype Sorts"/>
              </a:rPr>
              <a:t>짧은 시간 안에 복원이 가능 합니다</a:t>
            </a:r>
            <a:r>
              <a:rPr lang="en-US" altLang="ko-KR" sz="1050" b="1" dirty="0" smtClean="0">
                <a:sym typeface="Monotype Sorts"/>
              </a:rPr>
              <a:t>.</a:t>
            </a:r>
            <a:endParaRPr lang="en-US" altLang="ko-KR" sz="1050" b="1" dirty="0">
              <a:sym typeface="Monotype Sort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23528" y="1628800"/>
            <a:ext cx="8496944" cy="4752528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ln>
                <a:solidFill>
                  <a:schemeClr val="bg1">
                    <a:lumMod val="95000"/>
                  </a:schemeClr>
                </a:solidFill>
              </a:ln>
              <a:solidFill>
                <a:srgbClr val="FFFFFF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357158" y="2500306"/>
            <a:ext cx="3929090" cy="3307808"/>
            <a:chOff x="425108" y="2021778"/>
            <a:chExt cx="8355600" cy="3964740"/>
          </a:xfrm>
        </p:grpSpPr>
        <p:pic>
          <p:nvPicPr>
            <p:cNvPr id="9" name="Picture 4" descr="\\Spc-pc\spc공유\ACNK Payments\남직원보고서양식\최수림\제안서\OKPOS자료\POS 시작화면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5108" y="2021778"/>
              <a:ext cx="2430000" cy="1814400"/>
            </a:xfrm>
            <a:prstGeom prst="rect">
              <a:avLst/>
            </a:prstGeom>
            <a:noFill/>
          </p:spPr>
        </p:pic>
        <p:pic>
          <p:nvPicPr>
            <p:cNvPr id="10" name="Picture 5" descr="\\Spc-pc\spc공유\ACNK Payments\남직원보고서양식\최수림\제안서\OKPOS자료\POS 매출현황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41108" y="2028978"/>
              <a:ext cx="2430000" cy="1814400"/>
            </a:xfrm>
            <a:prstGeom prst="rect">
              <a:avLst/>
            </a:prstGeom>
            <a:noFill/>
          </p:spPr>
        </p:pic>
        <p:pic>
          <p:nvPicPr>
            <p:cNvPr id="11" name="Picture 6" descr="\\Spc-pc\spc공유\ACNK Payments\남직원보고서양식\최수림\제안서\OKPOS자료\POS 선불화면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50708" y="2021778"/>
              <a:ext cx="2430000" cy="1814400"/>
            </a:xfrm>
            <a:prstGeom prst="rect">
              <a:avLst/>
            </a:prstGeom>
            <a:noFill/>
          </p:spPr>
        </p:pic>
        <p:pic>
          <p:nvPicPr>
            <p:cNvPr id="12" name="Picture 7" descr="\\Spc-pc\spc공유\ACNK Payments\남직원보고서양식\최수림\제안서\OKPOS자료\ABC상품분석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46708" y="4169634"/>
              <a:ext cx="2430000" cy="1814400"/>
            </a:xfrm>
            <a:prstGeom prst="rect">
              <a:avLst/>
            </a:prstGeom>
            <a:noFill/>
          </p:spPr>
        </p:pic>
        <p:pic>
          <p:nvPicPr>
            <p:cNvPr id="13" name="Picture 9" descr="\\Spc-pc\spc공유\ACNK Payments\남직원보고서양식\최수림\제안서\OKPOS자료\가격관리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341108" y="4169634"/>
              <a:ext cx="2430000" cy="1814400"/>
            </a:xfrm>
            <a:prstGeom prst="rect">
              <a:avLst/>
            </a:prstGeom>
            <a:noFill/>
          </p:spPr>
        </p:pic>
        <p:pic>
          <p:nvPicPr>
            <p:cNvPr id="14" name="Picture 11" descr="\\Spc-pc\spc공유\ACNK Payments\남직원보고서양식\최수림\제안서\OKPOS자료\초기 화면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350458" y="4172118"/>
              <a:ext cx="2430000" cy="1814400"/>
            </a:xfrm>
            <a:prstGeom prst="rect">
              <a:avLst/>
            </a:prstGeom>
            <a:noFill/>
          </p:spPr>
        </p:pic>
      </p:grpSp>
      <p:sp>
        <p:nvSpPr>
          <p:cNvPr id="16" name="모서리가 둥근 직사각형 15"/>
          <p:cNvSpPr/>
          <p:nvPr/>
        </p:nvSpPr>
        <p:spPr>
          <a:xfrm>
            <a:off x="457074" y="1731665"/>
            <a:ext cx="2530750" cy="25717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1</a:t>
            </a:r>
            <a:r>
              <a:rPr lang="en-US" altLang="ko-KR" sz="1100" b="1" smtClean="0"/>
              <a:t>. </a:t>
            </a:r>
            <a:r>
              <a:rPr lang="ko-KR" altLang="en-US" sz="1100" b="1" dirty="0" smtClean="0"/>
              <a:t>판매관리 서비스 </a:t>
            </a: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9"/>
          <a:srcRect l="3068" r="3343"/>
          <a:stretch>
            <a:fillRect/>
          </a:stretch>
        </p:blipFill>
        <p:spPr bwMode="auto">
          <a:xfrm>
            <a:off x="4357686" y="2428868"/>
            <a:ext cx="4357718" cy="3532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9204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0" y="87611"/>
            <a:ext cx="3779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Ⅱ. </a:t>
            </a:r>
            <a:r>
              <a:rPr kumimoji="0"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기술 및 서비스 부분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6228184" y="318442"/>
            <a:ext cx="27967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kumimoji="0" lang="en-US" altLang="ko-KR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매출내역 정산 서비스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764704"/>
            <a:ext cx="8640960" cy="657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400" b="1" dirty="0" smtClean="0">
                <a:solidFill>
                  <a:schemeClr val="tx2"/>
                </a:solidFill>
                <a:sym typeface="Monotype Sorts"/>
              </a:rPr>
              <a:t>(</a:t>
            </a:r>
            <a:r>
              <a:rPr lang="ko-KR" altLang="en-US" sz="1400" b="1" dirty="0" smtClean="0">
                <a:solidFill>
                  <a:schemeClr val="tx2"/>
                </a:solidFill>
                <a:sym typeface="Monotype Sorts"/>
              </a:rPr>
              <a:t>주</a:t>
            </a:r>
            <a:r>
              <a:rPr lang="en-US" altLang="ko-KR" sz="1400" b="1" dirty="0" smtClean="0">
                <a:solidFill>
                  <a:schemeClr val="tx2"/>
                </a:solidFill>
                <a:sym typeface="Monotype Sorts"/>
              </a:rPr>
              <a:t>)</a:t>
            </a:r>
            <a:r>
              <a:rPr lang="ko-KR" altLang="en-US" sz="1400" b="1" dirty="0" err="1" smtClean="0">
                <a:solidFill>
                  <a:schemeClr val="tx2"/>
                </a:solidFill>
                <a:sym typeface="Monotype Sorts"/>
              </a:rPr>
              <a:t>포스피아</a:t>
            </a:r>
            <a:r>
              <a:rPr lang="ko-KR" altLang="en-US" sz="1050" b="1" dirty="0" err="1" smtClean="0">
                <a:sym typeface="Monotype Sorts"/>
              </a:rPr>
              <a:t>는</a:t>
            </a:r>
            <a:r>
              <a:rPr lang="ko-KR" altLang="en-US" sz="1400" b="1" dirty="0" smtClean="0">
                <a:solidFill>
                  <a:schemeClr val="tx2"/>
                </a:solidFill>
                <a:sym typeface="Monotype Sorts"/>
              </a:rPr>
              <a:t> </a:t>
            </a:r>
            <a:r>
              <a:rPr lang="ko-KR" altLang="en-US" sz="1050" b="1" dirty="0" smtClean="0">
                <a:sym typeface="Monotype Sorts"/>
              </a:rPr>
              <a:t>정산 업무서비스 지원을 위하여 가맹점 입금 정보 서비스를 통해 </a:t>
            </a:r>
            <a:r>
              <a:rPr lang="ko-KR" altLang="en-US" sz="1050" b="1" dirty="0" smtClean="0">
                <a:solidFill>
                  <a:srgbClr val="0070C0"/>
                </a:solidFill>
                <a:sym typeface="Monotype Sorts"/>
              </a:rPr>
              <a:t>안정적인 업무를 지원합니다</a:t>
            </a:r>
            <a:r>
              <a:rPr lang="en-US" altLang="ko-KR" sz="1050" b="1" dirty="0" smtClean="0">
                <a:solidFill>
                  <a:srgbClr val="0070C0"/>
                </a:solidFill>
                <a:sym typeface="Monotype Sorts"/>
              </a:rPr>
              <a:t>. </a:t>
            </a:r>
          </a:p>
          <a:p>
            <a:pPr marL="0"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050" b="1" dirty="0" smtClean="0">
                <a:solidFill>
                  <a:srgbClr val="00B050"/>
                </a:solidFill>
                <a:sym typeface="Monotype Sorts"/>
              </a:rPr>
              <a:t>  </a:t>
            </a:r>
            <a:r>
              <a:rPr lang="ko-KR" altLang="en-US" sz="1050" b="1" dirty="0" smtClean="0">
                <a:sym typeface="Monotype Sorts"/>
              </a:rPr>
              <a:t>입금정보서비스는 여신금융협회 자료를 활용하여 정확성을 배가 하였습니다</a:t>
            </a:r>
            <a:r>
              <a:rPr lang="en-US" altLang="ko-KR" sz="1050" b="1" dirty="0" smtClean="0">
                <a:sym typeface="Monotype Sorts"/>
              </a:rPr>
              <a:t>.</a:t>
            </a:r>
          </a:p>
        </p:txBody>
      </p:sp>
      <p:sp>
        <p:nvSpPr>
          <p:cNvPr id="10" name="모서리가 둥근 직사각형 15"/>
          <p:cNvSpPr>
            <a:spLocks noChangeArrowheads="1"/>
          </p:cNvSpPr>
          <p:nvPr/>
        </p:nvSpPr>
        <p:spPr bwMode="auto">
          <a:xfrm>
            <a:off x="369317" y="2134642"/>
            <a:ext cx="4073362" cy="3987800"/>
          </a:xfrm>
          <a:prstGeom prst="roundRect">
            <a:avLst>
              <a:gd name="adj" fmla="val 5111"/>
            </a:avLst>
          </a:prstGeom>
          <a:solidFill>
            <a:srgbClr val="FFFFFF"/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특징 </a:t>
            </a:r>
            <a:r>
              <a:rPr lang="en-US" altLang="ko-KR" sz="1200" b="1" dirty="0">
                <a:solidFill>
                  <a:srgbClr val="000000"/>
                </a:solidFill>
              </a:rPr>
              <a:t>: </a:t>
            </a:r>
            <a:r>
              <a:rPr lang="ko-KR" altLang="en-US" sz="1200" b="1" dirty="0"/>
              <a:t>여신금융협회 자료 연동</a:t>
            </a:r>
            <a:endParaRPr lang="en-US" altLang="ko-KR" sz="1200" b="1" dirty="0"/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승인거래 내역과 상기 입금 정보 비교 분석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주요 서비스 내역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</a:rPr>
              <a:t>   -. </a:t>
            </a:r>
            <a:r>
              <a:rPr lang="ko-KR" altLang="en-US" sz="1200" b="1" dirty="0">
                <a:solidFill>
                  <a:srgbClr val="000000"/>
                </a:solidFill>
              </a:rPr>
              <a:t>매출집계 조회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</a:rPr>
              <a:t>   -. </a:t>
            </a:r>
            <a:r>
              <a:rPr lang="ko-KR" altLang="en-US" sz="1200" b="1" dirty="0">
                <a:solidFill>
                  <a:srgbClr val="000000"/>
                </a:solidFill>
              </a:rPr>
              <a:t>매출상세 조회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</a:rPr>
              <a:t>   -. </a:t>
            </a:r>
            <a:r>
              <a:rPr lang="ko-KR" altLang="en-US" sz="1200" b="1" dirty="0">
                <a:solidFill>
                  <a:srgbClr val="000000"/>
                </a:solidFill>
              </a:rPr>
              <a:t>매출</a:t>
            </a:r>
            <a:r>
              <a:rPr lang="en-US" altLang="ko-KR" sz="1200" b="1" dirty="0">
                <a:solidFill>
                  <a:srgbClr val="000000"/>
                </a:solidFill>
              </a:rPr>
              <a:t>/</a:t>
            </a:r>
            <a:r>
              <a:rPr lang="ko-KR" altLang="en-US" sz="1200" b="1" dirty="0">
                <a:solidFill>
                  <a:srgbClr val="000000"/>
                </a:solidFill>
              </a:rPr>
              <a:t>입금 캘린더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복수사업자 서비스 기능</a:t>
            </a:r>
            <a:r>
              <a:rPr lang="en-US" altLang="ko-KR" sz="1200" b="1" dirty="0">
                <a:solidFill>
                  <a:srgbClr val="000000"/>
                </a:solidFill>
              </a:rPr>
              <a:t>(</a:t>
            </a:r>
            <a:r>
              <a:rPr lang="ko-KR" altLang="en-US" sz="1200" b="1" dirty="0">
                <a:solidFill>
                  <a:srgbClr val="000000"/>
                </a:solidFill>
              </a:rPr>
              <a:t>프랜차이즈 본사 등 사용</a:t>
            </a:r>
            <a:r>
              <a:rPr lang="en-US" altLang="ko-KR" sz="1200" b="1" dirty="0">
                <a:solidFill>
                  <a:srgbClr val="000000"/>
                </a:solidFill>
              </a:rPr>
              <a:t>)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ko-KR" altLang="en-US" sz="1100" b="1" dirty="0">
                <a:solidFill>
                  <a:srgbClr val="000000"/>
                </a:solidFill>
              </a:rPr>
              <a:t> 접속주소 </a:t>
            </a:r>
            <a:r>
              <a:rPr lang="en-US" altLang="ko-KR" sz="1100" b="1" dirty="0">
                <a:solidFill>
                  <a:srgbClr val="000000"/>
                </a:solidFill>
              </a:rPr>
              <a:t>: </a:t>
            </a:r>
            <a:r>
              <a:rPr lang="en-US" altLang="ko-KR" sz="1100" b="1" dirty="0" smtClean="0">
                <a:solidFill>
                  <a:srgbClr val="000000"/>
                </a:solidFill>
              </a:rPr>
              <a:t>https://cateca.kovan.com/</a:t>
            </a:r>
            <a:endParaRPr lang="ko-KR" altLang="en-US" sz="1100" b="1" dirty="0">
              <a:solidFill>
                <a:srgbClr val="000000"/>
              </a:solidFill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669354" y="1991767"/>
            <a:ext cx="3554511" cy="39528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1400" b="1" dirty="0" smtClean="0"/>
              <a:t>KOVAN CATEA (</a:t>
            </a:r>
            <a:r>
              <a:rPr lang="ko-KR" altLang="en-US" sz="1400" b="1" dirty="0" smtClean="0"/>
              <a:t>가맹점 입금정보 서비스</a:t>
            </a:r>
            <a:r>
              <a:rPr lang="en-US" altLang="ko-KR" sz="1400" b="1" dirty="0" smtClean="0"/>
              <a:t>)</a:t>
            </a:r>
            <a:endParaRPr lang="ko-KR" altLang="en-US" sz="1400" b="1" dirty="0" smtClean="0"/>
          </a:p>
        </p:txBody>
      </p:sp>
      <p:sp>
        <p:nvSpPr>
          <p:cNvPr id="12" name="직사각형 17"/>
          <p:cNvSpPr>
            <a:spLocks noChangeArrowheads="1"/>
          </p:cNvSpPr>
          <p:nvPr/>
        </p:nvSpPr>
        <p:spPr bwMode="auto">
          <a:xfrm>
            <a:off x="572516" y="2944267"/>
            <a:ext cx="1132179" cy="695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/>
            <a:r>
              <a:rPr lang="ko-KR" altLang="en-US" sz="1100" b="1" dirty="0"/>
              <a:t>카드사 입금</a:t>
            </a:r>
            <a:endParaRPr lang="en-US" altLang="ko-KR" sz="1100" b="1" dirty="0"/>
          </a:p>
          <a:p>
            <a:pPr algn="ctr" eaLnBrk="1" hangingPunct="1"/>
            <a:r>
              <a:rPr lang="ko-KR" altLang="en-US" sz="1100" b="1" dirty="0"/>
              <a:t>예정정보</a:t>
            </a:r>
            <a:endParaRPr lang="en-US" altLang="ko-KR" sz="1100" b="1" dirty="0"/>
          </a:p>
          <a:p>
            <a:pPr algn="ctr" eaLnBrk="1" hangingPunct="1"/>
            <a:r>
              <a:rPr lang="en-US" altLang="ko-KR" sz="1100" b="1" dirty="0"/>
              <a:t>(VAN</a:t>
            </a:r>
            <a:r>
              <a:rPr lang="ko-KR" altLang="en-US" sz="1100" b="1" dirty="0"/>
              <a:t>사</a:t>
            </a:r>
            <a:r>
              <a:rPr lang="en-US" altLang="ko-KR" sz="1100" b="1" dirty="0"/>
              <a:t>)</a:t>
            </a:r>
            <a:endParaRPr lang="ko-KR" altLang="en-US" sz="1100" b="1" dirty="0"/>
          </a:p>
        </p:txBody>
      </p:sp>
      <p:sp>
        <p:nvSpPr>
          <p:cNvPr id="13" name="직사각형 18"/>
          <p:cNvSpPr>
            <a:spLocks noChangeArrowheads="1"/>
          </p:cNvSpPr>
          <p:nvPr/>
        </p:nvSpPr>
        <p:spPr bwMode="auto">
          <a:xfrm>
            <a:off x="1855216" y="2944267"/>
            <a:ext cx="1132179" cy="695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/>
            <a:r>
              <a:rPr lang="ko-KR" altLang="en-US" sz="1100" b="1" dirty="0"/>
              <a:t>가맹점매출</a:t>
            </a:r>
            <a:endParaRPr lang="en-US" altLang="ko-KR" sz="1100" b="1" dirty="0"/>
          </a:p>
          <a:p>
            <a:pPr algn="ctr" eaLnBrk="1" hangingPunct="1"/>
            <a:r>
              <a:rPr lang="ko-KR" altLang="en-US" sz="1100" b="1" dirty="0"/>
              <a:t>정보통합조회</a:t>
            </a:r>
            <a:endParaRPr lang="en-US" altLang="ko-KR" sz="1100" b="1" dirty="0"/>
          </a:p>
          <a:p>
            <a:pPr algn="ctr" eaLnBrk="1" hangingPunct="1"/>
            <a:r>
              <a:rPr lang="en-US" altLang="ko-KR" sz="1100" b="1" dirty="0"/>
              <a:t>(</a:t>
            </a:r>
            <a:r>
              <a:rPr lang="ko-KR" altLang="en-US" sz="1100" b="1" dirty="0"/>
              <a:t>여신협회</a:t>
            </a:r>
            <a:r>
              <a:rPr lang="en-US" altLang="ko-KR" sz="1100" b="1" dirty="0"/>
              <a:t>)</a:t>
            </a:r>
            <a:endParaRPr lang="ko-KR" altLang="en-US" sz="1100" b="1" dirty="0"/>
          </a:p>
        </p:txBody>
      </p:sp>
      <p:sp>
        <p:nvSpPr>
          <p:cNvPr id="14" name="직사각형 19"/>
          <p:cNvSpPr>
            <a:spLocks noChangeArrowheads="1"/>
          </p:cNvSpPr>
          <p:nvPr/>
        </p:nvSpPr>
        <p:spPr bwMode="auto">
          <a:xfrm>
            <a:off x="3125216" y="2944267"/>
            <a:ext cx="1132179" cy="695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/>
            <a:r>
              <a:rPr lang="ko-KR" altLang="en-US" sz="1100" b="1" dirty="0">
                <a:solidFill>
                  <a:srgbClr val="000000"/>
                </a:solidFill>
              </a:rPr>
              <a:t>통장입금내역</a:t>
            </a:r>
            <a:endParaRPr lang="en-US" altLang="ko-KR" sz="1100" b="1" dirty="0">
              <a:solidFill>
                <a:srgbClr val="000000"/>
              </a:solidFill>
            </a:endParaRPr>
          </a:p>
          <a:p>
            <a:pPr algn="ctr" eaLnBrk="1" hangingPunct="1"/>
            <a:r>
              <a:rPr lang="ko-KR" altLang="en-US" sz="1100" b="1" dirty="0" err="1">
                <a:solidFill>
                  <a:srgbClr val="000000"/>
                </a:solidFill>
              </a:rPr>
              <a:t>스크래핑</a:t>
            </a:r>
            <a:endParaRPr lang="en-US" altLang="ko-KR" sz="1100" b="1" dirty="0">
              <a:solidFill>
                <a:srgbClr val="000000"/>
              </a:solidFill>
            </a:endParaRPr>
          </a:p>
          <a:p>
            <a:pPr algn="ctr" eaLnBrk="1" hangingPunct="1"/>
            <a:r>
              <a:rPr lang="en-US" altLang="ko-KR" sz="1100" b="1" dirty="0">
                <a:solidFill>
                  <a:srgbClr val="000000"/>
                </a:solidFill>
              </a:rPr>
              <a:t>(</a:t>
            </a:r>
            <a:r>
              <a:rPr lang="ko-KR" altLang="en-US" sz="1100" b="1" dirty="0">
                <a:solidFill>
                  <a:srgbClr val="000000"/>
                </a:solidFill>
              </a:rPr>
              <a:t>입금통장</a:t>
            </a:r>
            <a:r>
              <a:rPr lang="en-US" altLang="ko-KR" sz="1100" b="1" dirty="0">
                <a:solidFill>
                  <a:srgbClr val="000000"/>
                </a:solidFill>
              </a:rPr>
              <a:t>)</a:t>
            </a:r>
            <a:endParaRPr lang="ko-KR" altLang="en-US" sz="1100" b="1" dirty="0">
              <a:solidFill>
                <a:srgbClr val="000000"/>
              </a:solidFill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457074" y="1556792"/>
            <a:ext cx="2530750" cy="25717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1. </a:t>
            </a:r>
            <a:r>
              <a:rPr lang="ko-KR" altLang="en-US" sz="1100" b="1" dirty="0" smtClean="0"/>
              <a:t>가맹점 입금정보 서비스 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0532" y="2207047"/>
            <a:ext cx="4051631" cy="233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0532" y="4582969"/>
            <a:ext cx="4074668" cy="7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0533" y="5290637"/>
            <a:ext cx="4074667" cy="81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9204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0" y="87611"/>
            <a:ext cx="3779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Ⅱ. </a:t>
            </a:r>
            <a:r>
              <a:rPr kumimoji="0"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기술 및 서비스 부분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6228184" y="318442"/>
            <a:ext cx="27967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kumimoji="0" lang="en-US" altLang="ko-KR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매출내역 정산 서비스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764704"/>
            <a:ext cx="8640960" cy="657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400" b="1" dirty="0" smtClean="0">
                <a:solidFill>
                  <a:schemeClr val="tx2"/>
                </a:solidFill>
                <a:sym typeface="Monotype Sorts"/>
              </a:rPr>
              <a:t>(</a:t>
            </a:r>
            <a:r>
              <a:rPr lang="ko-KR" altLang="en-US" sz="1400" b="1" dirty="0" smtClean="0">
                <a:solidFill>
                  <a:schemeClr val="tx2"/>
                </a:solidFill>
                <a:sym typeface="Monotype Sorts"/>
              </a:rPr>
              <a:t>주</a:t>
            </a:r>
            <a:r>
              <a:rPr lang="en-US" altLang="ko-KR" sz="1400" b="1" dirty="0" smtClean="0">
                <a:solidFill>
                  <a:schemeClr val="tx2"/>
                </a:solidFill>
                <a:sym typeface="Monotype Sorts"/>
              </a:rPr>
              <a:t>)</a:t>
            </a:r>
            <a:r>
              <a:rPr lang="ko-KR" altLang="en-US" sz="1400" b="1" dirty="0" err="1" smtClean="0">
                <a:solidFill>
                  <a:schemeClr val="tx2"/>
                </a:solidFill>
                <a:sym typeface="Monotype Sorts"/>
              </a:rPr>
              <a:t>포스피아</a:t>
            </a:r>
            <a:r>
              <a:rPr lang="ko-KR" altLang="en-US" sz="1050" b="1" dirty="0" err="1" smtClean="0">
                <a:sym typeface="Monotype Sorts"/>
              </a:rPr>
              <a:t>는</a:t>
            </a:r>
            <a:r>
              <a:rPr lang="ko-KR" altLang="en-US" sz="1400" b="1" dirty="0" smtClean="0">
                <a:solidFill>
                  <a:schemeClr val="tx2"/>
                </a:solidFill>
                <a:sym typeface="Monotype Sorts"/>
              </a:rPr>
              <a:t> </a:t>
            </a:r>
            <a:r>
              <a:rPr lang="ko-KR" altLang="en-US" sz="1050" b="1" dirty="0" smtClean="0">
                <a:sym typeface="Monotype Sorts"/>
              </a:rPr>
              <a:t>정산 업무서비스 지원을 위하여 가맹점 입금 정보 서비스를 통해 </a:t>
            </a:r>
            <a:r>
              <a:rPr lang="ko-KR" altLang="en-US" sz="1050" b="1" dirty="0" smtClean="0">
                <a:solidFill>
                  <a:srgbClr val="0070C0"/>
                </a:solidFill>
                <a:sym typeface="Monotype Sorts"/>
              </a:rPr>
              <a:t>안정적인 업무를 지원합니다</a:t>
            </a:r>
            <a:r>
              <a:rPr lang="en-US" altLang="ko-KR" sz="1050" b="1" dirty="0" smtClean="0">
                <a:solidFill>
                  <a:srgbClr val="0070C0"/>
                </a:solidFill>
                <a:sym typeface="Monotype Sorts"/>
              </a:rPr>
              <a:t>. </a:t>
            </a:r>
          </a:p>
          <a:p>
            <a:pPr marL="0"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050" b="1" dirty="0" smtClean="0">
                <a:solidFill>
                  <a:srgbClr val="00B050"/>
                </a:solidFill>
                <a:sym typeface="Monotype Sorts"/>
              </a:rPr>
              <a:t>  </a:t>
            </a:r>
            <a:r>
              <a:rPr lang="ko-KR" altLang="en-US" sz="1050" b="1" dirty="0" smtClean="0">
                <a:sym typeface="Monotype Sorts"/>
              </a:rPr>
              <a:t>입금정보서비스는 여신금융협회 자료를 활용하여 정확성을 배가 하였습니다</a:t>
            </a:r>
            <a:r>
              <a:rPr lang="en-US" altLang="ko-KR" sz="1050" b="1" dirty="0" smtClean="0">
                <a:sym typeface="Monotype Sorts"/>
              </a:rPr>
              <a:t>.</a:t>
            </a:r>
          </a:p>
        </p:txBody>
      </p:sp>
      <p:sp>
        <p:nvSpPr>
          <p:cNvPr id="10" name="모서리가 둥근 직사각형 15"/>
          <p:cNvSpPr>
            <a:spLocks noChangeArrowheads="1"/>
          </p:cNvSpPr>
          <p:nvPr/>
        </p:nvSpPr>
        <p:spPr bwMode="auto">
          <a:xfrm>
            <a:off x="369317" y="2134642"/>
            <a:ext cx="4073362" cy="3987800"/>
          </a:xfrm>
          <a:prstGeom prst="roundRect">
            <a:avLst>
              <a:gd name="adj" fmla="val 5111"/>
            </a:avLst>
          </a:prstGeom>
          <a:solidFill>
            <a:srgbClr val="FFFFFF"/>
          </a:solidFill>
          <a:ln w="381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특징 </a:t>
            </a:r>
            <a:r>
              <a:rPr lang="en-US" altLang="ko-KR" sz="1200" b="1" dirty="0">
                <a:solidFill>
                  <a:srgbClr val="000000"/>
                </a:solidFill>
              </a:rPr>
              <a:t>: </a:t>
            </a:r>
            <a:r>
              <a:rPr lang="ko-KR" altLang="en-US" sz="1200" b="1" dirty="0"/>
              <a:t>여신금융협회 자료 연동</a:t>
            </a:r>
            <a:endParaRPr lang="en-US" altLang="ko-KR" sz="1200" b="1" dirty="0"/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승인거래 내역과 상기 입금 정보 비교 분석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주요 서비스 내역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</a:rPr>
              <a:t>   -. </a:t>
            </a:r>
            <a:r>
              <a:rPr lang="ko-KR" altLang="en-US" sz="1200" b="1" dirty="0">
                <a:solidFill>
                  <a:srgbClr val="000000"/>
                </a:solidFill>
              </a:rPr>
              <a:t>매출집계 조회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</a:rPr>
              <a:t>   -. </a:t>
            </a:r>
            <a:r>
              <a:rPr lang="ko-KR" altLang="en-US" sz="1200" b="1" dirty="0">
                <a:solidFill>
                  <a:srgbClr val="000000"/>
                </a:solidFill>
              </a:rPr>
              <a:t>매출상세 조회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</a:rPr>
              <a:t>   -. </a:t>
            </a:r>
            <a:r>
              <a:rPr lang="ko-KR" altLang="en-US" sz="1200" b="1" dirty="0">
                <a:solidFill>
                  <a:srgbClr val="000000"/>
                </a:solidFill>
              </a:rPr>
              <a:t>매출</a:t>
            </a:r>
            <a:r>
              <a:rPr lang="en-US" altLang="ko-KR" sz="1200" b="1" dirty="0">
                <a:solidFill>
                  <a:srgbClr val="000000"/>
                </a:solidFill>
              </a:rPr>
              <a:t>/</a:t>
            </a:r>
            <a:r>
              <a:rPr lang="ko-KR" altLang="en-US" sz="1200" b="1" dirty="0">
                <a:solidFill>
                  <a:srgbClr val="000000"/>
                </a:solidFill>
              </a:rPr>
              <a:t>입금 캘린더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복수사업자 서비스 기능</a:t>
            </a:r>
            <a:r>
              <a:rPr lang="en-US" altLang="ko-KR" sz="1200" b="1" dirty="0">
                <a:solidFill>
                  <a:srgbClr val="000000"/>
                </a:solidFill>
              </a:rPr>
              <a:t>(</a:t>
            </a:r>
            <a:r>
              <a:rPr lang="ko-KR" altLang="en-US" sz="1200" b="1" dirty="0">
                <a:solidFill>
                  <a:srgbClr val="000000"/>
                </a:solidFill>
              </a:rPr>
              <a:t>프랜차이즈 본사 등 사용</a:t>
            </a:r>
            <a:r>
              <a:rPr lang="en-US" altLang="ko-KR" sz="1200" b="1" dirty="0">
                <a:solidFill>
                  <a:srgbClr val="000000"/>
                </a:solidFill>
              </a:rPr>
              <a:t>)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u"/>
            </a:pPr>
            <a:r>
              <a:rPr lang="ko-KR" altLang="en-US" sz="1100" b="1" dirty="0">
                <a:solidFill>
                  <a:srgbClr val="000000"/>
                </a:solidFill>
              </a:rPr>
              <a:t> 접속주소 </a:t>
            </a:r>
            <a:r>
              <a:rPr lang="en-US" altLang="ko-KR" sz="1100" b="1" dirty="0">
                <a:solidFill>
                  <a:srgbClr val="000000"/>
                </a:solidFill>
              </a:rPr>
              <a:t>: </a:t>
            </a:r>
            <a:r>
              <a:rPr lang="en-US" altLang="ko-KR" sz="1100" b="1" dirty="0" smtClean="0">
                <a:solidFill>
                  <a:srgbClr val="000000"/>
                </a:solidFill>
              </a:rPr>
              <a:t>https://cateca.kovan.com/</a:t>
            </a:r>
            <a:endParaRPr lang="ko-KR" altLang="en-US" sz="1100" b="1" dirty="0">
              <a:solidFill>
                <a:srgbClr val="000000"/>
              </a:solidFill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669354" y="1991767"/>
            <a:ext cx="3554511" cy="39528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1400" b="1" dirty="0" smtClean="0"/>
              <a:t>KOVAN CATEA (</a:t>
            </a:r>
            <a:r>
              <a:rPr lang="ko-KR" altLang="en-US" sz="1400" b="1" dirty="0" smtClean="0"/>
              <a:t>가맹점 입금정보 서비스</a:t>
            </a:r>
            <a:r>
              <a:rPr lang="en-US" altLang="ko-KR" sz="1400" b="1" dirty="0" smtClean="0"/>
              <a:t>)</a:t>
            </a:r>
            <a:endParaRPr lang="ko-KR" altLang="en-US" sz="1400" b="1" dirty="0" smtClean="0"/>
          </a:p>
        </p:txBody>
      </p:sp>
      <p:sp>
        <p:nvSpPr>
          <p:cNvPr id="12" name="직사각형 17"/>
          <p:cNvSpPr>
            <a:spLocks noChangeArrowheads="1"/>
          </p:cNvSpPr>
          <p:nvPr/>
        </p:nvSpPr>
        <p:spPr bwMode="auto">
          <a:xfrm>
            <a:off x="572516" y="2944267"/>
            <a:ext cx="1132179" cy="695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/>
            <a:r>
              <a:rPr lang="ko-KR" altLang="en-US" sz="1100" b="1" dirty="0"/>
              <a:t>카드사 입금</a:t>
            </a:r>
            <a:endParaRPr lang="en-US" altLang="ko-KR" sz="1100" b="1" dirty="0"/>
          </a:p>
          <a:p>
            <a:pPr algn="ctr" eaLnBrk="1" hangingPunct="1"/>
            <a:r>
              <a:rPr lang="ko-KR" altLang="en-US" sz="1100" b="1" dirty="0"/>
              <a:t>예정정보</a:t>
            </a:r>
            <a:endParaRPr lang="en-US" altLang="ko-KR" sz="1100" b="1" dirty="0"/>
          </a:p>
          <a:p>
            <a:pPr algn="ctr" eaLnBrk="1" hangingPunct="1"/>
            <a:r>
              <a:rPr lang="en-US" altLang="ko-KR" sz="1100" b="1" dirty="0"/>
              <a:t>(VAN</a:t>
            </a:r>
            <a:r>
              <a:rPr lang="ko-KR" altLang="en-US" sz="1100" b="1" dirty="0"/>
              <a:t>사</a:t>
            </a:r>
            <a:r>
              <a:rPr lang="en-US" altLang="ko-KR" sz="1100" b="1" dirty="0"/>
              <a:t>)</a:t>
            </a:r>
            <a:endParaRPr lang="ko-KR" altLang="en-US" sz="1100" b="1" dirty="0"/>
          </a:p>
        </p:txBody>
      </p:sp>
      <p:sp>
        <p:nvSpPr>
          <p:cNvPr id="13" name="직사각형 18"/>
          <p:cNvSpPr>
            <a:spLocks noChangeArrowheads="1"/>
          </p:cNvSpPr>
          <p:nvPr/>
        </p:nvSpPr>
        <p:spPr bwMode="auto">
          <a:xfrm>
            <a:off x="1855216" y="2944267"/>
            <a:ext cx="1132179" cy="695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/>
            <a:r>
              <a:rPr lang="ko-KR" altLang="en-US" sz="1100" b="1" dirty="0"/>
              <a:t>가맹점매출</a:t>
            </a:r>
            <a:endParaRPr lang="en-US" altLang="ko-KR" sz="1100" b="1" dirty="0"/>
          </a:p>
          <a:p>
            <a:pPr algn="ctr" eaLnBrk="1" hangingPunct="1"/>
            <a:r>
              <a:rPr lang="ko-KR" altLang="en-US" sz="1100" b="1" dirty="0"/>
              <a:t>정보통합조회</a:t>
            </a:r>
            <a:endParaRPr lang="en-US" altLang="ko-KR" sz="1100" b="1" dirty="0"/>
          </a:p>
          <a:p>
            <a:pPr algn="ctr" eaLnBrk="1" hangingPunct="1"/>
            <a:r>
              <a:rPr lang="en-US" altLang="ko-KR" sz="1100" b="1" dirty="0"/>
              <a:t>(</a:t>
            </a:r>
            <a:r>
              <a:rPr lang="ko-KR" altLang="en-US" sz="1100" b="1" dirty="0"/>
              <a:t>여신협회</a:t>
            </a:r>
            <a:r>
              <a:rPr lang="en-US" altLang="ko-KR" sz="1100" b="1" dirty="0"/>
              <a:t>)</a:t>
            </a:r>
            <a:endParaRPr lang="ko-KR" altLang="en-US" sz="1100" b="1" dirty="0"/>
          </a:p>
        </p:txBody>
      </p:sp>
      <p:sp>
        <p:nvSpPr>
          <p:cNvPr id="14" name="직사각형 19"/>
          <p:cNvSpPr>
            <a:spLocks noChangeArrowheads="1"/>
          </p:cNvSpPr>
          <p:nvPr/>
        </p:nvSpPr>
        <p:spPr bwMode="auto">
          <a:xfrm>
            <a:off x="3125216" y="2944267"/>
            <a:ext cx="1132179" cy="695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/>
            <a:r>
              <a:rPr lang="ko-KR" altLang="en-US" sz="1100" b="1" dirty="0">
                <a:solidFill>
                  <a:srgbClr val="000000"/>
                </a:solidFill>
              </a:rPr>
              <a:t>통장입금내역</a:t>
            </a:r>
            <a:endParaRPr lang="en-US" altLang="ko-KR" sz="1100" b="1" dirty="0">
              <a:solidFill>
                <a:srgbClr val="000000"/>
              </a:solidFill>
            </a:endParaRPr>
          </a:p>
          <a:p>
            <a:pPr algn="ctr" eaLnBrk="1" hangingPunct="1"/>
            <a:r>
              <a:rPr lang="ko-KR" altLang="en-US" sz="1100" b="1" dirty="0" err="1">
                <a:solidFill>
                  <a:srgbClr val="000000"/>
                </a:solidFill>
              </a:rPr>
              <a:t>스크래핑</a:t>
            </a:r>
            <a:endParaRPr lang="en-US" altLang="ko-KR" sz="1100" b="1" dirty="0">
              <a:solidFill>
                <a:srgbClr val="000000"/>
              </a:solidFill>
            </a:endParaRPr>
          </a:p>
          <a:p>
            <a:pPr algn="ctr" eaLnBrk="1" hangingPunct="1"/>
            <a:r>
              <a:rPr lang="en-US" altLang="ko-KR" sz="1100" b="1" dirty="0">
                <a:solidFill>
                  <a:srgbClr val="000000"/>
                </a:solidFill>
              </a:rPr>
              <a:t>(</a:t>
            </a:r>
            <a:r>
              <a:rPr lang="ko-KR" altLang="en-US" sz="1100" b="1" dirty="0">
                <a:solidFill>
                  <a:srgbClr val="000000"/>
                </a:solidFill>
              </a:rPr>
              <a:t>입금통장</a:t>
            </a:r>
            <a:r>
              <a:rPr lang="en-US" altLang="ko-KR" sz="1100" b="1" dirty="0">
                <a:solidFill>
                  <a:srgbClr val="000000"/>
                </a:solidFill>
              </a:rPr>
              <a:t>)</a:t>
            </a:r>
            <a:endParaRPr lang="ko-KR" altLang="en-US" sz="1100" b="1" dirty="0">
              <a:solidFill>
                <a:srgbClr val="000000"/>
              </a:solidFill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457074" y="1556792"/>
            <a:ext cx="2530750" cy="25717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1. </a:t>
            </a:r>
            <a:r>
              <a:rPr lang="ko-KR" altLang="en-US" sz="1100" b="1" dirty="0" smtClean="0"/>
              <a:t>가맹점 입금정보 서비스 </a:t>
            </a: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071810"/>
            <a:ext cx="4074668" cy="7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786190"/>
            <a:ext cx="4145193" cy="245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1643050"/>
            <a:ext cx="4051631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9204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0" y="87611"/>
            <a:ext cx="3779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Ⅱ. </a:t>
            </a:r>
            <a:r>
              <a:rPr kumimoji="0"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기술 및 서비스 부분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6012160" y="318442"/>
            <a:ext cx="30127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결제 단말기 및 서명패드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764704"/>
            <a:ext cx="8640960" cy="657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2"/>
                </a:solidFill>
                <a:sym typeface="Monotype Sorts"/>
              </a:rPr>
              <a:t>(</a:t>
            </a:r>
            <a:r>
              <a:rPr lang="ko-KR" altLang="en-US" sz="1400" b="1" dirty="0" smtClean="0">
                <a:solidFill>
                  <a:schemeClr val="tx2"/>
                </a:solidFill>
                <a:sym typeface="Monotype Sorts"/>
              </a:rPr>
              <a:t>주</a:t>
            </a:r>
            <a:r>
              <a:rPr lang="en-US" altLang="ko-KR" sz="1400" b="1" dirty="0" smtClean="0">
                <a:solidFill>
                  <a:schemeClr val="tx2"/>
                </a:solidFill>
                <a:sym typeface="Monotype Sorts"/>
              </a:rPr>
              <a:t>)</a:t>
            </a:r>
            <a:r>
              <a:rPr lang="ko-KR" altLang="en-US" sz="1400" b="1" dirty="0" err="1" smtClean="0">
                <a:solidFill>
                  <a:schemeClr val="tx2"/>
                </a:solidFill>
                <a:sym typeface="Monotype Sorts"/>
              </a:rPr>
              <a:t>포스피아</a:t>
            </a:r>
            <a:r>
              <a:rPr lang="ko-KR" altLang="en-US" sz="1050" b="1" dirty="0" err="1" smtClean="0">
                <a:sym typeface="Monotype Sorts"/>
              </a:rPr>
              <a:t>는</a:t>
            </a:r>
            <a:r>
              <a:rPr lang="ko-KR" altLang="en-US" sz="1400" b="1" dirty="0" smtClean="0">
                <a:solidFill>
                  <a:schemeClr val="tx2"/>
                </a:solidFill>
                <a:sym typeface="Monotype Sorts"/>
              </a:rPr>
              <a:t> </a:t>
            </a:r>
            <a:r>
              <a:rPr lang="ko-KR" altLang="en-US" sz="1050" b="1" dirty="0" smtClean="0">
                <a:sym typeface="Monotype Sorts"/>
              </a:rPr>
              <a:t>빠르고 </a:t>
            </a:r>
            <a:r>
              <a:rPr lang="ko-KR" altLang="en-US" sz="1050" b="1" dirty="0" smtClean="0">
                <a:solidFill>
                  <a:srgbClr val="0070C0"/>
                </a:solidFill>
                <a:sym typeface="Monotype Sorts"/>
              </a:rPr>
              <a:t>정확한 신용거래 </a:t>
            </a:r>
            <a:r>
              <a:rPr lang="ko-KR" altLang="en-US" sz="1050" b="1" dirty="0" smtClean="0">
                <a:sym typeface="Monotype Sorts"/>
              </a:rPr>
              <a:t>및 쉽고 </a:t>
            </a:r>
            <a:r>
              <a:rPr lang="ko-KR" altLang="en-US" sz="1050" b="1" dirty="0" smtClean="0">
                <a:solidFill>
                  <a:srgbClr val="0070C0"/>
                </a:solidFill>
                <a:sym typeface="Monotype Sorts"/>
              </a:rPr>
              <a:t>빠른 인터페이스</a:t>
            </a:r>
            <a:r>
              <a:rPr lang="en-US" altLang="ko-KR" sz="1050" b="1" dirty="0" smtClean="0">
                <a:sym typeface="Monotype Sorts"/>
              </a:rPr>
              <a:t>, </a:t>
            </a:r>
            <a:r>
              <a:rPr lang="ko-KR" altLang="en-US" sz="1050" b="1" dirty="0" smtClean="0">
                <a:sym typeface="Monotype Sorts"/>
              </a:rPr>
              <a:t>편리함과 다양한 기능의 단말기 제공합니다</a:t>
            </a:r>
            <a:r>
              <a:rPr lang="en-US" altLang="ko-KR" sz="1050" b="1" dirty="0" smtClean="0">
                <a:sym typeface="Monotype Sorts"/>
              </a:rPr>
              <a:t>.</a:t>
            </a:r>
          </a:p>
          <a:p>
            <a:pPr marL="0" lvl="1">
              <a:lnSpc>
                <a:spcPct val="150000"/>
              </a:lnSpc>
            </a:pPr>
            <a:r>
              <a:rPr lang="en-US" altLang="ko-KR" sz="1050" b="1" dirty="0" smtClean="0">
                <a:sym typeface="Monotype Sorts"/>
              </a:rPr>
              <a:t>  (</a:t>
            </a:r>
            <a:r>
              <a:rPr lang="ko-KR" altLang="en-US" sz="1050" b="1" dirty="0" smtClean="0">
                <a:sym typeface="Monotype Sorts"/>
              </a:rPr>
              <a:t>신용 거래</a:t>
            </a:r>
            <a:r>
              <a:rPr lang="en-US" altLang="ko-KR" sz="1050" b="1" dirty="0" smtClean="0">
                <a:sym typeface="Monotype Sorts"/>
              </a:rPr>
              <a:t>/ </a:t>
            </a:r>
            <a:r>
              <a:rPr lang="ko-KR" altLang="en-US" sz="1050" b="1" dirty="0" smtClean="0">
                <a:sym typeface="Monotype Sorts"/>
              </a:rPr>
              <a:t>포인트 거래</a:t>
            </a:r>
            <a:r>
              <a:rPr lang="en-US" altLang="ko-KR" sz="1050" b="1" dirty="0" smtClean="0">
                <a:sym typeface="Monotype Sorts"/>
              </a:rPr>
              <a:t>/ </a:t>
            </a:r>
            <a:r>
              <a:rPr lang="ko-KR" altLang="en-US" sz="1050" b="1" dirty="0" smtClean="0">
                <a:sym typeface="Monotype Sorts"/>
              </a:rPr>
              <a:t>현금거래</a:t>
            </a:r>
            <a:r>
              <a:rPr lang="en-US" altLang="ko-KR" sz="1050" b="1" dirty="0" smtClean="0">
                <a:sym typeface="Monotype Sorts"/>
              </a:rPr>
              <a:t>/ </a:t>
            </a:r>
            <a:r>
              <a:rPr lang="ko-KR" altLang="en-US" sz="1050" b="1" dirty="0" err="1" smtClean="0">
                <a:sym typeface="Monotype Sorts"/>
              </a:rPr>
              <a:t>은련</a:t>
            </a:r>
            <a:r>
              <a:rPr lang="en-US" altLang="ko-KR" sz="1050" b="1" dirty="0" smtClean="0">
                <a:sym typeface="Monotype Sorts"/>
              </a:rPr>
              <a:t>/ </a:t>
            </a:r>
            <a:r>
              <a:rPr lang="ko-KR" altLang="en-US" sz="1050" b="1" dirty="0" err="1" smtClean="0">
                <a:sym typeface="Monotype Sorts"/>
              </a:rPr>
              <a:t>면세유</a:t>
            </a:r>
            <a:r>
              <a:rPr lang="ko-KR" altLang="en-US" sz="1050" b="1" dirty="0" smtClean="0">
                <a:sym typeface="Monotype Sorts"/>
              </a:rPr>
              <a:t> 거래</a:t>
            </a:r>
            <a:r>
              <a:rPr lang="en-US" altLang="ko-KR" sz="1050" b="1" dirty="0" smtClean="0">
                <a:sym typeface="Monotype Sorts"/>
              </a:rPr>
              <a:t>/ </a:t>
            </a:r>
            <a:r>
              <a:rPr lang="ko-KR" altLang="en-US" sz="1050" b="1" dirty="0" smtClean="0">
                <a:sym typeface="Monotype Sorts"/>
              </a:rPr>
              <a:t>단말기 정산 등</a:t>
            </a:r>
            <a:r>
              <a:rPr lang="en-US" altLang="ko-KR" sz="1050" b="1" dirty="0" smtClean="0">
                <a:sym typeface="Monotype Sorts"/>
              </a:rPr>
              <a:t>)</a:t>
            </a:r>
            <a:endParaRPr lang="en-US" altLang="ko-KR" sz="1050" b="1" dirty="0">
              <a:sym typeface="Monotype Sort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23528" y="1556792"/>
            <a:ext cx="8496944" cy="4824536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ln>
                <a:solidFill>
                  <a:schemeClr val="bg1">
                    <a:lumMod val="95000"/>
                  </a:schemeClr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67544" y="1628801"/>
            <a:ext cx="2593975" cy="327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100" b="1" dirty="0" smtClean="0">
                <a:solidFill>
                  <a:schemeClr val="tx1"/>
                </a:solidFill>
              </a:rPr>
              <a:t>3-1. </a:t>
            </a:r>
            <a:r>
              <a:rPr lang="en-US" altLang="ko-KR" sz="1100" b="1" dirty="0">
                <a:solidFill>
                  <a:schemeClr val="tx1"/>
                </a:solidFill>
              </a:rPr>
              <a:t>POS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87646543"/>
              </p:ext>
            </p:extLst>
          </p:nvPr>
        </p:nvGraphicFramePr>
        <p:xfrm>
          <a:off x="467544" y="2058987"/>
          <a:ext cx="8208912" cy="425033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887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555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39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25065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15162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구분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모델명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제품 이미지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비고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07034">
                <a:tc rowSpan="2"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고급형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POS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HITPLUS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CPU </a:t>
                      </a:r>
                      <a:r>
                        <a:rPr lang="en-US" altLang="ko-KR" sz="1000" kern="1200" dirty="0" smtClean="0"/>
                        <a:t>Intel® Celeron Quad-Core Jasper Lake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Memory </a:t>
                      </a:r>
                      <a:r>
                        <a:rPr lang="en-US" altLang="ko-KR" sz="1000" kern="1200" dirty="0" smtClean="0"/>
                        <a:t>DDR4 4GB↑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Display 1st </a:t>
                      </a:r>
                      <a:r>
                        <a:rPr lang="en-US" altLang="ko-KR" sz="1000" kern="1200" dirty="0" smtClean="0"/>
                        <a:t>15", 1024 X 768, 24Bit, Luminance : 300 </a:t>
                      </a:r>
                      <a:r>
                        <a:rPr lang="en-US" altLang="ko-KR" sz="1000" kern="1200" dirty="0" err="1" smtClean="0"/>
                        <a:t>cd</a:t>
                      </a:r>
                      <a:r>
                        <a:rPr lang="en-US" altLang="ko-KR" sz="1000" kern="1200" dirty="0" smtClean="0"/>
                        <a:t>/㎡, Backlight : LED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07034"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ZED-7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CPU Intel® Atom Processor D2250 (1M Cache, 1.86 GHz)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Memory DDR3 SODIMM 2GB (up to 4GB by 2xSlots)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Storage 2.5” SATA-Ⅱ 320GB HDD&amp;SSD (64GB/128GB)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Display 17-inch 5-wire Resistive , Serial interface(1024x768 / 1280x1024)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07034">
                <a:tc rowSpan="3"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보급형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POS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ZED-5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CPU Intel® Atom Processor D2250 (1MB Cache, 1.86 GHz,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Cedarview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-D)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Memory DDR3-1066MHz SODIMM 2GB (MAX. 4GB)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Storage SATA 2 (3Gb/s) 2.5inch SSD 32GB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Display 15” LED Backlight TFT-LCD 250 cd/㎡ (1024x768)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07034"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OPTIMOUS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CPU Intel® Celeron® J1900 (2.0 GHz) Quad-Core Processor /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Fanless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(Standard)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 Memory 2GB Standard DDR3L 1600 MT/s, Socket 1 x SODIMN</a:t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 Storage 2.5” SATA-2 320GB HDD &amp; SSD(64GB.128GB)</a:t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 Display 15” LED Backlight TFT-LCD 250 cd/㎡ (1024x768)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3600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07034"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하나시스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HIT-8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CPU Intel® Celeron® J1800 Dual Core(2.58 GHz 1M Cache)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2GB DDR3 1333MHz, </a:t>
                      </a:r>
                      <a:r>
                        <a:rPr kumimoji="0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SoDIMM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(UP to 8GB)</a:t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 SSD : 64GB SSD</a:t>
                      </a:r>
                      <a:b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 Display 15:,1024 X 768, 24Bit, Luminance : 300 cd/m,. Backlight : LED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6217" y="3187700"/>
            <a:ext cx="746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그림 1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4942" y="4027056"/>
            <a:ext cx="787400" cy="6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7755" y="2346325"/>
            <a:ext cx="287337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7755" y="3141663"/>
            <a:ext cx="287337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7755" y="3960813"/>
            <a:ext cx="287337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7755" y="4752975"/>
            <a:ext cx="2873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7755" y="5586413"/>
            <a:ext cx="287337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96826" y="5546942"/>
            <a:ext cx="716466" cy="739578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44943" y="4754614"/>
            <a:ext cx="787399" cy="740957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23852" y="2348880"/>
            <a:ext cx="864096" cy="71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9204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0" y="87611"/>
            <a:ext cx="3779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Ⅱ. </a:t>
            </a:r>
            <a:r>
              <a:rPr kumimoji="0"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기술 및 서비스 부분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6012160" y="318442"/>
            <a:ext cx="30127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결제 단말기 및 서명패드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764704"/>
            <a:ext cx="8640960" cy="657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2"/>
                </a:solidFill>
                <a:sym typeface="Monotype Sorts"/>
              </a:rPr>
              <a:t>(</a:t>
            </a:r>
            <a:r>
              <a:rPr lang="ko-KR" altLang="en-US" sz="1400" b="1" dirty="0" smtClean="0">
                <a:solidFill>
                  <a:schemeClr val="tx2"/>
                </a:solidFill>
                <a:sym typeface="Monotype Sorts"/>
              </a:rPr>
              <a:t>주</a:t>
            </a:r>
            <a:r>
              <a:rPr lang="en-US" altLang="ko-KR" sz="1400" b="1" dirty="0" smtClean="0">
                <a:solidFill>
                  <a:schemeClr val="tx2"/>
                </a:solidFill>
                <a:sym typeface="Monotype Sorts"/>
              </a:rPr>
              <a:t>)</a:t>
            </a:r>
            <a:r>
              <a:rPr lang="ko-KR" altLang="en-US" sz="1400" b="1" dirty="0" err="1" smtClean="0">
                <a:solidFill>
                  <a:schemeClr val="tx2"/>
                </a:solidFill>
                <a:sym typeface="Monotype Sorts"/>
              </a:rPr>
              <a:t>포스피아</a:t>
            </a:r>
            <a:r>
              <a:rPr lang="ko-KR" altLang="en-US" sz="1050" b="1" dirty="0" err="1" smtClean="0">
                <a:sym typeface="Monotype Sorts"/>
              </a:rPr>
              <a:t>는</a:t>
            </a:r>
            <a:r>
              <a:rPr lang="ko-KR" altLang="en-US" sz="1400" b="1" dirty="0" smtClean="0">
                <a:solidFill>
                  <a:schemeClr val="tx2"/>
                </a:solidFill>
                <a:sym typeface="Monotype Sorts"/>
              </a:rPr>
              <a:t> </a:t>
            </a:r>
            <a:r>
              <a:rPr lang="ko-KR" altLang="en-US" sz="1050" b="1" dirty="0" smtClean="0">
                <a:sym typeface="Monotype Sorts"/>
              </a:rPr>
              <a:t>빠르고 </a:t>
            </a:r>
            <a:r>
              <a:rPr lang="ko-KR" altLang="en-US" sz="1050" b="1" dirty="0" smtClean="0">
                <a:solidFill>
                  <a:srgbClr val="0070C0"/>
                </a:solidFill>
                <a:sym typeface="Monotype Sorts"/>
              </a:rPr>
              <a:t>정확한 신용거래</a:t>
            </a:r>
            <a:r>
              <a:rPr lang="ko-KR" altLang="en-US" sz="1050" b="1" dirty="0" smtClean="0">
                <a:solidFill>
                  <a:srgbClr val="00B050"/>
                </a:solidFill>
                <a:sym typeface="Monotype Sorts"/>
              </a:rPr>
              <a:t> </a:t>
            </a:r>
            <a:r>
              <a:rPr lang="ko-KR" altLang="en-US" sz="1050" b="1" dirty="0" smtClean="0">
                <a:sym typeface="Monotype Sorts"/>
              </a:rPr>
              <a:t>및 쉽고 </a:t>
            </a:r>
            <a:r>
              <a:rPr lang="ko-KR" altLang="en-US" sz="1050" b="1" dirty="0" smtClean="0">
                <a:solidFill>
                  <a:srgbClr val="0070C0"/>
                </a:solidFill>
                <a:sym typeface="Monotype Sorts"/>
              </a:rPr>
              <a:t>빠른 인터페이스</a:t>
            </a:r>
            <a:r>
              <a:rPr lang="en-US" altLang="ko-KR" sz="1050" b="1" dirty="0" smtClean="0">
                <a:sym typeface="Monotype Sorts"/>
              </a:rPr>
              <a:t>, </a:t>
            </a:r>
            <a:r>
              <a:rPr lang="ko-KR" altLang="en-US" sz="1050" b="1" dirty="0" smtClean="0">
                <a:sym typeface="Monotype Sorts"/>
              </a:rPr>
              <a:t>편리함과 다양한 기능의 단말기 제공합니다</a:t>
            </a:r>
            <a:r>
              <a:rPr lang="en-US" altLang="ko-KR" sz="1050" b="1" dirty="0" smtClean="0">
                <a:sym typeface="Monotype Sorts"/>
              </a:rPr>
              <a:t>.</a:t>
            </a:r>
          </a:p>
          <a:p>
            <a:pPr marL="0" lvl="1">
              <a:lnSpc>
                <a:spcPct val="150000"/>
              </a:lnSpc>
            </a:pPr>
            <a:r>
              <a:rPr lang="en-US" altLang="ko-KR" sz="1050" b="1" dirty="0" smtClean="0">
                <a:sym typeface="Monotype Sorts"/>
              </a:rPr>
              <a:t>  (</a:t>
            </a:r>
            <a:r>
              <a:rPr lang="ko-KR" altLang="en-US" sz="1050" b="1" dirty="0" smtClean="0">
                <a:sym typeface="Monotype Sorts"/>
              </a:rPr>
              <a:t>신용 거래</a:t>
            </a:r>
            <a:r>
              <a:rPr lang="en-US" altLang="ko-KR" sz="1050" b="1" dirty="0" smtClean="0">
                <a:sym typeface="Monotype Sorts"/>
              </a:rPr>
              <a:t>/ </a:t>
            </a:r>
            <a:r>
              <a:rPr lang="ko-KR" altLang="en-US" sz="1050" b="1" dirty="0" smtClean="0">
                <a:sym typeface="Monotype Sorts"/>
              </a:rPr>
              <a:t>포인트 거래</a:t>
            </a:r>
            <a:r>
              <a:rPr lang="en-US" altLang="ko-KR" sz="1050" b="1" dirty="0" smtClean="0">
                <a:sym typeface="Monotype Sorts"/>
              </a:rPr>
              <a:t>/ </a:t>
            </a:r>
            <a:r>
              <a:rPr lang="ko-KR" altLang="en-US" sz="1050" b="1" dirty="0" smtClean="0">
                <a:sym typeface="Monotype Sorts"/>
              </a:rPr>
              <a:t>현금거래</a:t>
            </a:r>
            <a:r>
              <a:rPr lang="en-US" altLang="ko-KR" sz="1050" b="1" dirty="0" smtClean="0">
                <a:sym typeface="Monotype Sorts"/>
              </a:rPr>
              <a:t>/ </a:t>
            </a:r>
            <a:r>
              <a:rPr lang="ko-KR" altLang="en-US" sz="1050" b="1" dirty="0" err="1" smtClean="0">
                <a:sym typeface="Monotype Sorts"/>
              </a:rPr>
              <a:t>은련</a:t>
            </a:r>
            <a:r>
              <a:rPr lang="en-US" altLang="ko-KR" sz="1050" b="1" dirty="0" smtClean="0">
                <a:sym typeface="Monotype Sorts"/>
              </a:rPr>
              <a:t>/ </a:t>
            </a:r>
            <a:r>
              <a:rPr lang="ko-KR" altLang="en-US" sz="1050" b="1" dirty="0" err="1" smtClean="0">
                <a:sym typeface="Monotype Sorts"/>
              </a:rPr>
              <a:t>면세유</a:t>
            </a:r>
            <a:r>
              <a:rPr lang="ko-KR" altLang="en-US" sz="1050" b="1" dirty="0" smtClean="0">
                <a:sym typeface="Monotype Sorts"/>
              </a:rPr>
              <a:t> 거래</a:t>
            </a:r>
            <a:r>
              <a:rPr lang="en-US" altLang="ko-KR" sz="1050" b="1" dirty="0" smtClean="0">
                <a:sym typeface="Monotype Sorts"/>
              </a:rPr>
              <a:t>/ </a:t>
            </a:r>
            <a:r>
              <a:rPr lang="ko-KR" altLang="en-US" sz="1050" b="1" dirty="0" smtClean="0">
                <a:sym typeface="Monotype Sorts"/>
              </a:rPr>
              <a:t>단말기 정산 등</a:t>
            </a:r>
            <a:r>
              <a:rPr lang="en-US" altLang="ko-KR" sz="1050" b="1" dirty="0" smtClean="0">
                <a:sym typeface="Monotype Sorts"/>
              </a:rPr>
              <a:t>)</a:t>
            </a:r>
            <a:endParaRPr lang="en-US" altLang="ko-KR" sz="1050" b="1" dirty="0">
              <a:sym typeface="Monotype Sorts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23528" y="1556792"/>
            <a:ext cx="8496944" cy="4824536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ln>
                <a:solidFill>
                  <a:schemeClr val="bg1">
                    <a:lumMod val="95000"/>
                  </a:schemeClr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467544" y="1628800"/>
            <a:ext cx="2592288" cy="29940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3-2. 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단말기</a:t>
            </a:r>
            <a:endParaRPr lang="ko-KR" altLang="en-US" sz="1100" b="1" dirty="0" smtClean="0"/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500034" y="2071678"/>
          <a:ext cx="8196014" cy="421737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737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980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652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25901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23517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구분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모델명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제품 이미지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비고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59468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KICC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TS-114A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사인패드 포함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-. 3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유선 단말기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고해상도 컬러 디스플레이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카드결제 처리속도 강화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POS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연동 가능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  <a:tr h="759468">
                <a:tc rowSpan="3"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유선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단말기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LC-7602S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사인패드 포함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2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유선 단말기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프린터 방식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매뉴얼 컷 방식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수동 방식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여신협회 보안 인증 제품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POS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연동 가능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프린터 인쇄 제외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594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LC-7401S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사인패드 포함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3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오토컷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유선 단말기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3.5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Color LCD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여신협회 보안 인증 제품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POS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연동 가능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프린터 인쇄 제외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564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LC-7403S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사인패드 포함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3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오토컷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유선 단말기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4.3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인치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TFT Color LCD</a:t>
                      </a:r>
                      <a:endParaRPr kumimoji="0" lang="ko-KR" altLang="en-US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POS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연동 가능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프린터 인쇄 가능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56K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고속모뎀 적용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금전함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연동 가능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(24V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동작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56461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무선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단말기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LC-7211S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FULL COLOR LCD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모니터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통신사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 KT,LG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(LTE)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탑재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여신협회 보안 인증 제품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-. IC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결제 서비스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(EMV)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-. 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인치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오토컷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무선 단말기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5572140"/>
            <a:ext cx="804057" cy="698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4786322"/>
            <a:ext cx="661751" cy="534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0298" y="3143248"/>
            <a:ext cx="733190" cy="608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71736" y="3929066"/>
            <a:ext cx="589173" cy="572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7"/>
          <a:srcRect l="19313" t="23937" r="16308" b="4255"/>
          <a:stretch>
            <a:fillRect/>
          </a:stretch>
        </p:blipFill>
        <p:spPr bwMode="auto">
          <a:xfrm>
            <a:off x="2428860" y="2357430"/>
            <a:ext cx="71438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9204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0" y="87611"/>
            <a:ext cx="3779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Ⅱ. </a:t>
            </a:r>
            <a:r>
              <a:rPr kumimoji="0"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기술 및 서비스 부분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6012160" y="318442"/>
            <a:ext cx="30127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KIOSK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764705"/>
            <a:ext cx="8856984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2"/>
                </a:solidFill>
                <a:sym typeface="Monotype Sorts"/>
              </a:rPr>
              <a:t>(</a:t>
            </a:r>
            <a:r>
              <a:rPr lang="ko-KR" altLang="en-US" sz="1400" b="1" dirty="0" smtClean="0">
                <a:solidFill>
                  <a:schemeClr val="tx2"/>
                </a:solidFill>
                <a:sym typeface="Monotype Sorts"/>
              </a:rPr>
              <a:t>주</a:t>
            </a:r>
            <a:r>
              <a:rPr lang="en-US" altLang="ko-KR" sz="1400" b="1" dirty="0" smtClean="0">
                <a:solidFill>
                  <a:schemeClr val="tx2"/>
                </a:solidFill>
                <a:sym typeface="Monotype Sorts"/>
              </a:rPr>
              <a:t>)</a:t>
            </a:r>
            <a:r>
              <a:rPr lang="ko-KR" altLang="en-US" sz="1400" b="1" dirty="0" err="1" smtClean="0">
                <a:solidFill>
                  <a:schemeClr val="tx2"/>
                </a:solidFill>
                <a:sym typeface="Monotype Sorts"/>
              </a:rPr>
              <a:t>포스피아</a:t>
            </a:r>
            <a:r>
              <a:rPr lang="ko-KR" altLang="en-US" sz="1050" b="1" dirty="0" err="1" smtClean="0">
                <a:sym typeface="Monotype Sorts"/>
              </a:rPr>
              <a:t>는</a:t>
            </a:r>
            <a:r>
              <a:rPr lang="ko-KR" altLang="en-US" sz="1400" b="1" dirty="0" smtClean="0">
                <a:solidFill>
                  <a:schemeClr val="tx2"/>
                </a:solidFill>
                <a:sym typeface="Monotype Sorts"/>
              </a:rPr>
              <a:t> </a:t>
            </a:r>
            <a:r>
              <a:rPr lang="ko-KR" altLang="en-US" sz="1050" b="1" dirty="0" smtClean="0">
                <a:sym typeface="Monotype Sorts"/>
              </a:rPr>
              <a:t>빠르고 신속한 결제를 위해 주문</a:t>
            </a:r>
            <a:r>
              <a:rPr lang="en-US" altLang="ko-KR" sz="1050" b="1" dirty="0" smtClean="0">
                <a:sym typeface="Monotype Sorts"/>
              </a:rPr>
              <a:t>/</a:t>
            </a:r>
            <a:r>
              <a:rPr lang="ko-KR" altLang="en-US" sz="1050" b="1" dirty="0" smtClean="0">
                <a:sym typeface="Monotype Sorts"/>
              </a:rPr>
              <a:t>결제 과정을 간소화한 </a:t>
            </a:r>
            <a:r>
              <a:rPr lang="en-US" altLang="ko-KR" sz="1050" b="1" dirty="0" smtClean="0">
                <a:sym typeface="Monotype Sorts"/>
              </a:rPr>
              <a:t>KIOSK </a:t>
            </a:r>
            <a:r>
              <a:rPr lang="ko-KR" altLang="en-US" sz="1050" b="1" dirty="0" smtClean="0">
                <a:sym typeface="Monotype Sorts"/>
              </a:rPr>
              <a:t>솔루션을 통하여</a:t>
            </a:r>
            <a:endParaRPr lang="en-US" altLang="ko-KR" sz="1050" b="1" dirty="0" smtClean="0">
              <a:sym typeface="Monotype Sorts"/>
            </a:endParaRPr>
          </a:p>
          <a:p>
            <a:pPr marL="0" lvl="1">
              <a:lnSpc>
                <a:spcPct val="150000"/>
              </a:lnSpc>
            </a:pPr>
            <a:r>
              <a:rPr lang="ko-KR" altLang="en-US" sz="1050" b="1" dirty="0" smtClean="0">
                <a:sym typeface="Monotype Sorts"/>
              </a:rPr>
              <a:t>   </a:t>
            </a:r>
            <a:r>
              <a:rPr lang="ko-KR" altLang="en-US" sz="1050" b="1" dirty="0" smtClean="0">
                <a:solidFill>
                  <a:srgbClr val="0070C0"/>
                </a:solidFill>
                <a:sym typeface="Monotype Sorts"/>
              </a:rPr>
              <a:t>업종 및 고객 </a:t>
            </a:r>
            <a:r>
              <a:rPr lang="en-US" altLang="ko-KR" sz="1050" b="1" dirty="0" smtClean="0">
                <a:solidFill>
                  <a:srgbClr val="0070C0"/>
                </a:solidFill>
                <a:sym typeface="Monotype Sorts"/>
              </a:rPr>
              <a:t>Needs</a:t>
            </a:r>
            <a:r>
              <a:rPr lang="ko-KR" altLang="en-US" sz="1050" b="1" dirty="0" smtClean="0">
                <a:solidFill>
                  <a:srgbClr val="0070C0"/>
                </a:solidFill>
                <a:sym typeface="Monotype Sorts"/>
              </a:rPr>
              <a:t>에 맞는 맞춤형 서비스를 </a:t>
            </a:r>
            <a:r>
              <a:rPr lang="ko-KR" altLang="en-US" sz="1050" b="1" dirty="0" smtClean="0">
                <a:sym typeface="Monotype Sorts"/>
              </a:rPr>
              <a:t>제공합니다</a:t>
            </a:r>
            <a:r>
              <a:rPr lang="en-US" altLang="ko-KR" sz="1050" b="1" dirty="0" smtClean="0">
                <a:sym typeface="Monotype Sorts"/>
              </a:rPr>
              <a:t>. </a:t>
            </a:r>
            <a:r>
              <a:rPr lang="ko-KR" altLang="en-US" sz="1050" b="1" dirty="0" smtClean="0">
                <a:sym typeface="Monotype Sorts"/>
              </a:rPr>
              <a:t> </a:t>
            </a:r>
            <a:endParaRPr lang="en-US" altLang="ko-KR" sz="1050" b="1" dirty="0" smtClean="0">
              <a:sym typeface="Monotype Sorts"/>
            </a:endParaRPr>
          </a:p>
          <a:p>
            <a:pPr marL="0" lvl="1">
              <a:lnSpc>
                <a:spcPct val="150000"/>
              </a:lnSpc>
            </a:pPr>
            <a:endParaRPr lang="en-US" altLang="ko-KR" sz="1050" b="1" dirty="0" smtClean="0">
              <a:sym typeface="Monotype Sorts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33053" y="1556792"/>
            <a:ext cx="2593975" cy="25717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1. </a:t>
            </a:r>
            <a:r>
              <a:rPr lang="en-US" altLang="ko-KR" sz="1100" b="1" dirty="0" smtClean="0">
                <a:solidFill>
                  <a:srgbClr val="000000"/>
                </a:solidFill>
              </a:rPr>
              <a:t>KIOSK</a:t>
            </a:r>
            <a:endParaRPr lang="ko-KR" altLang="en-US" sz="1100" b="1" smtClean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467544" y="1921916"/>
          <a:ext cx="3960440" cy="445941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231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5704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802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97574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구분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제품 이미지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비고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77684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KIOSK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 사항</a:t>
                      </a:r>
                      <a:endParaRPr kumimoji="0" lang="en-US" altLang="ko-KR" sz="9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IC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결제 서비스</a:t>
                      </a:r>
                      <a:endParaRPr kumimoji="0" lang="en-US" altLang="ko-KR" sz="9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충격에 강한 제질</a:t>
                      </a:r>
                      <a:endParaRPr kumimoji="0" lang="en-US" altLang="ko-KR" sz="9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2.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세부사항</a:t>
                      </a:r>
                      <a:endParaRPr kumimoji="0" lang="en-US" altLang="ko-KR" sz="9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21.5" LED Touch Screen     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(1920*1080)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영수증 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3Inch </a:t>
                      </a:r>
                      <a:r>
                        <a:rPr kumimoji="0" lang="en-US" altLang="ko-KR" sz="9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Themal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Printer 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(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메카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en-US" altLang="ko-KR" sz="9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intel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J1900, DDR3 4GB, 64GB 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SSD  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Windows 10 </a:t>
                      </a:r>
                      <a:r>
                        <a:rPr kumimoji="0" lang="en-US" altLang="ko-KR" sz="9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IoT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/ </a:t>
                      </a:r>
                      <a:r>
                        <a:rPr kumimoji="0" lang="en-US" altLang="ko-KR" sz="9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POSReady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7    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영수증 프린터</a:t>
                      </a:r>
                      <a:endParaRPr kumimoji="0" lang="en-US" altLang="ko-KR" sz="9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리더기</a:t>
                      </a:r>
                      <a:endParaRPr kumimoji="0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84155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KIOSK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 사항</a:t>
                      </a:r>
                      <a:endParaRPr kumimoji="0" lang="en-US" altLang="ko-KR" sz="9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IC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결제 서비스</a:t>
                      </a:r>
                      <a:endParaRPr kumimoji="0" lang="en-US" altLang="ko-KR" sz="9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강화 유리 마감</a:t>
                      </a:r>
                      <a:endParaRPr kumimoji="0" lang="en-US" altLang="ko-KR" sz="9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2.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세부사항</a:t>
                      </a:r>
                      <a:endParaRPr kumimoji="0" lang="en-US" altLang="ko-KR" sz="9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21.5" LED Touch Screen     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(1920*1080)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영수증 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3Inch </a:t>
                      </a:r>
                      <a:r>
                        <a:rPr kumimoji="0" lang="en-US" altLang="ko-KR" sz="9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Themal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Printer 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(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메카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en-US" altLang="ko-KR" sz="9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intel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J1900, DDR3 4GB, 64GB 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SSD  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Windows 10 </a:t>
                      </a:r>
                      <a:r>
                        <a:rPr kumimoji="0" lang="en-US" altLang="ko-KR" sz="9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IoT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/ </a:t>
                      </a:r>
                      <a:r>
                        <a:rPr kumimoji="0" lang="en-US" altLang="ko-KR" sz="9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POSReady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7    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영수증 프린터</a:t>
                      </a:r>
                      <a:endParaRPr kumimoji="0" lang="en-US" altLang="ko-KR" sz="9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리더기</a:t>
                      </a:r>
                      <a:endParaRPr kumimoji="0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5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64519" y="2245767"/>
            <a:ext cx="403225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4519" y="4296817"/>
            <a:ext cx="403225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90329250"/>
              </p:ext>
            </p:extLst>
          </p:nvPr>
        </p:nvGraphicFramePr>
        <p:xfrm>
          <a:off x="4572000" y="1916832"/>
          <a:ext cx="4104455" cy="446439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385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496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1622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65020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구분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제품 이미지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비고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65032"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고급형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KIOSK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6858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 사항</a:t>
                      </a:r>
                      <a:endParaRPr kumimoji="0" lang="en-US" altLang="ko-KR" sz="9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IC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카드 결제 서비스</a:t>
                      </a:r>
                      <a:endParaRPr kumimoji="0" lang="en-US" altLang="ko-KR" sz="9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충격에 강한 제질</a:t>
                      </a:r>
                      <a:endParaRPr kumimoji="0" lang="en-US" altLang="ko-KR" sz="9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2.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세부사항</a:t>
                      </a:r>
                      <a:endParaRPr kumimoji="0" lang="en-US" altLang="ko-KR" sz="9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32" LED Touch Screen 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(1920*1080)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영수증 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3Inch </a:t>
                      </a:r>
                      <a:r>
                        <a:rPr kumimoji="0" lang="en-US" altLang="ko-KR" sz="9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Themal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Printer 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(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메카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en-US" altLang="ko-KR" sz="9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intel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Core i3-6100U, 4GB, 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64GB SSD </a:t>
                      </a:r>
                    </a:p>
                    <a:p>
                      <a:pPr marL="0" marR="0" lvl="0" indent="84138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Windows 10 </a:t>
                      </a:r>
                      <a:r>
                        <a:rPr kumimoji="0" lang="en-US" altLang="ko-KR" sz="9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IoT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/ </a:t>
                      </a:r>
                      <a:r>
                        <a:rPr kumimoji="0" lang="en-US" altLang="ko-KR" sz="9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POSReady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7</a:t>
                      </a:r>
                      <a:endParaRPr kumimoji="0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43751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DID Dev.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0" marR="0" marT="0" marB="0"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84138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</a:p>
                    <a:p>
                      <a:pPr marL="84138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일반 사항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LG 32" DIDTV (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기본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b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미니 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PC</a:t>
                      </a:r>
                      <a:b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출고안내 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Pad</a:t>
                      </a:r>
                      <a:b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운영프로그램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2. 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세부사항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RGB, HDMI, 250CD, 1366*768	</a:t>
                      </a:r>
                    </a:p>
                    <a:p>
                      <a:pPr marL="84138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en-US" altLang="ko-KR" sz="9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intel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c3150, 4GB,64GB,HDMI2, </a:t>
                      </a:r>
                    </a:p>
                    <a:p>
                      <a:pPr marL="84138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Win7, </a:t>
                      </a:r>
                    </a:p>
                    <a:p>
                      <a:pPr marL="84138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</a:t>
                      </a:r>
                      <a:r>
                        <a:rPr kumimoji="0" lang="ko-KR" altLang="en-US" sz="9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갤럭시탭</a:t>
                      </a:r>
                      <a:r>
                        <a:rPr kumimoji="0" lang="en-US" altLang="ko-KR" sz="9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QuadCore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10.1"", </a:t>
                      </a:r>
                    </a:p>
                    <a:p>
                      <a:pPr marL="84138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1280*800,</a:t>
                      </a:r>
                    </a:p>
                    <a:p>
                      <a:pPr marL="84138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16GB, Android 5.x, </a:t>
                      </a:r>
                      <a:r>
                        <a:rPr kumimoji="0" lang="ko-KR" altLang="en-US" sz="9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거치대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"	</a:t>
                      </a:r>
                    </a:p>
                    <a:p>
                      <a:pPr marL="84138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-. 1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식 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(DID/PAD/</a:t>
                      </a:r>
                      <a:r>
                        <a:rPr kumimoji="0" lang="ko-KR" alt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운영서버</a:t>
                      </a: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	 </a:t>
                      </a:r>
                      <a:endParaRPr kumimoji="0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8" name="Picture 2" descr="C:\Users\김정태\Desktop\브로셔 제품정보\인증로고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2160091"/>
            <a:ext cx="403225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39" y="2462318"/>
            <a:ext cx="649475" cy="1467791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39" y="4358737"/>
            <a:ext cx="576956" cy="1732685"/>
          </a:xfrm>
          <a:prstGeom prst="rect">
            <a:avLst/>
          </a:prstGeom>
        </p:spPr>
      </p:pic>
      <p:pic>
        <p:nvPicPr>
          <p:cNvPr id="21" name="그림 20" descr="기기, 실내이(가) 표시된 사진&#10;&#10;높은 신뢰도로 생성된 설명">
            <a:extLst>
              <a:ext uri="{FF2B5EF4-FFF2-40B4-BE49-F238E27FC236}">
                <a16:creationId xmlns="" xmlns:a16="http://schemas.microsoft.com/office/drawing/2014/main" id="{1BDA41E3-52E0-40A3-9D53-C406B6E2FD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66" y="2155092"/>
            <a:ext cx="701386" cy="1849972"/>
          </a:xfrm>
          <a:prstGeom prst="rect">
            <a:avLst/>
          </a:prstGeom>
        </p:spPr>
      </p:pic>
      <p:pic>
        <p:nvPicPr>
          <p:cNvPr id="22" name="그림 21" descr="출고시스템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76056" y="4509120"/>
            <a:ext cx="1467906" cy="14000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204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0" y="87611"/>
            <a:ext cx="3779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Ⅱ. </a:t>
            </a:r>
            <a:r>
              <a:rPr kumimoji="0"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기술 및 서비스 부분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5796136" y="318442"/>
            <a:ext cx="32288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전국유지 및 보수업무지원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894875"/>
            <a:ext cx="8640960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400" b="1" dirty="0" smtClean="0">
                <a:solidFill>
                  <a:schemeClr val="tx2"/>
                </a:solidFill>
                <a:sym typeface="Monotype Sorts"/>
              </a:rPr>
              <a:t>(</a:t>
            </a:r>
            <a:r>
              <a:rPr lang="ko-KR" altLang="en-US" sz="1400" b="1" dirty="0" smtClean="0">
                <a:solidFill>
                  <a:schemeClr val="tx2"/>
                </a:solidFill>
                <a:sym typeface="Monotype Sorts"/>
              </a:rPr>
              <a:t>주</a:t>
            </a:r>
            <a:r>
              <a:rPr lang="en-US" altLang="ko-KR" sz="1400" b="1" dirty="0" smtClean="0">
                <a:solidFill>
                  <a:schemeClr val="tx2"/>
                </a:solidFill>
                <a:sym typeface="Monotype Sorts"/>
              </a:rPr>
              <a:t>)</a:t>
            </a:r>
            <a:r>
              <a:rPr lang="ko-KR" altLang="en-US" sz="1400" b="1" dirty="0" err="1" smtClean="0">
                <a:solidFill>
                  <a:schemeClr val="tx2"/>
                </a:solidFill>
                <a:sym typeface="Monotype Sorts"/>
              </a:rPr>
              <a:t>포스피아</a:t>
            </a:r>
            <a:r>
              <a:rPr lang="ko-KR" altLang="en-US" sz="1050" b="1" dirty="0" err="1" smtClean="0">
                <a:sym typeface="Monotype Sorts"/>
              </a:rPr>
              <a:t>는</a:t>
            </a:r>
            <a:r>
              <a:rPr lang="ko-KR" altLang="en-US" sz="1400" b="1" dirty="0" smtClean="0">
                <a:solidFill>
                  <a:schemeClr val="tx2"/>
                </a:solidFill>
                <a:sym typeface="Monotype Sorts"/>
              </a:rPr>
              <a:t> </a:t>
            </a:r>
            <a:r>
              <a:rPr lang="ko-KR" altLang="en-US" sz="1050" b="1" dirty="0" err="1" smtClean="0">
                <a:sym typeface="Monotype Sorts"/>
              </a:rPr>
              <a:t>고객사</a:t>
            </a:r>
            <a:r>
              <a:rPr lang="ko-KR" altLang="en-US" sz="1050" b="1" dirty="0" smtClean="0">
                <a:sym typeface="Monotype Sorts"/>
              </a:rPr>
              <a:t> 매장에서 발생하는 긴급 </a:t>
            </a:r>
            <a:r>
              <a:rPr lang="en-US" altLang="ko-KR" sz="1050" b="1" dirty="0" smtClean="0">
                <a:sym typeface="Monotype Sorts"/>
              </a:rPr>
              <a:t>A/S </a:t>
            </a:r>
            <a:r>
              <a:rPr lang="ko-KR" altLang="en-US" sz="1050" b="1" dirty="0" smtClean="0">
                <a:sym typeface="Monotype Sorts"/>
              </a:rPr>
              <a:t>발생 시</a:t>
            </a:r>
            <a:r>
              <a:rPr lang="en-US" altLang="ko-KR" sz="1050" b="1" dirty="0" smtClean="0">
                <a:sym typeface="Monotype Sorts"/>
              </a:rPr>
              <a:t>, </a:t>
            </a:r>
            <a:r>
              <a:rPr lang="ko-KR" altLang="en-US" sz="1050" b="1" dirty="0" smtClean="0">
                <a:sym typeface="Monotype Sorts"/>
              </a:rPr>
              <a:t>빠른 </a:t>
            </a:r>
            <a:r>
              <a:rPr lang="en-US" altLang="ko-KR" sz="1050" b="1" dirty="0" smtClean="0">
                <a:sym typeface="Monotype Sorts"/>
              </a:rPr>
              <a:t>A/S </a:t>
            </a:r>
            <a:r>
              <a:rPr lang="ko-KR" altLang="en-US" sz="1050" b="1" dirty="0" smtClean="0">
                <a:sym typeface="Monotype Sorts"/>
              </a:rPr>
              <a:t>대응 및 추후 보고 체계로 </a:t>
            </a:r>
            <a:r>
              <a:rPr lang="ko-KR" altLang="en-US" sz="1050" b="1" dirty="0" smtClean="0">
                <a:solidFill>
                  <a:srgbClr val="0070C0"/>
                </a:solidFill>
                <a:sym typeface="Monotype Sorts"/>
              </a:rPr>
              <a:t>유지보수 업무를 지원합니다</a:t>
            </a:r>
            <a:r>
              <a:rPr lang="en-US" altLang="ko-KR" sz="1050" b="1" dirty="0" smtClean="0">
                <a:solidFill>
                  <a:srgbClr val="0070C0"/>
                </a:solidFill>
                <a:sym typeface="Monotype Sorts"/>
              </a:rPr>
              <a:t>. 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490406" y="1628800"/>
            <a:ext cx="2334752" cy="28803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5-1. A/S </a:t>
            </a:r>
            <a:r>
              <a:rPr lang="ko-KR" altLang="en-US" sz="1100" b="1" dirty="0" smtClean="0"/>
              <a:t>지원 방안 체계 </a:t>
            </a:r>
          </a:p>
        </p:txBody>
      </p:sp>
      <p:grpSp>
        <p:nvGrpSpPr>
          <p:cNvPr id="150" name="그룹 149"/>
          <p:cNvGrpSpPr/>
          <p:nvPr/>
        </p:nvGrpSpPr>
        <p:grpSpPr>
          <a:xfrm>
            <a:off x="395536" y="2018771"/>
            <a:ext cx="8352928" cy="4290549"/>
            <a:chOff x="395536" y="1946762"/>
            <a:chExt cx="8352928" cy="4290549"/>
          </a:xfrm>
        </p:grpSpPr>
        <p:sp>
          <p:nvSpPr>
            <p:cNvPr id="10" name="직사각형 9"/>
            <p:cNvSpPr/>
            <p:nvPr/>
          </p:nvSpPr>
          <p:spPr>
            <a:xfrm>
              <a:off x="395536" y="1946762"/>
              <a:ext cx="8352928" cy="4290549"/>
            </a:xfrm>
            <a:prstGeom prst="rect">
              <a:avLst/>
            </a:pr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>
                <a:defRPr/>
              </a:pPr>
              <a:endParaRPr lang="ko-KR" altLang="en-US" b="1" dirty="0" smtClean="0">
                <a:solidFill>
                  <a:srgbClr val="FFFFFF"/>
                </a:solidFill>
              </a:endParaRPr>
            </a:p>
          </p:txBody>
        </p:sp>
        <p:grpSp>
          <p:nvGrpSpPr>
            <p:cNvPr id="11" name="Group 4"/>
            <p:cNvGrpSpPr>
              <a:grpSpLocks/>
            </p:cNvGrpSpPr>
            <p:nvPr/>
          </p:nvGrpSpPr>
          <p:grpSpPr bwMode="auto">
            <a:xfrm>
              <a:off x="827584" y="4005064"/>
              <a:ext cx="864096" cy="648072"/>
              <a:chOff x="2400" y="384"/>
              <a:chExt cx="1009" cy="632"/>
            </a:xfrm>
          </p:grpSpPr>
          <p:sp>
            <p:nvSpPr>
              <p:cNvPr id="35" name="Freeform 5"/>
              <p:cNvSpPr>
                <a:spLocks/>
              </p:cNvSpPr>
              <p:nvPr/>
            </p:nvSpPr>
            <p:spPr bwMode="auto">
              <a:xfrm>
                <a:off x="2726" y="626"/>
                <a:ext cx="155" cy="61"/>
              </a:xfrm>
              <a:custGeom>
                <a:avLst/>
                <a:gdLst>
                  <a:gd name="T0" fmla="*/ 0 w 155"/>
                  <a:gd name="T1" fmla="*/ 60 h 61"/>
                  <a:gd name="T2" fmla="*/ 0 w 155"/>
                  <a:gd name="T3" fmla="*/ 25 h 61"/>
                  <a:gd name="T4" fmla="*/ 154 w 155"/>
                  <a:gd name="T5" fmla="*/ 0 h 61"/>
                  <a:gd name="T6" fmla="*/ 154 w 155"/>
                  <a:gd name="T7" fmla="*/ 43 h 61"/>
                  <a:gd name="T8" fmla="*/ 0 w 155"/>
                  <a:gd name="T9" fmla="*/ 60 h 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5"/>
                  <a:gd name="T16" fmla="*/ 0 h 61"/>
                  <a:gd name="T17" fmla="*/ 155 w 155"/>
                  <a:gd name="T18" fmla="*/ 61 h 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5" h="61">
                    <a:moveTo>
                      <a:pt x="0" y="60"/>
                    </a:moveTo>
                    <a:lnTo>
                      <a:pt x="0" y="25"/>
                    </a:lnTo>
                    <a:lnTo>
                      <a:pt x="154" y="0"/>
                    </a:lnTo>
                    <a:lnTo>
                      <a:pt x="154" y="43"/>
                    </a:lnTo>
                    <a:lnTo>
                      <a:pt x="0" y="60"/>
                    </a:lnTo>
                  </a:path>
                </a:pathLst>
              </a:custGeom>
              <a:solidFill>
                <a:srgbClr val="FFFFCC"/>
              </a:solidFill>
              <a:ln w="12700" cap="rnd">
                <a:solidFill>
                  <a:srgbClr val="606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" name="Freeform 6"/>
              <p:cNvSpPr>
                <a:spLocks/>
              </p:cNvSpPr>
              <p:nvPr/>
            </p:nvSpPr>
            <p:spPr bwMode="auto">
              <a:xfrm>
                <a:off x="2879" y="626"/>
                <a:ext cx="74" cy="44"/>
              </a:xfrm>
              <a:custGeom>
                <a:avLst/>
                <a:gdLst>
                  <a:gd name="T0" fmla="*/ 0 w 74"/>
                  <a:gd name="T1" fmla="*/ 0 h 44"/>
                  <a:gd name="T2" fmla="*/ 0 w 74"/>
                  <a:gd name="T3" fmla="*/ 43 h 44"/>
                  <a:gd name="T4" fmla="*/ 73 w 74"/>
                  <a:gd name="T5" fmla="*/ 43 h 44"/>
                  <a:gd name="T6" fmla="*/ 73 w 74"/>
                  <a:gd name="T7" fmla="*/ 11 h 44"/>
                  <a:gd name="T8" fmla="*/ 0 w 74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"/>
                  <a:gd name="T16" fmla="*/ 0 h 44"/>
                  <a:gd name="T17" fmla="*/ 74 w 74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" h="44">
                    <a:moveTo>
                      <a:pt x="0" y="0"/>
                    </a:moveTo>
                    <a:lnTo>
                      <a:pt x="0" y="43"/>
                    </a:lnTo>
                    <a:lnTo>
                      <a:pt x="73" y="43"/>
                    </a:lnTo>
                    <a:lnTo>
                      <a:pt x="73" y="1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" name="Freeform 7"/>
              <p:cNvSpPr>
                <a:spLocks/>
              </p:cNvSpPr>
              <p:nvPr/>
            </p:nvSpPr>
            <p:spPr bwMode="auto">
              <a:xfrm>
                <a:off x="2925" y="384"/>
                <a:ext cx="56" cy="344"/>
              </a:xfrm>
              <a:custGeom>
                <a:avLst/>
                <a:gdLst>
                  <a:gd name="T0" fmla="*/ 0 w 56"/>
                  <a:gd name="T1" fmla="*/ 343 h 344"/>
                  <a:gd name="T2" fmla="*/ 15 w 56"/>
                  <a:gd name="T3" fmla="*/ 0 h 344"/>
                  <a:gd name="T4" fmla="*/ 40 w 56"/>
                  <a:gd name="T5" fmla="*/ 0 h 344"/>
                  <a:gd name="T6" fmla="*/ 55 w 56"/>
                  <a:gd name="T7" fmla="*/ 343 h 344"/>
                  <a:gd name="T8" fmla="*/ 0 w 56"/>
                  <a:gd name="T9" fmla="*/ 343 h 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"/>
                  <a:gd name="T16" fmla="*/ 0 h 344"/>
                  <a:gd name="T17" fmla="*/ 56 w 56"/>
                  <a:gd name="T18" fmla="*/ 344 h 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" h="344">
                    <a:moveTo>
                      <a:pt x="0" y="343"/>
                    </a:moveTo>
                    <a:lnTo>
                      <a:pt x="15" y="0"/>
                    </a:lnTo>
                    <a:lnTo>
                      <a:pt x="40" y="0"/>
                    </a:lnTo>
                    <a:lnTo>
                      <a:pt x="55" y="343"/>
                    </a:lnTo>
                    <a:lnTo>
                      <a:pt x="0" y="343"/>
                    </a:lnTo>
                  </a:path>
                </a:pathLst>
              </a:custGeom>
              <a:solidFill>
                <a:srgbClr val="C0C0C0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" name="Freeform 8"/>
              <p:cNvSpPr>
                <a:spLocks/>
              </p:cNvSpPr>
              <p:nvPr/>
            </p:nvSpPr>
            <p:spPr bwMode="auto">
              <a:xfrm>
                <a:off x="3017" y="392"/>
                <a:ext cx="56" cy="341"/>
              </a:xfrm>
              <a:custGeom>
                <a:avLst/>
                <a:gdLst>
                  <a:gd name="T0" fmla="*/ 0 w 56"/>
                  <a:gd name="T1" fmla="*/ 340 h 341"/>
                  <a:gd name="T2" fmla="*/ 15 w 56"/>
                  <a:gd name="T3" fmla="*/ 0 h 341"/>
                  <a:gd name="T4" fmla="*/ 40 w 56"/>
                  <a:gd name="T5" fmla="*/ 0 h 341"/>
                  <a:gd name="T6" fmla="*/ 55 w 56"/>
                  <a:gd name="T7" fmla="*/ 340 h 341"/>
                  <a:gd name="T8" fmla="*/ 0 w 56"/>
                  <a:gd name="T9" fmla="*/ 340 h 3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"/>
                  <a:gd name="T16" fmla="*/ 0 h 341"/>
                  <a:gd name="T17" fmla="*/ 56 w 56"/>
                  <a:gd name="T18" fmla="*/ 341 h 3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" h="341">
                    <a:moveTo>
                      <a:pt x="0" y="340"/>
                    </a:moveTo>
                    <a:lnTo>
                      <a:pt x="15" y="0"/>
                    </a:lnTo>
                    <a:lnTo>
                      <a:pt x="40" y="0"/>
                    </a:lnTo>
                    <a:lnTo>
                      <a:pt x="55" y="340"/>
                    </a:lnTo>
                    <a:lnTo>
                      <a:pt x="0" y="340"/>
                    </a:lnTo>
                  </a:path>
                </a:pathLst>
              </a:custGeom>
              <a:solidFill>
                <a:srgbClr val="C0C0C0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" name="Freeform 9"/>
              <p:cNvSpPr>
                <a:spLocks/>
              </p:cNvSpPr>
              <p:nvPr/>
            </p:nvSpPr>
            <p:spPr bwMode="auto">
              <a:xfrm>
                <a:off x="3119" y="407"/>
                <a:ext cx="56" cy="342"/>
              </a:xfrm>
              <a:custGeom>
                <a:avLst/>
                <a:gdLst>
                  <a:gd name="T0" fmla="*/ 0 w 56"/>
                  <a:gd name="T1" fmla="*/ 205 h 344"/>
                  <a:gd name="T2" fmla="*/ 15 w 56"/>
                  <a:gd name="T3" fmla="*/ 0 h 344"/>
                  <a:gd name="T4" fmla="*/ 40 w 56"/>
                  <a:gd name="T5" fmla="*/ 0 h 344"/>
                  <a:gd name="T6" fmla="*/ 55 w 56"/>
                  <a:gd name="T7" fmla="*/ 205 h 344"/>
                  <a:gd name="T8" fmla="*/ 0 w 56"/>
                  <a:gd name="T9" fmla="*/ 205 h 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"/>
                  <a:gd name="T16" fmla="*/ 0 h 344"/>
                  <a:gd name="T17" fmla="*/ 56 w 56"/>
                  <a:gd name="T18" fmla="*/ 344 h 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" h="344">
                    <a:moveTo>
                      <a:pt x="0" y="343"/>
                    </a:moveTo>
                    <a:lnTo>
                      <a:pt x="15" y="0"/>
                    </a:lnTo>
                    <a:lnTo>
                      <a:pt x="40" y="0"/>
                    </a:lnTo>
                    <a:lnTo>
                      <a:pt x="55" y="343"/>
                    </a:lnTo>
                    <a:lnTo>
                      <a:pt x="0" y="343"/>
                    </a:lnTo>
                  </a:path>
                </a:pathLst>
              </a:custGeom>
              <a:solidFill>
                <a:srgbClr val="C0C0C0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" name="Freeform 10"/>
              <p:cNvSpPr>
                <a:spLocks/>
              </p:cNvSpPr>
              <p:nvPr/>
            </p:nvSpPr>
            <p:spPr bwMode="auto">
              <a:xfrm>
                <a:off x="2400" y="815"/>
                <a:ext cx="1009" cy="201"/>
              </a:xfrm>
              <a:custGeom>
                <a:avLst/>
                <a:gdLst>
                  <a:gd name="T0" fmla="*/ 6 w 1009"/>
                  <a:gd name="T1" fmla="*/ 13 h 201"/>
                  <a:gd name="T2" fmla="*/ 13 w 1009"/>
                  <a:gd name="T3" fmla="*/ 52 h 201"/>
                  <a:gd name="T4" fmla="*/ 52 w 1009"/>
                  <a:gd name="T5" fmla="*/ 71 h 201"/>
                  <a:gd name="T6" fmla="*/ 114 w 1009"/>
                  <a:gd name="T7" fmla="*/ 68 h 201"/>
                  <a:gd name="T8" fmla="*/ 161 w 1009"/>
                  <a:gd name="T9" fmla="*/ 84 h 201"/>
                  <a:gd name="T10" fmla="*/ 195 w 1009"/>
                  <a:gd name="T11" fmla="*/ 112 h 201"/>
                  <a:gd name="T12" fmla="*/ 227 w 1009"/>
                  <a:gd name="T13" fmla="*/ 145 h 201"/>
                  <a:gd name="T14" fmla="*/ 291 w 1009"/>
                  <a:gd name="T15" fmla="*/ 162 h 201"/>
                  <a:gd name="T16" fmla="*/ 306 w 1009"/>
                  <a:gd name="T17" fmla="*/ 164 h 201"/>
                  <a:gd name="T18" fmla="*/ 312 w 1009"/>
                  <a:gd name="T19" fmla="*/ 164 h 201"/>
                  <a:gd name="T20" fmla="*/ 320 w 1009"/>
                  <a:gd name="T21" fmla="*/ 164 h 201"/>
                  <a:gd name="T22" fmla="*/ 359 w 1009"/>
                  <a:gd name="T23" fmla="*/ 164 h 201"/>
                  <a:gd name="T24" fmla="*/ 384 w 1009"/>
                  <a:gd name="T25" fmla="*/ 164 h 201"/>
                  <a:gd name="T26" fmla="*/ 390 w 1009"/>
                  <a:gd name="T27" fmla="*/ 164 h 201"/>
                  <a:gd name="T28" fmla="*/ 397 w 1009"/>
                  <a:gd name="T29" fmla="*/ 164 h 201"/>
                  <a:gd name="T30" fmla="*/ 403 w 1009"/>
                  <a:gd name="T31" fmla="*/ 166 h 201"/>
                  <a:gd name="T32" fmla="*/ 410 w 1009"/>
                  <a:gd name="T33" fmla="*/ 166 h 201"/>
                  <a:gd name="T34" fmla="*/ 449 w 1009"/>
                  <a:gd name="T35" fmla="*/ 174 h 201"/>
                  <a:gd name="T36" fmla="*/ 479 w 1009"/>
                  <a:gd name="T37" fmla="*/ 188 h 201"/>
                  <a:gd name="T38" fmla="*/ 551 w 1009"/>
                  <a:gd name="T39" fmla="*/ 200 h 201"/>
                  <a:gd name="T40" fmla="*/ 592 w 1009"/>
                  <a:gd name="T41" fmla="*/ 179 h 201"/>
                  <a:gd name="T42" fmla="*/ 636 w 1009"/>
                  <a:gd name="T43" fmla="*/ 164 h 201"/>
                  <a:gd name="T44" fmla="*/ 691 w 1009"/>
                  <a:gd name="T45" fmla="*/ 123 h 201"/>
                  <a:gd name="T46" fmla="*/ 728 w 1009"/>
                  <a:gd name="T47" fmla="*/ 119 h 201"/>
                  <a:gd name="T48" fmla="*/ 738 w 1009"/>
                  <a:gd name="T49" fmla="*/ 120 h 201"/>
                  <a:gd name="T50" fmla="*/ 749 w 1009"/>
                  <a:gd name="T51" fmla="*/ 120 h 201"/>
                  <a:gd name="T52" fmla="*/ 759 w 1009"/>
                  <a:gd name="T53" fmla="*/ 122 h 201"/>
                  <a:gd name="T54" fmla="*/ 766 w 1009"/>
                  <a:gd name="T55" fmla="*/ 123 h 201"/>
                  <a:gd name="T56" fmla="*/ 772 w 1009"/>
                  <a:gd name="T57" fmla="*/ 125 h 201"/>
                  <a:gd name="T58" fmla="*/ 795 w 1009"/>
                  <a:gd name="T59" fmla="*/ 130 h 201"/>
                  <a:gd name="T60" fmla="*/ 857 w 1009"/>
                  <a:gd name="T61" fmla="*/ 104 h 201"/>
                  <a:gd name="T62" fmla="*/ 897 w 1009"/>
                  <a:gd name="T63" fmla="*/ 71 h 201"/>
                  <a:gd name="T64" fmla="*/ 953 w 1009"/>
                  <a:gd name="T65" fmla="*/ 67 h 201"/>
                  <a:gd name="T66" fmla="*/ 1008 w 1009"/>
                  <a:gd name="T67" fmla="*/ 32 h 201"/>
                  <a:gd name="T68" fmla="*/ 982 w 1009"/>
                  <a:gd name="T69" fmla="*/ 0 h 20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009"/>
                  <a:gd name="T106" fmla="*/ 0 h 201"/>
                  <a:gd name="T107" fmla="*/ 1009 w 1009"/>
                  <a:gd name="T108" fmla="*/ 201 h 20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009" h="201">
                    <a:moveTo>
                      <a:pt x="39" y="11"/>
                    </a:moveTo>
                    <a:lnTo>
                      <a:pt x="6" y="13"/>
                    </a:lnTo>
                    <a:lnTo>
                      <a:pt x="0" y="32"/>
                    </a:lnTo>
                    <a:lnTo>
                      <a:pt x="13" y="52"/>
                    </a:lnTo>
                    <a:lnTo>
                      <a:pt x="23" y="68"/>
                    </a:lnTo>
                    <a:lnTo>
                      <a:pt x="52" y="71"/>
                    </a:lnTo>
                    <a:lnTo>
                      <a:pt x="80" y="67"/>
                    </a:lnTo>
                    <a:lnTo>
                      <a:pt x="114" y="68"/>
                    </a:lnTo>
                    <a:lnTo>
                      <a:pt x="130" y="70"/>
                    </a:lnTo>
                    <a:lnTo>
                      <a:pt x="161" y="84"/>
                    </a:lnTo>
                    <a:lnTo>
                      <a:pt x="179" y="96"/>
                    </a:lnTo>
                    <a:lnTo>
                      <a:pt x="195" y="112"/>
                    </a:lnTo>
                    <a:lnTo>
                      <a:pt x="213" y="130"/>
                    </a:lnTo>
                    <a:lnTo>
                      <a:pt x="227" y="145"/>
                    </a:lnTo>
                    <a:lnTo>
                      <a:pt x="268" y="159"/>
                    </a:lnTo>
                    <a:lnTo>
                      <a:pt x="291" y="162"/>
                    </a:lnTo>
                    <a:lnTo>
                      <a:pt x="301" y="164"/>
                    </a:lnTo>
                    <a:lnTo>
                      <a:pt x="306" y="164"/>
                    </a:lnTo>
                    <a:lnTo>
                      <a:pt x="309" y="164"/>
                    </a:lnTo>
                    <a:lnTo>
                      <a:pt x="312" y="164"/>
                    </a:lnTo>
                    <a:lnTo>
                      <a:pt x="315" y="164"/>
                    </a:lnTo>
                    <a:lnTo>
                      <a:pt x="320" y="164"/>
                    </a:lnTo>
                    <a:lnTo>
                      <a:pt x="332" y="164"/>
                    </a:lnTo>
                    <a:lnTo>
                      <a:pt x="359" y="164"/>
                    </a:lnTo>
                    <a:lnTo>
                      <a:pt x="380" y="164"/>
                    </a:lnTo>
                    <a:lnTo>
                      <a:pt x="384" y="164"/>
                    </a:lnTo>
                    <a:lnTo>
                      <a:pt x="387" y="164"/>
                    </a:lnTo>
                    <a:lnTo>
                      <a:pt x="390" y="164"/>
                    </a:lnTo>
                    <a:lnTo>
                      <a:pt x="393" y="164"/>
                    </a:lnTo>
                    <a:lnTo>
                      <a:pt x="397" y="164"/>
                    </a:lnTo>
                    <a:lnTo>
                      <a:pt x="400" y="166"/>
                    </a:lnTo>
                    <a:lnTo>
                      <a:pt x="403" y="166"/>
                    </a:lnTo>
                    <a:lnTo>
                      <a:pt x="406" y="166"/>
                    </a:lnTo>
                    <a:lnTo>
                      <a:pt x="410" y="166"/>
                    </a:lnTo>
                    <a:lnTo>
                      <a:pt x="413" y="167"/>
                    </a:lnTo>
                    <a:lnTo>
                      <a:pt x="449" y="174"/>
                    </a:lnTo>
                    <a:lnTo>
                      <a:pt x="462" y="179"/>
                    </a:lnTo>
                    <a:lnTo>
                      <a:pt x="479" y="188"/>
                    </a:lnTo>
                    <a:lnTo>
                      <a:pt x="489" y="195"/>
                    </a:lnTo>
                    <a:lnTo>
                      <a:pt x="551" y="200"/>
                    </a:lnTo>
                    <a:lnTo>
                      <a:pt x="575" y="192"/>
                    </a:lnTo>
                    <a:lnTo>
                      <a:pt x="592" y="179"/>
                    </a:lnTo>
                    <a:lnTo>
                      <a:pt x="619" y="166"/>
                    </a:lnTo>
                    <a:lnTo>
                      <a:pt x="636" y="164"/>
                    </a:lnTo>
                    <a:lnTo>
                      <a:pt x="658" y="161"/>
                    </a:lnTo>
                    <a:lnTo>
                      <a:pt x="691" y="123"/>
                    </a:lnTo>
                    <a:lnTo>
                      <a:pt x="718" y="119"/>
                    </a:lnTo>
                    <a:lnTo>
                      <a:pt x="728" y="119"/>
                    </a:lnTo>
                    <a:lnTo>
                      <a:pt x="733" y="119"/>
                    </a:lnTo>
                    <a:lnTo>
                      <a:pt x="738" y="120"/>
                    </a:lnTo>
                    <a:lnTo>
                      <a:pt x="744" y="120"/>
                    </a:lnTo>
                    <a:lnTo>
                      <a:pt x="749" y="120"/>
                    </a:lnTo>
                    <a:lnTo>
                      <a:pt x="754" y="120"/>
                    </a:lnTo>
                    <a:lnTo>
                      <a:pt x="759" y="122"/>
                    </a:lnTo>
                    <a:lnTo>
                      <a:pt x="762" y="122"/>
                    </a:lnTo>
                    <a:lnTo>
                      <a:pt x="766" y="123"/>
                    </a:lnTo>
                    <a:lnTo>
                      <a:pt x="769" y="123"/>
                    </a:lnTo>
                    <a:lnTo>
                      <a:pt x="772" y="125"/>
                    </a:lnTo>
                    <a:lnTo>
                      <a:pt x="775" y="127"/>
                    </a:lnTo>
                    <a:lnTo>
                      <a:pt x="795" y="130"/>
                    </a:lnTo>
                    <a:lnTo>
                      <a:pt x="832" y="127"/>
                    </a:lnTo>
                    <a:lnTo>
                      <a:pt x="857" y="104"/>
                    </a:lnTo>
                    <a:lnTo>
                      <a:pt x="879" y="81"/>
                    </a:lnTo>
                    <a:lnTo>
                      <a:pt x="897" y="71"/>
                    </a:lnTo>
                    <a:lnTo>
                      <a:pt x="927" y="76"/>
                    </a:lnTo>
                    <a:lnTo>
                      <a:pt x="953" y="67"/>
                    </a:lnTo>
                    <a:lnTo>
                      <a:pt x="966" y="45"/>
                    </a:lnTo>
                    <a:lnTo>
                      <a:pt x="1008" y="32"/>
                    </a:lnTo>
                    <a:lnTo>
                      <a:pt x="1008" y="11"/>
                    </a:lnTo>
                    <a:lnTo>
                      <a:pt x="982" y="0"/>
                    </a:lnTo>
                    <a:lnTo>
                      <a:pt x="39" y="11"/>
                    </a:lnTo>
                  </a:path>
                </a:pathLst>
              </a:custGeom>
              <a:solidFill>
                <a:srgbClr val="0060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" name="Freeform 11"/>
              <p:cNvSpPr>
                <a:spLocks/>
              </p:cNvSpPr>
              <p:nvPr/>
            </p:nvSpPr>
            <p:spPr bwMode="auto">
              <a:xfrm>
                <a:off x="3233" y="855"/>
                <a:ext cx="79" cy="19"/>
              </a:xfrm>
              <a:custGeom>
                <a:avLst/>
                <a:gdLst>
                  <a:gd name="T0" fmla="*/ 0 w 79"/>
                  <a:gd name="T1" fmla="*/ 10 h 20"/>
                  <a:gd name="T2" fmla="*/ 59 w 79"/>
                  <a:gd name="T3" fmla="*/ 0 h 20"/>
                  <a:gd name="T4" fmla="*/ 78 w 79"/>
                  <a:gd name="T5" fmla="*/ 5 h 20"/>
                  <a:gd name="T6" fmla="*/ 15 w 79"/>
                  <a:gd name="T7" fmla="*/ 10 h 20"/>
                  <a:gd name="T8" fmla="*/ 0 w 79"/>
                  <a:gd name="T9" fmla="*/ 1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20"/>
                  <a:gd name="T17" fmla="*/ 79 w 79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20">
                    <a:moveTo>
                      <a:pt x="0" y="15"/>
                    </a:moveTo>
                    <a:lnTo>
                      <a:pt x="59" y="0"/>
                    </a:lnTo>
                    <a:lnTo>
                      <a:pt x="78" y="5"/>
                    </a:lnTo>
                    <a:lnTo>
                      <a:pt x="15" y="19"/>
                    </a:lnTo>
                    <a:lnTo>
                      <a:pt x="0" y="15"/>
                    </a:lnTo>
                  </a:path>
                </a:pathLst>
              </a:custGeom>
              <a:solidFill>
                <a:srgbClr val="5B5B5B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" name="Freeform 12"/>
              <p:cNvSpPr>
                <a:spLocks/>
              </p:cNvSpPr>
              <p:nvPr/>
            </p:nvSpPr>
            <p:spPr bwMode="auto">
              <a:xfrm>
                <a:off x="3233" y="870"/>
                <a:ext cx="15" cy="13"/>
              </a:xfrm>
              <a:custGeom>
                <a:avLst/>
                <a:gdLst>
                  <a:gd name="T0" fmla="*/ 0 w 16"/>
                  <a:gd name="T1" fmla="*/ 0 h 14"/>
                  <a:gd name="T2" fmla="*/ 8 w 16"/>
                  <a:gd name="T3" fmla="*/ 4 h 14"/>
                  <a:gd name="T4" fmla="*/ 8 w 16"/>
                  <a:gd name="T5" fmla="*/ 7 h 14"/>
                  <a:gd name="T6" fmla="*/ 0 w 16"/>
                  <a:gd name="T7" fmla="*/ 7 h 14"/>
                  <a:gd name="T8" fmla="*/ 0 w 16"/>
                  <a:gd name="T9" fmla="*/ 0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4"/>
                  <a:gd name="T17" fmla="*/ 16 w 16"/>
                  <a:gd name="T18" fmla="*/ 14 h 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4">
                    <a:moveTo>
                      <a:pt x="0" y="0"/>
                    </a:moveTo>
                    <a:lnTo>
                      <a:pt x="15" y="4"/>
                    </a:lnTo>
                    <a:lnTo>
                      <a:pt x="15" y="13"/>
                    </a:lnTo>
                    <a:lnTo>
                      <a:pt x="0" y="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6C6C6C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3" name="Freeform 13"/>
              <p:cNvSpPr>
                <a:spLocks/>
              </p:cNvSpPr>
              <p:nvPr/>
            </p:nvSpPr>
            <p:spPr bwMode="auto">
              <a:xfrm>
                <a:off x="3233" y="779"/>
                <a:ext cx="59" cy="8"/>
              </a:xfrm>
              <a:custGeom>
                <a:avLst/>
                <a:gdLst>
                  <a:gd name="T0" fmla="*/ 0 w 60"/>
                  <a:gd name="T1" fmla="*/ 3 h 8"/>
                  <a:gd name="T2" fmla="*/ 30 w 60"/>
                  <a:gd name="T3" fmla="*/ 0 h 8"/>
                  <a:gd name="T4" fmla="*/ 30 w 60"/>
                  <a:gd name="T5" fmla="*/ 4 h 8"/>
                  <a:gd name="T6" fmla="*/ 0 w 60"/>
                  <a:gd name="T7" fmla="*/ 7 h 8"/>
                  <a:gd name="T8" fmla="*/ 0 w 60"/>
                  <a:gd name="T9" fmla="*/ 3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8"/>
                  <a:gd name="T17" fmla="*/ 60 w 60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8">
                    <a:moveTo>
                      <a:pt x="0" y="3"/>
                    </a:moveTo>
                    <a:lnTo>
                      <a:pt x="59" y="0"/>
                    </a:lnTo>
                    <a:lnTo>
                      <a:pt x="54" y="4"/>
                    </a:lnTo>
                    <a:lnTo>
                      <a:pt x="0" y="7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2F1D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6" name="Freeform 14"/>
              <p:cNvSpPr>
                <a:spLocks/>
              </p:cNvSpPr>
              <p:nvPr/>
            </p:nvSpPr>
            <p:spPr bwMode="auto">
              <a:xfrm>
                <a:off x="3233" y="853"/>
                <a:ext cx="59" cy="17"/>
              </a:xfrm>
              <a:custGeom>
                <a:avLst/>
                <a:gdLst>
                  <a:gd name="T0" fmla="*/ 0 w 60"/>
                  <a:gd name="T1" fmla="*/ 16 h 17"/>
                  <a:gd name="T2" fmla="*/ 30 w 60"/>
                  <a:gd name="T3" fmla="*/ 2 h 17"/>
                  <a:gd name="T4" fmla="*/ 30 w 60"/>
                  <a:gd name="T5" fmla="*/ 0 h 17"/>
                  <a:gd name="T6" fmla="*/ 0 w 60"/>
                  <a:gd name="T7" fmla="*/ 12 h 17"/>
                  <a:gd name="T8" fmla="*/ 0 w 60"/>
                  <a:gd name="T9" fmla="*/ 16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17"/>
                  <a:gd name="T17" fmla="*/ 60 w 60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17">
                    <a:moveTo>
                      <a:pt x="0" y="16"/>
                    </a:moveTo>
                    <a:lnTo>
                      <a:pt x="59" y="2"/>
                    </a:lnTo>
                    <a:lnTo>
                      <a:pt x="54" y="0"/>
                    </a:lnTo>
                    <a:lnTo>
                      <a:pt x="0" y="12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563500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7" name="Freeform 15"/>
              <p:cNvSpPr>
                <a:spLocks/>
              </p:cNvSpPr>
              <p:nvPr/>
            </p:nvSpPr>
            <p:spPr bwMode="auto">
              <a:xfrm>
                <a:off x="2423" y="660"/>
                <a:ext cx="487" cy="295"/>
              </a:xfrm>
              <a:custGeom>
                <a:avLst/>
                <a:gdLst>
                  <a:gd name="T0" fmla="*/ 707 w 485"/>
                  <a:gd name="T1" fmla="*/ 0 h 295"/>
                  <a:gd name="T2" fmla="*/ 707 w 485"/>
                  <a:gd name="T3" fmla="*/ 294 h 295"/>
                  <a:gd name="T4" fmla="*/ 0 w 485"/>
                  <a:gd name="T5" fmla="*/ 173 h 295"/>
                  <a:gd name="T6" fmla="*/ 0 w 485"/>
                  <a:gd name="T7" fmla="*/ 53 h 295"/>
                  <a:gd name="T8" fmla="*/ 707 w 485"/>
                  <a:gd name="T9" fmla="*/ 0 h 2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5"/>
                  <a:gd name="T16" fmla="*/ 0 h 295"/>
                  <a:gd name="T17" fmla="*/ 485 w 485"/>
                  <a:gd name="T18" fmla="*/ 295 h 2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5" h="295">
                    <a:moveTo>
                      <a:pt x="484" y="0"/>
                    </a:moveTo>
                    <a:lnTo>
                      <a:pt x="484" y="294"/>
                    </a:lnTo>
                    <a:lnTo>
                      <a:pt x="0" y="173"/>
                    </a:lnTo>
                    <a:lnTo>
                      <a:pt x="0" y="53"/>
                    </a:lnTo>
                    <a:lnTo>
                      <a:pt x="484" y="0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8" name="Freeform 16"/>
              <p:cNvSpPr>
                <a:spLocks/>
              </p:cNvSpPr>
              <p:nvPr/>
            </p:nvSpPr>
            <p:spPr bwMode="auto">
              <a:xfrm>
                <a:off x="2438" y="694"/>
                <a:ext cx="438" cy="191"/>
              </a:xfrm>
              <a:custGeom>
                <a:avLst/>
                <a:gdLst>
                  <a:gd name="T0" fmla="*/ 0 w 440"/>
                  <a:gd name="T1" fmla="*/ 31 h 191"/>
                  <a:gd name="T2" fmla="*/ 0 w 440"/>
                  <a:gd name="T3" fmla="*/ 114 h 191"/>
                  <a:gd name="T4" fmla="*/ 289 w 440"/>
                  <a:gd name="T5" fmla="*/ 190 h 191"/>
                  <a:gd name="T6" fmla="*/ 289 w 440"/>
                  <a:gd name="T7" fmla="*/ 0 h 191"/>
                  <a:gd name="T8" fmla="*/ 0 w 440"/>
                  <a:gd name="T9" fmla="*/ 31 h 1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0"/>
                  <a:gd name="T16" fmla="*/ 0 h 191"/>
                  <a:gd name="T17" fmla="*/ 440 w 440"/>
                  <a:gd name="T18" fmla="*/ 191 h 1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0" h="191">
                    <a:moveTo>
                      <a:pt x="0" y="31"/>
                    </a:moveTo>
                    <a:lnTo>
                      <a:pt x="0" y="114"/>
                    </a:lnTo>
                    <a:lnTo>
                      <a:pt x="439" y="190"/>
                    </a:lnTo>
                    <a:lnTo>
                      <a:pt x="439" y="0"/>
                    </a:lnTo>
                    <a:lnTo>
                      <a:pt x="0" y="31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9" name="Line 17"/>
              <p:cNvSpPr>
                <a:spLocks noChangeShapeType="1"/>
              </p:cNvSpPr>
              <p:nvPr/>
            </p:nvSpPr>
            <p:spPr bwMode="auto">
              <a:xfrm flipH="1">
                <a:off x="2438" y="728"/>
                <a:ext cx="438" cy="11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0" name="Line 18"/>
              <p:cNvSpPr>
                <a:spLocks noChangeShapeType="1"/>
              </p:cNvSpPr>
              <p:nvPr/>
            </p:nvSpPr>
            <p:spPr bwMode="auto">
              <a:xfrm flipH="1" flipV="1">
                <a:off x="2438" y="755"/>
                <a:ext cx="436" cy="4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1" name="Line 19"/>
              <p:cNvSpPr>
                <a:spLocks noChangeShapeType="1"/>
              </p:cNvSpPr>
              <p:nvPr/>
            </p:nvSpPr>
            <p:spPr bwMode="auto">
              <a:xfrm flipH="1" flipV="1">
                <a:off x="2438" y="768"/>
                <a:ext cx="436" cy="23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Line 20"/>
              <p:cNvSpPr>
                <a:spLocks noChangeShapeType="1"/>
              </p:cNvSpPr>
              <p:nvPr/>
            </p:nvSpPr>
            <p:spPr bwMode="auto">
              <a:xfrm flipH="1" flipV="1">
                <a:off x="2438" y="783"/>
                <a:ext cx="436" cy="38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3" name="Line 21"/>
              <p:cNvSpPr>
                <a:spLocks noChangeShapeType="1"/>
              </p:cNvSpPr>
              <p:nvPr/>
            </p:nvSpPr>
            <p:spPr bwMode="auto">
              <a:xfrm flipH="1" flipV="1">
                <a:off x="2438" y="797"/>
                <a:ext cx="436" cy="55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4" name="Line 22"/>
              <p:cNvSpPr>
                <a:spLocks noChangeShapeType="1"/>
              </p:cNvSpPr>
              <p:nvPr/>
            </p:nvSpPr>
            <p:spPr bwMode="auto">
              <a:xfrm>
                <a:off x="2836" y="700"/>
                <a:ext cx="0" cy="178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5" name="Line 23"/>
              <p:cNvSpPr>
                <a:spLocks noChangeShapeType="1"/>
              </p:cNvSpPr>
              <p:nvPr/>
            </p:nvSpPr>
            <p:spPr bwMode="auto">
              <a:xfrm>
                <a:off x="2800" y="702"/>
                <a:ext cx="0" cy="170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6" name="Line 24"/>
              <p:cNvSpPr>
                <a:spLocks noChangeShapeType="1"/>
              </p:cNvSpPr>
              <p:nvPr/>
            </p:nvSpPr>
            <p:spPr bwMode="auto">
              <a:xfrm>
                <a:off x="2769" y="704"/>
                <a:ext cx="0" cy="163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7" name="Line 25"/>
              <p:cNvSpPr>
                <a:spLocks noChangeShapeType="1"/>
              </p:cNvSpPr>
              <p:nvPr/>
            </p:nvSpPr>
            <p:spPr bwMode="auto">
              <a:xfrm>
                <a:off x="2739" y="706"/>
                <a:ext cx="0" cy="155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8" name="Line 26"/>
              <p:cNvSpPr>
                <a:spLocks noChangeShapeType="1"/>
              </p:cNvSpPr>
              <p:nvPr/>
            </p:nvSpPr>
            <p:spPr bwMode="auto">
              <a:xfrm>
                <a:off x="2711" y="708"/>
                <a:ext cx="0" cy="149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9" name="Line 27"/>
              <p:cNvSpPr>
                <a:spLocks noChangeShapeType="1"/>
              </p:cNvSpPr>
              <p:nvPr/>
            </p:nvSpPr>
            <p:spPr bwMode="auto">
              <a:xfrm>
                <a:off x="2688" y="709"/>
                <a:ext cx="0" cy="142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0" name="Line 28"/>
              <p:cNvSpPr>
                <a:spLocks noChangeShapeType="1"/>
              </p:cNvSpPr>
              <p:nvPr/>
            </p:nvSpPr>
            <p:spPr bwMode="auto">
              <a:xfrm>
                <a:off x="2665" y="711"/>
                <a:ext cx="0" cy="138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1" name="Line 29"/>
              <p:cNvSpPr>
                <a:spLocks noChangeShapeType="1"/>
              </p:cNvSpPr>
              <p:nvPr/>
            </p:nvSpPr>
            <p:spPr bwMode="auto">
              <a:xfrm>
                <a:off x="2645" y="713"/>
                <a:ext cx="0" cy="132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2" name="Line 30"/>
              <p:cNvSpPr>
                <a:spLocks noChangeShapeType="1"/>
              </p:cNvSpPr>
              <p:nvPr/>
            </p:nvSpPr>
            <p:spPr bwMode="auto">
              <a:xfrm>
                <a:off x="2624" y="713"/>
                <a:ext cx="0" cy="129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3" name="Line 31"/>
              <p:cNvSpPr>
                <a:spLocks noChangeShapeType="1"/>
              </p:cNvSpPr>
              <p:nvPr/>
            </p:nvSpPr>
            <p:spPr bwMode="auto">
              <a:xfrm>
                <a:off x="2604" y="715"/>
                <a:ext cx="0" cy="123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" name="Line 32"/>
              <p:cNvSpPr>
                <a:spLocks noChangeShapeType="1"/>
              </p:cNvSpPr>
              <p:nvPr/>
            </p:nvSpPr>
            <p:spPr bwMode="auto">
              <a:xfrm>
                <a:off x="2586" y="715"/>
                <a:ext cx="0" cy="119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5" name="Line 33"/>
              <p:cNvSpPr>
                <a:spLocks noChangeShapeType="1"/>
              </p:cNvSpPr>
              <p:nvPr/>
            </p:nvSpPr>
            <p:spPr bwMode="auto">
              <a:xfrm>
                <a:off x="2566" y="719"/>
                <a:ext cx="3" cy="114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6" name="Line 34"/>
              <p:cNvSpPr>
                <a:spLocks noChangeShapeType="1"/>
              </p:cNvSpPr>
              <p:nvPr/>
            </p:nvSpPr>
            <p:spPr bwMode="auto">
              <a:xfrm>
                <a:off x="2527" y="721"/>
                <a:ext cx="3" cy="104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7" name="Line 35"/>
              <p:cNvSpPr>
                <a:spLocks noChangeShapeType="1"/>
              </p:cNvSpPr>
              <p:nvPr/>
            </p:nvSpPr>
            <p:spPr bwMode="auto">
              <a:xfrm>
                <a:off x="2512" y="721"/>
                <a:ext cx="0" cy="100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8" name="Line 36"/>
              <p:cNvSpPr>
                <a:spLocks noChangeShapeType="1"/>
              </p:cNvSpPr>
              <p:nvPr/>
            </p:nvSpPr>
            <p:spPr bwMode="auto">
              <a:xfrm>
                <a:off x="2497" y="723"/>
                <a:ext cx="3" cy="97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9" name="Line 37"/>
              <p:cNvSpPr>
                <a:spLocks noChangeShapeType="1"/>
              </p:cNvSpPr>
              <p:nvPr/>
            </p:nvSpPr>
            <p:spPr bwMode="auto">
              <a:xfrm>
                <a:off x="2482" y="725"/>
                <a:ext cx="3" cy="93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0" name="Line 38"/>
              <p:cNvSpPr>
                <a:spLocks noChangeShapeType="1"/>
              </p:cNvSpPr>
              <p:nvPr/>
            </p:nvSpPr>
            <p:spPr bwMode="auto">
              <a:xfrm>
                <a:off x="2466" y="725"/>
                <a:ext cx="3" cy="91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1" name="Line 39"/>
              <p:cNvSpPr>
                <a:spLocks noChangeShapeType="1"/>
              </p:cNvSpPr>
              <p:nvPr/>
            </p:nvSpPr>
            <p:spPr bwMode="auto">
              <a:xfrm>
                <a:off x="2451" y="726"/>
                <a:ext cx="3" cy="85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2" name="Freeform 40"/>
              <p:cNvSpPr>
                <a:spLocks/>
              </p:cNvSpPr>
              <p:nvPr/>
            </p:nvSpPr>
            <p:spPr bwMode="auto">
              <a:xfrm>
                <a:off x="2438" y="694"/>
                <a:ext cx="438" cy="191"/>
              </a:xfrm>
              <a:custGeom>
                <a:avLst/>
                <a:gdLst>
                  <a:gd name="T0" fmla="*/ 0 w 440"/>
                  <a:gd name="T1" fmla="*/ 31 h 191"/>
                  <a:gd name="T2" fmla="*/ 0 w 440"/>
                  <a:gd name="T3" fmla="*/ 114 h 191"/>
                  <a:gd name="T4" fmla="*/ 289 w 440"/>
                  <a:gd name="T5" fmla="*/ 190 h 191"/>
                  <a:gd name="T6" fmla="*/ 289 w 440"/>
                  <a:gd name="T7" fmla="*/ 0 h 191"/>
                  <a:gd name="T8" fmla="*/ 0 w 440"/>
                  <a:gd name="T9" fmla="*/ 31 h 1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0"/>
                  <a:gd name="T16" fmla="*/ 0 h 191"/>
                  <a:gd name="T17" fmla="*/ 440 w 440"/>
                  <a:gd name="T18" fmla="*/ 191 h 1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0" h="191">
                    <a:moveTo>
                      <a:pt x="0" y="31"/>
                    </a:moveTo>
                    <a:lnTo>
                      <a:pt x="0" y="114"/>
                    </a:lnTo>
                    <a:lnTo>
                      <a:pt x="439" y="190"/>
                    </a:lnTo>
                    <a:lnTo>
                      <a:pt x="439" y="0"/>
                    </a:lnTo>
                    <a:lnTo>
                      <a:pt x="0" y="31"/>
                    </a:lnTo>
                  </a:path>
                </a:pathLst>
              </a:custGeom>
              <a:noFill/>
              <a:ln w="12700" cap="rnd">
                <a:solidFill>
                  <a:srgbClr val="20202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grpSp>
            <p:nvGrpSpPr>
              <p:cNvPr id="73" name="Group 41"/>
              <p:cNvGrpSpPr>
                <a:grpSpLocks/>
              </p:cNvGrpSpPr>
              <p:nvPr/>
            </p:nvGrpSpPr>
            <p:grpSpPr bwMode="auto">
              <a:xfrm>
                <a:off x="2459" y="718"/>
                <a:ext cx="392" cy="110"/>
                <a:chOff x="2459" y="718"/>
                <a:chExt cx="392" cy="110"/>
              </a:xfrm>
            </p:grpSpPr>
            <p:sp>
              <p:nvSpPr>
                <p:cNvPr id="115" name="Line 42"/>
                <p:cNvSpPr>
                  <a:spLocks noChangeShapeType="1"/>
                </p:cNvSpPr>
                <p:nvPr/>
              </p:nvSpPr>
              <p:spPr bwMode="auto">
                <a:xfrm flipV="1">
                  <a:off x="2459" y="753"/>
                  <a:ext cx="15" cy="13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16" name="Line 43"/>
                <p:cNvSpPr>
                  <a:spLocks noChangeShapeType="1"/>
                </p:cNvSpPr>
                <p:nvPr/>
              </p:nvSpPr>
              <p:spPr bwMode="auto">
                <a:xfrm flipV="1">
                  <a:off x="2479" y="745"/>
                  <a:ext cx="23" cy="21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17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2461" y="772"/>
                  <a:ext cx="15" cy="17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18" name="Line 45"/>
                <p:cNvSpPr>
                  <a:spLocks noChangeShapeType="1"/>
                </p:cNvSpPr>
                <p:nvPr/>
              </p:nvSpPr>
              <p:spPr bwMode="auto">
                <a:xfrm flipV="1">
                  <a:off x="2482" y="766"/>
                  <a:ext cx="15" cy="15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19" name="Line 46"/>
                <p:cNvSpPr>
                  <a:spLocks noChangeShapeType="1"/>
                </p:cNvSpPr>
                <p:nvPr/>
              </p:nvSpPr>
              <p:spPr bwMode="auto">
                <a:xfrm flipV="1">
                  <a:off x="2543" y="728"/>
                  <a:ext cx="38" cy="32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20" name="Line 47"/>
                <p:cNvSpPr>
                  <a:spLocks noChangeShapeType="1"/>
                </p:cNvSpPr>
                <p:nvPr/>
              </p:nvSpPr>
              <p:spPr bwMode="auto">
                <a:xfrm flipV="1">
                  <a:off x="2520" y="762"/>
                  <a:ext cx="48" cy="42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21" name="Line 48"/>
                <p:cNvSpPr>
                  <a:spLocks noChangeShapeType="1"/>
                </p:cNvSpPr>
                <p:nvPr/>
              </p:nvSpPr>
              <p:spPr bwMode="auto">
                <a:xfrm flipV="1">
                  <a:off x="2553" y="745"/>
                  <a:ext cx="36" cy="32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22" name="Line 49"/>
                <p:cNvSpPr>
                  <a:spLocks noChangeShapeType="1"/>
                </p:cNvSpPr>
                <p:nvPr/>
              </p:nvSpPr>
              <p:spPr bwMode="auto">
                <a:xfrm flipV="1">
                  <a:off x="2502" y="768"/>
                  <a:ext cx="18" cy="17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23" name="Line 50"/>
                <p:cNvSpPr>
                  <a:spLocks noChangeShapeType="1"/>
                </p:cNvSpPr>
                <p:nvPr/>
              </p:nvSpPr>
              <p:spPr bwMode="auto">
                <a:xfrm flipV="1">
                  <a:off x="2619" y="726"/>
                  <a:ext cx="33" cy="25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24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2581" y="770"/>
                  <a:ext cx="25" cy="26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25" name="Line 52"/>
                <p:cNvSpPr>
                  <a:spLocks noChangeShapeType="1"/>
                </p:cNvSpPr>
                <p:nvPr/>
              </p:nvSpPr>
              <p:spPr bwMode="auto">
                <a:xfrm flipV="1">
                  <a:off x="2606" y="745"/>
                  <a:ext cx="43" cy="38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26" name="Line 53"/>
                <p:cNvSpPr>
                  <a:spLocks noChangeShapeType="1"/>
                </p:cNvSpPr>
                <p:nvPr/>
              </p:nvSpPr>
              <p:spPr bwMode="auto">
                <a:xfrm flipV="1">
                  <a:off x="2614" y="789"/>
                  <a:ext cx="23" cy="26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27" name="Line 54"/>
                <p:cNvSpPr>
                  <a:spLocks noChangeShapeType="1"/>
                </p:cNvSpPr>
                <p:nvPr/>
              </p:nvSpPr>
              <p:spPr bwMode="auto">
                <a:xfrm flipV="1">
                  <a:off x="2652" y="753"/>
                  <a:ext cx="41" cy="38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28" name="Line 55"/>
                <p:cNvSpPr>
                  <a:spLocks noChangeShapeType="1"/>
                </p:cNvSpPr>
                <p:nvPr/>
              </p:nvSpPr>
              <p:spPr bwMode="auto">
                <a:xfrm flipV="1">
                  <a:off x="2693" y="728"/>
                  <a:ext cx="36" cy="34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29" name="Line 56"/>
                <p:cNvSpPr>
                  <a:spLocks noChangeShapeType="1"/>
                </p:cNvSpPr>
                <p:nvPr/>
              </p:nvSpPr>
              <p:spPr bwMode="auto">
                <a:xfrm flipV="1">
                  <a:off x="2660" y="745"/>
                  <a:ext cx="36" cy="26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30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2637" y="785"/>
                  <a:ext cx="36" cy="30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31" name="Line 58"/>
                <p:cNvSpPr>
                  <a:spLocks noChangeShapeType="1"/>
                </p:cNvSpPr>
                <p:nvPr/>
              </p:nvSpPr>
              <p:spPr bwMode="auto">
                <a:xfrm flipV="1">
                  <a:off x="2726" y="726"/>
                  <a:ext cx="41" cy="42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32" name="Line 59"/>
                <p:cNvSpPr>
                  <a:spLocks noChangeShapeType="1"/>
                </p:cNvSpPr>
                <p:nvPr/>
              </p:nvSpPr>
              <p:spPr bwMode="auto">
                <a:xfrm flipV="1">
                  <a:off x="2706" y="749"/>
                  <a:ext cx="48" cy="47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33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2690" y="789"/>
                  <a:ext cx="43" cy="45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34" name="Line 61"/>
                <p:cNvSpPr>
                  <a:spLocks noChangeShapeType="1"/>
                </p:cNvSpPr>
                <p:nvPr/>
              </p:nvSpPr>
              <p:spPr bwMode="auto">
                <a:xfrm flipV="1">
                  <a:off x="2731" y="766"/>
                  <a:ext cx="38" cy="34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35" name="Line 62"/>
                <p:cNvSpPr>
                  <a:spLocks noChangeShapeType="1"/>
                </p:cNvSpPr>
                <p:nvPr/>
              </p:nvSpPr>
              <p:spPr bwMode="auto">
                <a:xfrm flipV="1">
                  <a:off x="2795" y="745"/>
                  <a:ext cx="31" cy="26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36" name="Line 63"/>
                <p:cNvSpPr>
                  <a:spLocks noChangeShapeType="1"/>
                </p:cNvSpPr>
                <p:nvPr/>
              </p:nvSpPr>
              <p:spPr bwMode="auto">
                <a:xfrm flipV="1">
                  <a:off x="2785" y="798"/>
                  <a:ext cx="28" cy="26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37" name="Line 64"/>
                <p:cNvSpPr>
                  <a:spLocks noChangeShapeType="1"/>
                </p:cNvSpPr>
                <p:nvPr/>
              </p:nvSpPr>
              <p:spPr bwMode="auto">
                <a:xfrm flipV="1">
                  <a:off x="2818" y="770"/>
                  <a:ext cx="33" cy="36"/>
                </a:xfrm>
                <a:prstGeom prst="line">
                  <a:avLst/>
                </a:prstGeom>
                <a:noFill/>
                <a:ln w="12700">
                  <a:solidFill>
                    <a:srgbClr val="C0C0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74" name="Line 65"/>
              <p:cNvSpPr>
                <a:spLocks noChangeShapeType="1"/>
              </p:cNvSpPr>
              <p:nvPr/>
            </p:nvSpPr>
            <p:spPr bwMode="auto">
              <a:xfrm>
                <a:off x="2548" y="719"/>
                <a:ext cx="0" cy="110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5" name="Freeform 66"/>
              <p:cNvSpPr>
                <a:spLocks/>
              </p:cNvSpPr>
              <p:nvPr/>
            </p:nvSpPr>
            <p:spPr bwMode="auto">
              <a:xfrm>
                <a:off x="2907" y="660"/>
                <a:ext cx="484" cy="295"/>
              </a:xfrm>
              <a:custGeom>
                <a:avLst/>
                <a:gdLst>
                  <a:gd name="T0" fmla="*/ 0 w 484"/>
                  <a:gd name="T1" fmla="*/ 0 h 295"/>
                  <a:gd name="T2" fmla="*/ 0 w 484"/>
                  <a:gd name="T3" fmla="*/ 294 h 295"/>
                  <a:gd name="T4" fmla="*/ 483 w 484"/>
                  <a:gd name="T5" fmla="*/ 173 h 295"/>
                  <a:gd name="T6" fmla="*/ 483 w 484"/>
                  <a:gd name="T7" fmla="*/ 53 h 295"/>
                  <a:gd name="T8" fmla="*/ 0 w 484"/>
                  <a:gd name="T9" fmla="*/ 0 h 2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4"/>
                  <a:gd name="T16" fmla="*/ 0 h 295"/>
                  <a:gd name="T17" fmla="*/ 484 w 484"/>
                  <a:gd name="T18" fmla="*/ 295 h 2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4" h="295">
                    <a:moveTo>
                      <a:pt x="0" y="0"/>
                    </a:moveTo>
                    <a:lnTo>
                      <a:pt x="0" y="294"/>
                    </a:lnTo>
                    <a:lnTo>
                      <a:pt x="483" y="173"/>
                    </a:lnTo>
                    <a:lnTo>
                      <a:pt x="483" y="5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66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6" name="Freeform 67"/>
              <p:cNvSpPr>
                <a:spLocks/>
              </p:cNvSpPr>
              <p:nvPr/>
            </p:nvSpPr>
            <p:spPr bwMode="auto">
              <a:xfrm>
                <a:off x="3233" y="779"/>
                <a:ext cx="59" cy="91"/>
              </a:xfrm>
              <a:custGeom>
                <a:avLst/>
                <a:gdLst>
                  <a:gd name="T0" fmla="*/ 0 w 60"/>
                  <a:gd name="T1" fmla="*/ 46 h 92"/>
                  <a:gd name="T2" fmla="*/ 0 w 60"/>
                  <a:gd name="T3" fmla="*/ 3 h 92"/>
                  <a:gd name="T4" fmla="*/ 30 w 60"/>
                  <a:gd name="T5" fmla="*/ 0 h 92"/>
                  <a:gd name="T6" fmla="*/ 30 w 60"/>
                  <a:gd name="T7" fmla="*/ 46 h 92"/>
                  <a:gd name="T8" fmla="*/ 0 w 60"/>
                  <a:gd name="T9" fmla="*/ 46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92"/>
                  <a:gd name="T17" fmla="*/ 60 w 60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92">
                    <a:moveTo>
                      <a:pt x="0" y="91"/>
                    </a:moveTo>
                    <a:lnTo>
                      <a:pt x="0" y="3"/>
                    </a:lnTo>
                    <a:lnTo>
                      <a:pt x="59" y="0"/>
                    </a:lnTo>
                    <a:lnTo>
                      <a:pt x="59" y="77"/>
                    </a:lnTo>
                    <a:lnTo>
                      <a:pt x="0" y="91"/>
                    </a:lnTo>
                  </a:path>
                </a:pathLst>
              </a:custGeom>
              <a:solidFill>
                <a:srgbClr val="C0C0C0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7" name="Freeform 68"/>
              <p:cNvSpPr>
                <a:spLocks/>
              </p:cNvSpPr>
              <p:nvPr/>
            </p:nvSpPr>
            <p:spPr bwMode="auto">
              <a:xfrm>
                <a:off x="3312" y="732"/>
                <a:ext cx="28" cy="62"/>
              </a:xfrm>
              <a:custGeom>
                <a:avLst/>
                <a:gdLst>
                  <a:gd name="T0" fmla="*/ 0 w 29"/>
                  <a:gd name="T1" fmla="*/ 0 h 62"/>
                  <a:gd name="T2" fmla="*/ 14 w 29"/>
                  <a:gd name="T3" fmla="*/ 2 h 62"/>
                  <a:gd name="T4" fmla="*/ 14 w 29"/>
                  <a:gd name="T5" fmla="*/ 59 h 62"/>
                  <a:gd name="T6" fmla="*/ 0 w 29"/>
                  <a:gd name="T7" fmla="*/ 61 h 62"/>
                  <a:gd name="T8" fmla="*/ 0 w 29"/>
                  <a:gd name="T9" fmla="*/ 0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62"/>
                  <a:gd name="T17" fmla="*/ 29 w 29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62">
                    <a:moveTo>
                      <a:pt x="0" y="0"/>
                    </a:moveTo>
                    <a:lnTo>
                      <a:pt x="28" y="2"/>
                    </a:lnTo>
                    <a:lnTo>
                      <a:pt x="28" y="59"/>
                    </a:lnTo>
                    <a:lnTo>
                      <a:pt x="0" y="6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8" name="Line 69"/>
              <p:cNvSpPr>
                <a:spLocks noChangeShapeType="1"/>
              </p:cNvSpPr>
              <p:nvPr/>
            </p:nvSpPr>
            <p:spPr bwMode="auto">
              <a:xfrm flipV="1">
                <a:off x="3320" y="761"/>
                <a:ext cx="10" cy="8"/>
              </a:xfrm>
              <a:prstGeom prst="line">
                <a:avLst/>
              </a:prstGeom>
              <a:noFill/>
              <a:ln w="12700">
                <a:solidFill>
                  <a:srgbClr val="7485A4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9" name="Line 70"/>
              <p:cNvSpPr>
                <a:spLocks noChangeShapeType="1"/>
              </p:cNvSpPr>
              <p:nvPr/>
            </p:nvSpPr>
            <p:spPr bwMode="auto">
              <a:xfrm flipV="1">
                <a:off x="3317" y="768"/>
                <a:ext cx="10" cy="11"/>
              </a:xfrm>
              <a:prstGeom prst="line">
                <a:avLst/>
              </a:prstGeom>
              <a:noFill/>
              <a:ln w="12700">
                <a:solidFill>
                  <a:srgbClr val="7485A4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0" name="Line 71"/>
              <p:cNvSpPr>
                <a:spLocks noChangeShapeType="1"/>
              </p:cNvSpPr>
              <p:nvPr/>
            </p:nvSpPr>
            <p:spPr bwMode="auto">
              <a:xfrm flipV="1">
                <a:off x="3330" y="757"/>
                <a:ext cx="5" cy="6"/>
              </a:xfrm>
              <a:prstGeom prst="line">
                <a:avLst/>
              </a:prstGeom>
              <a:noFill/>
              <a:ln w="12700">
                <a:solidFill>
                  <a:srgbClr val="7485A4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1" name="Line 72"/>
              <p:cNvSpPr>
                <a:spLocks noChangeShapeType="1"/>
              </p:cNvSpPr>
              <p:nvPr/>
            </p:nvSpPr>
            <p:spPr bwMode="auto">
              <a:xfrm>
                <a:off x="3312" y="753"/>
                <a:ext cx="28" cy="2"/>
              </a:xfrm>
              <a:prstGeom prst="line">
                <a:avLst/>
              </a:prstGeom>
              <a:noFill/>
              <a:ln w="12700">
                <a:solidFill>
                  <a:srgbClr val="272B36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" name="Line 73"/>
              <p:cNvSpPr>
                <a:spLocks noChangeShapeType="1"/>
              </p:cNvSpPr>
              <p:nvPr/>
            </p:nvSpPr>
            <p:spPr bwMode="auto">
              <a:xfrm>
                <a:off x="3312" y="774"/>
                <a:ext cx="28" cy="0"/>
              </a:xfrm>
              <a:prstGeom prst="line">
                <a:avLst/>
              </a:prstGeom>
              <a:noFill/>
              <a:ln w="12700">
                <a:solidFill>
                  <a:srgbClr val="272B36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3" name="Line 74"/>
              <p:cNvSpPr>
                <a:spLocks noChangeShapeType="1"/>
              </p:cNvSpPr>
              <p:nvPr/>
            </p:nvSpPr>
            <p:spPr bwMode="auto">
              <a:xfrm>
                <a:off x="3325" y="734"/>
                <a:ext cx="0" cy="59"/>
              </a:xfrm>
              <a:prstGeom prst="line">
                <a:avLst/>
              </a:prstGeom>
              <a:noFill/>
              <a:ln w="12700">
                <a:solidFill>
                  <a:srgbClr val="272B36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4" name="Freeform 75"/>
              <p:cNvSpPr>
                <a:spLocks/>
              </p:cNvSpPr>
              <p:nvPr/>
            </p:nvSpPr>
            <p:spPr bwMode="auto">
              <a:xfrm>
                <a:off x="3312" y="732"/>
                <a:ext cx="28" cy="62"/>
              </a:xfrm>
              <a:custGeom>
                <a:avLst/>
                <a:gdLst>
                  <a:gd name="T0" fmla="*/ 0 w 29"/>
                  <a:gd name="T1" fmla="*/ 0 h 62"/>
                  <a:gd name="T2" fmla="*/ 14 w 29"/>
                  <a:gd name="T3" fmla="*/ 2 h 62"/>
                  <a:gd name="T4" fmla="*/ 14 w 29"/>
                  <a:gd name="T5" fmla="*/ 59 h 62"/>
                  <a:gd name="T6" fmla="*/ 0 w 29"/>
                  <a:gd name="T7" fmla="*/ 61 h 62"/>
                  <a:gd name="T8" fmla="*/ 0 w 29"/>
                  <a:gd name="T9" fmla="*/ 0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62"/>
                  <a:gd name="T17" fmla="*/ 29 w 29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62">
                    <a:moveTo>
                      <a:pt x="0" y="0"/>
                    </a:moveTo>
                    <a:lnTo>
                      <a:pt x="28" y="2"/>
                    </a:lnTo>
                    <a:lnTo>
                      <a:pt x="28" y="59"/>
                    </a:lnTo>
                    <a:lnTo>
                      <a:pt x="0" y="61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21212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85" name="Freeform 76"/>
              <p:cNvSpPr>
                <a:spLocks/>
              </p:cNvSpPr>
              <p:nvPr/>
            </p:nvSpPr>
            <p:spPr bwMode="auto">
              <a:xfrm>
                <a:off x="2935" y="694"/>
                <a:ext cx="265" cy="191"/>
              </a:xfrm>
              <a:custGeom>
                <a:avLst/>
                <a:gdLst>
                  <a:gd name="T0" fmla="*/ 264 w 265"/>
                  <a:gd name="T1" fmla="*/ 15 h 191"/>
                  <a:gd name="T2" fmla="*/ 264 w 265"/>
                  <a:gd name="T3" fmla="*/ 143 h 191"/>
                  <a:gd name="T4" fmla="*/ 0 w 265"/>
                  <a:gd name="T5" fmla="*/ 190 h 191"/>
                  <a:gd name="T6" fmla="*/ 0 w 265"/>
                  <a:gd name="T7" fmla="*/ 0 h 191"/>
                  <a:gd name="T8" fmla="*/ 264 w 265"/>
                  <a:gd name="T9" fmla="*/ 15 h 1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5"/>
                  <a:gd name="T16" fmla="*/ 0 h 191"/>
                  <a:gd name="T17" fmla="*/ 265 w 265"/>
                  <a:gd name="T18" fmla="*/ 191 h 1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5" h="191">
                    <a:moveTo>
                      <a:pt x="264" y="15"/>
                    </a:moveTo>
                    <a:lnTo>
                      <a:pt x="264" y="143"/>
                    </a:lnTo>
                    <a:lnTo>
                      <a:pt x="0" y="190"/>
                    </a:lnTo>
                    <a:lnTo>
                      <a:pt x="0" y="0"/>
                    </a:lnTo>
                    <a:lnTo>
                      <a:pt x="264" y="15"/>
                    </a:lnTo>
                  </a:path>
                </a:pathLst>
              </a:custGeom>
              <a:solidFill>
                <a:srgbClr val="FFFFFF"/>
              </a:soli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86" name="Line 77"/>
              <p:cNvSpPr>
                <a:spLocks noChangeShapeType="1"/>
              </p:cNvSpPr>
              <p:nvPr/>
            </p:nvSpPr>
            <p:spPr bwMode="auto">
              <a:xfrm>
                <a:off x="3042" y="702"/>
                <a:ext cx="0" cy="167"/>
              </a:xfrm>
              <a:prstGeom prst="line">
                <a:avLst/>
              </a:prstGeom>
              <a:noFill/>
              <a:ln w="12700">
                <a:solidFill>
                  <a:srgbClr val="303543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7" name="Line 78"/>
              <p:cNvSpPr>
                <a:spLocks noChangeShapeType="1"/>
              </p:cNvSpPr>
              <p:nvPr/>
            </p:nvSpPr>
            <p:spPr bwMode="auto">
              <a:xfrm>
                <a:off x="3070" y="704"/>
                <a:ext cx="3" cy="159"/>
              </a:xfrm>
              <a:prstGeom prst="line">
                <a:avLst/>
              </a:prstGeom>
              <a:noFill/>
              <a:ln w="12700">
                <a:solidFill>
                  <a:srgbClr val="303543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8" name="Line 79"/>
              <p:cNvSpPr>
                <a:spLocks noChangeShapeType="1"/>
              </p:cNvSpPr>
              <p:nvPr/>
            </p:nvSpPr>
            <p:spPr bwMode="auto">
              <a:xfrm>
                <a:off x="3098" y="706"/>
                <a:ext cx="3" cy="153"/>
              </a:xfrm>
              <a:prstGeom prst="line">
                <a:avLst/>
              </a:prstGeom>
              <a:noFill/>
              <a:ln w="12700">
                <a:solidFill>
                  <a:srgbClr val="303543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9" name="Freeform 80"/>
              <p:cNvSpPr>
                <a:spLocks/>
              </p:cNvSpPr>
              <p:nvPr/>
            </p:nvSpPr>
            <p:spPr bwMode="auto">
              <a:xfrm>
                <a:off x="2940" y="694"/>
                <a:ext cx="260" cy="191"/>
              </a:xfrm>
              <a:custGeom>
                <a:avLst/>
                <a:gdLst>
                  <a:gd name="T0" fmla="*/ 0 w 260"/>
                  <a:gd name="T1" fmla="*/ 0 h 191"/>
                  <a:gd name="T2" fmla="*/ 0 w 260"/>
                  <a:gd name="T3" fmla="*/ 190 h 191"/>
                  <a:gd name="T4" fmla="*/ 259 w 260"/>
                  <a:gd name="T5" fmla="*/ 143 h 191"/>
                  <a:gd name="T6" fmla="*/ 259 w 260"/>
                  <a:gd name="T7" fmla="*/ 15 h 191"/>
                  <a:gd name="T8" fmla="*/ 0 w 260"/>
                  <a:gd name="T9" fmla="*/ 0 h 1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0"/>
                  <a:gd name="T16" fmla="*/ 0 h 191"/>
                  <a:gd name="T17" fmla="*/ 260 w 260"/>
                  <a:gd name="T18" fmla="*/ 191 h 1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0" h="191">
                    <a:moveTo>
                      <a:pt x="0" y="0"/>
                    </a:moveTo>
                    <a:lnTo>
                      <a:pt x="0" y="190"/>
                    </a:lnTo>
                    <a:lnTo>
                      <a:pt x="259" y="143"/>
                    </a:lnTo>
                    <a:lnTo>
                      <a:pt x="259" y="15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21212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90" name="Line 81"/>
              <p:cNvSpPr>
                <a:spLocks noChangeShapeType="1"/>
              </p:cNvSpPr>
              <p:nvPr/>
            </p:nvSpPr>
            <p:spPr bwMode="auto">
              <a:xfrm>
                <a:off x="2976" y="700"/>
                <a:ext cx="0" cy="178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1" name="Line 82"/>
              <p:cNvSpPr>
                <a:spLocks noChangeShapeType="1"/>
              </p:cNvSpPr>
              <p:nvPr/>
            </p:nvSpPr>
            <p:spPr bwMode="auto">
              <a:xfrm>
                <a:off x="3042" y="704"/>
                <a:ext cx="0" cy="163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" name="Line 83"/>
              <p:cNvSpPr>
                <a:spLocks noChangeShapeType="1"/>
              </p:cNvSpPr>
              <p:nvPr/>
            </p:nvSpPr>
            <p:spPr bwMode="auto">
              <a:xfrm>
                <a:off x="3073" y="706"/>
                <a:ext cx="0" cy="155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3" name="Line 84"/>
              <p:cNvSpPr>
                <a:spLocks noChangeShapeType="1"/>
              </p:cNvSpPr>
              <p:nvPr/>
            </p:nvSpPr>
            <p:spPr bwMode="auto">
              <a:xfrm>
                <a:off x="3124" y="709"/>
                <a:ext cx="0" cy="142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4" name="Line 85"/>
              <p:cNvSpPr>
                <a:spLocks noChangeShapeType="1"/>
              </p:cNvSpPr>
              <p:nvPr/>
            </p:nvSpPr>
            <p:spPr bwMode="auto">
              <a:xfrm>
                <a:off x="3147" y="711"/>
                <a:ext cx="0" cy="138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5" name="Line 86"/>
              <p:cNvSpPr>
                <a:spLocks noChangeShapeType="1"/>
              </p:cNvSpPr>
              <p:nvPr/>
            </p:nvSpPr>
            <p:spPr bwMode="auto">
              <a:xfrm>
                <a:off x="3167" y="713"/>
                <a:ext cx="0" cy="132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6" name="Line 87"/>
              <p:cNvSpPr>
                <a:spLocks noChangeShapeType="1"/>
              </p:cNvSpPr>
              <p:nvPr/>
            </p:nvSpPr>
            <p:spPr bwMode="auto">
              <a:xfrm>
                <a:off x="3187" y="713"/>
                <a:ext cx="0" cy="129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97" name="Group 88"/>
              <p:cNvGrpSpPr>
                <a:grpSpLocks/>
              </p:cNvGrpSpPr>
              <p:nvPr/>
            </p:nvGrpSpPr>
            <p:grpSpPr bwMode="auto">
              <a:xfrm>
                <a:off x="2958" y="718"/>
                <a:ext cx="239" cy="126"/>
                <a:chOff x="2958" y="718"/>
                <a:chExt cx="239" cy="126"/>
              </a:xfrm>
            </p:grpSpPr>
            <p:sp>
              <p:nvSpPr>
                <p:cNvPr id="104" name="Line 89"/>
                <p:cNvSpPr>
                  <a:spLocks noChangeShapeType="1"/>
                </p:cNvSpPr>
                <p:nvPr/>
              </p:nvSpPr>
              <p:spPr bwMode="auto">
                <a:xfrm flipH="1" flipV="1">
                  <a:off x="3157" y="726"/>
                  <a:ext cx="33" cy="25"/>
                </a:xfrm>
                <a:prstGeom prst="line">
                  <a:avLst/>
                </a:prstGeom>
                <a:noFill/>
                <a:ln w="12700">
                  <a:solidFill>
                    <a:srgbClr val="E0E0E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05" name="Line 90"/>
                <p:cNvSpPr>
                  <a:spLocks noChangeShapeType="1"/>
                </p:cNvSpPr>
                <p:nvPr/>
              </p:nvSpPr>
              <p:spPr bwMode="auto">
                <a:xfrm flipH="1" flipV="1">
                  <a:off x="3172" y="789"/>
                  <a:ext cx="25" cy="21"/>
                </a:xfrm>
                <a:prstGeom prst="line">
                  <a:avLst/>
                </a:prstGeom>
                <a:noFill/>
                <a:ln w="12700">
                  <a:solidFill>
                    <a:srgbClr val="E0E0E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06" name="Line 91"/>
                <p:cNvSpPr>
                  <a:spLocks noChangeShapeType="1"/>
                </p:cNvSpPr>
                <p:nvPr/>
              </p:nvSpPr>
              <p:spPr bwMode="auto">
                <a:xfrm flipH="1" flipV="1">
                  <a:off x="3119" y="753"/>
                  <a:ext cx="41" cy="38"/>
                </a:xfrm>
                <a:prstGeom prst="line">
                  <a:avLst/>
                </a:prstGeom>
                <a:noFill/>
                <a:ln w="12700">
                  <a:solidFill>
                    <a:srgbClr val="E0E0E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07" name="Line 92"/>
                <p:cNvSpPr>
                  <a:spLocks noChangeShapeType="1"/>
                </p:cNvSpPr>
                <p:nvPr/>
              </p:nvSpPr>
              <p:spPr bwMode="auto">
                <a:xfrm flipH="1" flipV="1">
                  <a:off x="2963" y="728"/>
                  <a:ext cx="36" cy="36"/>
                </a:xfrm>
                <a:prstGeom prst="line">
                  <a:avLst/>
                </a:prstGeom>
                <a:noFill/>
                <a:ln w="12700">
                  <a:solidFill>
                    <a:srgbClr val="E0E0E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08" name="Line 93"/>
                <p:cNvSpPr>
                  <a:spLocks noChangeShapeType="1"/>
                </p:cNvSpPr>
                <p:nvPr/>
              </p:nvSpPr>
              <p:spPr bwMode="auto">
                <a:xfrm flipH="1" flipV="1">
                  <a:off x="3113" y="745"/>
                  <a:ext cx="38" cy="26"/>
                </a:xfrm>
                <a:prstGeom prst="line">
                  <a:avLst/>
                </a:prstGeom>
                <a:noFill/>
                <a:ln w="12700">
                  <a:solidFill>
                    <a:srgbClr val="E0E0E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09" name="Line 94"/>
                <p:cNvSpPr>
                  <a:spLocks noChangeShapeType="1"/>
                </p:cNvSpPr>
                <p:nvPr/>
              </p:nvSpPr>
              <p:spPr bwMode="auto">
                <a:xfrm flipH="1" flipV="1">
                  <a:off x="3139" y="785"/>
                  <a:ext cx="36" cy="28"/>
                </a:xfrm>
                <a:prstGeom prst="line">
                  <a:avLst/>
                </a:prstGeom>
                <a:noFill/>
                <a:ln w="12700">
                  <a:solidFill>
                    <a:srgbClr val="E0E0E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10" name="Line 95"/>
                <p:cNvSpPr>
                  <a:spLocks noChangeShapeType="1"/>
                </p:cNvSpPr>
                <p:nvPr/>
              </p:nvSpPr>
              <p:spPr bwMode="auto">
                <a:xfrm flipH="1" flipV="1">
                  <a:off x="3042" y="726"/>
                  <a:ext cx="43" cy="42"/>
                </a:xfrm>
                <a:prstGeom prst="line">
                  <a:avLst/>
                </a:prstGeom>
                <a:noFill/>
                <a:ln w="12700">
                  <a:solidFill>
                    <a:srgbClr val="E0E0E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11" name="Line 96"/>
                <p:cNvSpPr>
                  <a:spLocks noChangeShapeType="1"/>
                </p:cNvSpPr>
                <p:nvPr/>
              </p:nvSpPr>
              <p:spPr bwMode="auto">
                <a:xfrm flipH="1" flipV="1">
                  <a:off x="3057" y="749"/>
                  <a:ext cx="46" cy="47"/>
                </a:xfrm>
                <a:prstGeom prst="line">
                  <a:avLst/>
                </a:prstGeom>
                <a:noFill/>
                <a:ln w="12700">
                  <a:solidFill>
                    <a:srgbClr val="E0E0E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12" name="Line 97"/>
                <p:cNvSpPr>
                  <a:spLocks noChangeShapeType="1"/>
                </p:cNvSpPr>
                <p:nvPr/>
              </p:nvSpPr>
              <p:spPr bwMode="auto">
                <a:xfrm flipH="1" flipV="1">
                  <a:off x="3006" y="747"/>
                  <a:ext cx="41" cy="40"/>
                </a:xfrm>
                <a:prstGeom prst="line">
                  <a:avLst/>
                </a:prstGeom>
                <a:noFill/>
                <a:ln w="12700">
                  <a:solidFill>
                    <a:srgbClr val="E0E0E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13" name="Line 98"/>
                <p:cNvSpPr>
                  <a:spLocks noChangeShapeType="1"/>
                </p:cNvSpPr>
                <p:nvPr/>
              </p:nvSpPr>
              <p:spPr bwMode="auto">
                <a:xfrm flipH="1" flipV="1">
                  <a:off x="3024" y="810"/>
                  <a:ext cx="38" cy="34"/>
                </a:xfrm>
                <a:prstGeom prst="line">
                  <a:avLst/>
                </a:prstGeom>
                <a:noFill/>
                <a:ln w="12700">
                  <a:solidFill>
                    <a:srgbClr val="E0E0E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14" name="Line 99"/>
                <p:cNvSpPr>
                  <a:spLocks noChangeShapeType="1"/>
                </p:cNvSpPr>
                <p:nvPr/>
              </p:nvSpPr>
              <p:spPr bwMode="auto">
                <a:xfrm flipH="1" flipV="1">
                  <a:off x="2958" y="770"/>
                  <a:ext cx="33" cy="36"/>
                </a:xfrm>
                <a:prstGeom prst="line">
                  <a:avLst/>
                </a:prstGeom>
                <a:noFill/>
                <a:ln w="12700">
                  <a:solidFill>
                    <a:srgbClr val="E0E0E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98" name="Line 100"/>
              <p:cNvSpPr>
                <a:spLocks noChangeShapeType="1"/>
              </p:cNvSpPr>
              <p:nvPr/>
            </p:nvSpPr>
            <p:spPr bwMode="auto">
              <a:xfrm>
                <a:off x="3006" y="706"/>
                <a:ext cx="3" cy="163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9" name="Line 101"/>
              <p:cNvSpPr>
                <a:spLocks noChangeShapeType="1"/>
              </p:cNvSpPr>
              <p:nvPr/>
            </p:nvSpPr>
            <p:spPr bwMode="auto">
              <a:xfrm>
                <a:off x="2940" y="725"/>
                <a:ext cx="255" cy="8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0" name="Line 102"/>
              <p:cNvSpPr>
                <a:spLocks noChangeShapeType="1"/>
              </p:cNvSpPr>
              <p:nvPr/>
            </p:nvSpPr>
            <p:spPr bwMode="auto">
              <a:xfrm flipV="1">
                <a:off x="2940" y="757"/>
                <a:ext cx="255" cy="0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1" name="Line 103"/>
              <p:cNvSpPr>
                <a:spLocks noChangeShapeType="1"/>
              </p:cNvSpPr>
              <p:nvPr/>
            </p:nvSpPr>
            <p:spPr bwMode="auto">
              <a:xfrm flipV="1">
                <a:off x="2943" y="779"/>
                <a:ext cx="252" cy="11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2" name="Line 104"/>
              <p:cNvSpPr>
                <a:spLocks noChangeShapeType="1"/>
              </p:cNvSpPr>
              <p:nvPr/>
            </p:nvSpPr>
            <p:spPr bwMode="auto">
              <a:xfrm flipV="1">
                <a:off x="2940" y="823"/>
                <a:ext cx="257" cy="28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3" name="Line 105"/>
              <p:cNvSpPr>
                <a:spLocks noChangeShapeType="1"/>
              </p:cNvSpPr>
              <p:nvPr/>
            </p:nvSpPr>
            <p:spPr bwMode="auto">
              <a:xfrm flipV="1">
                <a:off x="2940" y="800"/>
                <a:ext cx="257" cy="21"/>
              </a:xfrm>
              <a:prstGeom prst="line">
                <a:avLst/>
              </a:prstGeom>
              <a:noFill/>
              <a:ln w="12700">
                <a:solidFill>
                  <a:srgbClr val="40404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pic>
          <p:nvPicPr>
            <p:cNvPr id="33" name="Picture 108" descr="j015907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11960" y="3573017"/>
              <a:ext cx="864096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 Box 109"/>
            <p:cNvSpPr txBox="1">
              <a:spLocks noChangeArrowheads="1"/>
            </p:cNvSpPr>
            <p:nvPr/>
          </p:nvSpPr>
          <p:spPr bwMode="auto">
            <a:xfrm>
              <a:off x="4915445" y="3031043"/>
              <a:ext cx="1584702" cy="5157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10000"/>
                </a:spcBef>
              </a:pPr>
              <a:r>
                <a:rPr lang="ko-KR" altLang="en-US" sz="1400" b="1" dirty="0">
                  <a:solidFill>
                    <a:srgbClr val="07BEE9"/>
                  </a:solidFill>
                </a:rPr>
                <a:t>지역별 대리점</a:t>
              </a:r>
              <a:endParaRPr lang="en-US" altLang="ko-KR" sz="1400" b="1" dirty="0">
                <a:solidFill>
                  <a:srgbClr val="07BEE9"/>
                </a:solidFill>
              </a:endParaRPr>
            </a:p>
            <a:p>
              <a:pPr algn="ctr">
                <a:spcBef>
                  <a:spcPct val="10000"/>
                </a:spcBef>
              </a:pPr>
              <a:r>
                <a:rPr lang="en-US" altLang="ko-KR" sz="1400" b="1" dirty="0">
                  <a:solidFill>
                    <a:srgbClr val="07BEE9"/>
                  </a:solidFill>
                </a:rPr>
                <a:t>A/S</a:t>
              </a:r>
              <a:r>
                <a:rPr lang="ko-KR" altLang="en-US" sz="1400" b="1" dirty="0">
                  <a:solidFill>
                    <a:srgbClr val="07BEE9"/>
                  </a:solidFill>
                </a:rPr>
                <a:t> 기사 방문</a:t>
              </a:r>
            </a:p>
          </p:txBody>
        </p:sp>
        <p:pic>
          <p:nvPicPr>
            <p:cNvPr id="13" name="Picture 113" descr="j008924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64288" y="3979948"/>
              <a:ext cx="688709" cy="457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 Box 114"/>
            <p:cNvSpPr txBox="1">
              <a:spLocks noChangeArrowheads="1"/>
            </p:cNvSpPr>
            <p:nvPr/>
          </p:nvSpPr>
          <p:spPr bwMode="auto">
            <a:xfrm>
              <a:off x="6876256" y="4390853"/>
              <a:ext cx="1234532" cy="26228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lIns="129985" tIns="64993" rIns="129985" bIns="64993">
              <a:spAutoFit/>
            </a:bodyPr>
            <a:lstStyle/>
            <a:p>
              <a:pPr algn="ctr">
                <a:spcBef>
                  <a:spcPct val="10000"/>
                </a:spcBef>
              </a:pPr>
              <a:r>
                <a:rPr lang="ko-KR" altLang="en-US" sz="1000" b="1" dirty="0" err="1"/>
                <a:t>고객사</a:t>
              </a:r>
              <a:r>
                <a:rPr lang="ko-KR" altLang="en-US" sz="1000" b="1" dirty="0"/>
                <a:t> 매장</a:t>
              </a:r>
              <a:endParaRPr lang="en-US" altLang="ko-KR" sz="1000" b="1" dirty="0"/>
            </a:p>
          </p:txBody>
        </p:sp>
        <p:sp>
          <p:nvSpPr>
            <p:cNvPr id="15" name="Text Box 115"/>
            <p:cNvSpPr txBox="1">
              <a:spLocks noChangeArrowheads="1"/>
            </p:cNvSpPr>
            <p:nvPr/>
          </p:nvSpPr>
          <p:spPr bwMode="auto">
            <a:xfrm>
              <a:off x="3273819" y="2626647"/>
              <a:ext cx="1203098" cy="262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9985" tIns="64993" rIns="129985" bIns="64993">
              <a:spAutoFit/>
            </a:bodyPr>
            <a:lstStyle/>
            <a:p>
              <a:r>
                <a:rPr lang="en-US" altLang="ko-KR" sz="1000" b="1" dirty="0">
                  <a:solidFill>
                    <a:srgbClr val="A6A6A6"/>
                  </a:solidFill>
                </a:rPr>
                <a:t>A/S </a:t>
              </a:r>
              <a:r>
                <a:rPr lang="ko-KR" altLang="en-US" sz="1000" b="1" dirty="0">
                  <a:solidFill>
                    <a:srgbClr val="A6A6A6"/>
                  </a:solidFill>
                </a:rPr>
                <a:t>방문 지시 </a:t>
              </a:r>
            </a:p>
          </p:txBody>
        </p:sp>
        <p:sp>
          <p:nvSpPr>
            <p:cNvPr id="16" name="Text Box 121"/>
            <p:cNvSpPr txBox="1">
              <a:spLocks noChangeArrowheads="1"/>
            </p:cNvSpPr>
            <p:nvPr/>
          </p:nvSpPr>
          <p:spPr bwMode="auto">
            <a:xfrm>
              <a:off x="2195736" y="3933056"/>
              <a:ext cx="1573151" cy="285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29985" tIns="64993" rIns="129985" bIns="64993">
              <a:spAutoFit/>
            </a:bodyPr>
            <a:lstStyle/>
            <a:p>
              <a:r>
                <a:rPr lang="ko-KR" altLang="en-US" sz="1000" b="1" dirty="0">
                  <a:solidFill>
                    <a:srgbClr val="A6A6A6"/>
                  </a:solidFill>
                </a:rPr>
                <a:t>  결제 장비 </a:t>
              </a:r>
              <a:r>
                <a:rPr lang="en-US" altLang="ko-KR" sz="1000" b="1" dirty="0">
                  <a:solidFill>
                    <a:srgbClr val="A6A6A6"/>
                  </a:solidFill>
                </a:rPr>
                <a:t>A/S</a:t>
              </a:r>
              <a:r>
                <a:rPr lang="ko-KR" altLang="en-US" sz="1000" b="1" dirty="0" smtClean="0">
                  <a:solidFill>
                    <a:srgbClr val="A6A6A6"/>
                  </a:solidFill>
                </a:rPr>
                <a:t>의뢰</a:t>
              </a:r>
              <a:endParaRPr lang="ko-KR" altLang="en-US" sz="1000" b="1" dirty="0">
                <a:solidFill>
                  <a:srgbClr val="A6A6A6"/>
                </a:solidFill>
              </a:endParaRPr>
            </a:p>
          </p:txBody>
        </p:sp>
        <p:sp>
          <p:nvSpPr>
            <p:cNvPr id="17" name="Text Box 122"/>
            <p:cNvSpPr txBox="1">
              <a:spLocks noChangeArrowheads="1"/>
            </p:cNvSpPr>
            <p:nvPr/>
          </p:nvSpPr>
          <p:spPr bwMode="auto">
            <a:xfrm>
              <a:off x="2202176" y="4512008"/>
              <a:ext cx="1505728" cy="285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29985" tIns="64993" rIns="129985" bIns="64993">
              <a:spAutoFit/>
            </a:bodyPr>
            <a:lstStyle/>
            <a:p>
              <a:r>
                <a:rPr lang="ko-KR" altLang="en-US" sz="1000" b="1" dirty="0"/>
                <a:t>  </a:t>
              </a:r>
              <a:r>
                <a:rPr lang="ko-KR" altLang="en-US" sz="1000" b="1" dirty="0">
                  <a:solidFill>
                    <a:srgbClr val="A6A6A6"/>
                  </a:solidFill>
                </a:rPr>
                <a:t>결제 장비 </a:t>
              </a:r>
              <a:r>
                <a:rPr lang="en-US" altLang="ko-KR" sz="1000" b="1" dirty="0">
                  <a:solidFill>
                    <a:srgbClr val="A6A6A6"/>
                  </a:solidFill>
                </a:rPr>
                <a:t>A/S</a:t>
              </a:r>
              <a:r>
                <a:rPr lang="ko-KR" altLang="en-US" sz="1000" b="1" dirty="0">
                  <a:solidFill>
                    <a:srgbClr val="A6A6A6"/>
                  </a:solidFill>
                </a:rPr>
                <a:t>조치</a:t>
              </a:r>
            </a:p>
          </p:txBody>
        </p:sp>
        <p:cxnSp>
          <p:nvCxnSpPr>
            <p:cNvPr id="18" name="AutoShape 125"/>
            <p:cNvCxnSpPr>
              <a:cxnSpLocks noChangeShapeType="1"/>
            </p:cNvCxnSpPr>
            <p:nvPr/>
          </p:nvCxnSpPr>
          <p:spPr bwMode="auto">
            <a:xfrm rot="10800000" flipV="1">
              <a:off x="1958887" y="4077262"/>
              <a:ext cx="2829137" cy="215395"/>
            </a:xfrm>
            <a:prstGeom prst="bentConnector3">
              <a:avLst>
                <a:gd name="adj1" fmla="val 588"/>
              </a:avLst>
            </a:prstGeom>
            <a:noFill/>
            <a:ln w="9525">
              <a:solidFill>
                <a:srgbClr val="C00000"/>
              </a:solidFill>
              <a:prstDash val="sysDash"/>
              <a:miter lim="800000"/>
              <a:headEnd/>
              <a:tailEnd type="triangle" w="med" len="med"/>
            </a:ln>
          </p:spPr>
        </p:cxnSp>
        <p:cxnSp>
          <p:nvCxnSpPr>
            <p:cNvPr id="19" name="AutoShape 126"/>
            <p:cNvCxnSpPr>
              <a:cxnSpLocks noChangeShapeType="1"/>
            </p:cNvCxnSpPr>
            <p:nvPr/>
          </p:nvCxnSpPr>
          <p:spPr bwMode="auto">
            <a:xfrm rot="10800000" flipV="1">
              <a:off x="1975735" y="4173970"/>
              <a:ext cx="2956305" cy="232978"/>
            </a:xfrm>
            <a:prstGeom prst="bentConnector3">
              <a:avLst>
                <a:gd name="adj1" fmla="val 389"/>
              </a:avLst>
            </a:prstGeom>
            <a:noFill/>
            <a:ln w="9525">
              <a:solidFill>
                <a:srgbClr val="00B0F0"/>
              </a:solidFill>
              <a:miter lim="800000"/>
              <a:headEnd type="triangle" w="med" len="med"/>
              <a:tailEnd/>
            </a:ln>
          </p:spPr>
        </p:cxnSp>
        <p:cxnSp>
          <p:nvCxnSpPr>
            <p:cNvPr id="20" name="AutoShape 127"/>
            <p:cNvCxnSpPr>
              <a:cxnSpLocks noChangeShapeType="1"/>
            </p:cNvCxnSpPr>
            <p:nvPr/>
          </p:nvCxnSpPr>
          <p:spPr bwMode="auto">
            <a:xfrm rot="10800000">
              <a:off x="1854965" y="2861090"/>
              <a:ext cx="2949161" cy="694537"/>
            </a:xfrm>
            <a:prstGeom prst="bentConnector3">
              <a:avLst>
                <a:gd name="adj1" fmla="val 306"/>
              </a:avLst>
            </a:prstGeom>
            <a:noFill/>
            <a:ln w="9525">
              <a:solidFill>
                <a:srgbClr val="C00000"/>
              </a:solidFill>
              <a:prstDash val="sysDash"/>
              <a:miter lim="800000"/>
              <a:headEnd type="triangle" w="med" len="med"/>
              <a:tailEnd/>
            </a:ln>
          </p:spPr>
        </p:cxnSp>
        <p:cxnSp>
          <p:nvCxnSpPr>
            <p:cNvPr id="21" name="AutoShape 129"/>
            <p:cNvCxnSpPr>
              <a:cxnSpLocks noChangeShapeType="1"/>
            </p:cNvCxnSpPr>
            <p:nvPr/>
          </p:nvCxnSpPr>
          <p:spPr bwMode="auto">
            <a:xfrm rot="10800000">
              <a:off x="1519183" y="2664744"/>
              <a:ext cx="5795444" cy="994917"/>
            </a:xfrm>
            <a:prstGeom prst="curvedConnector4">
              <a:avLst>
                <a:gd name="adj1" fmla="val -1095"/>
                <a:gd name="adj2" fmla="val 149352"/>
              </a:avLst>
            </a:prstGeom>
            <a:noFill/>
            <a:ln w="9525">
              <a:solidFill>
                <a:srgbClr val="CC3300"/>
              </a:solidFill>
              <a:prstDash val="dash"/>
              <a:round/>
              <a:headEnd/>
              <a:tailEnd type="triangle" w="med" len="med"/>
            </a:ln>
          </p:spPr>
        </p:cxnSp>
        <p:sp>
          <p:nvSpPr>
            <p:cNvPr id="22" name="Text Box 132"/>
            <p:cNvSpPr txBox="1">
              <a:spLocks noChangeArrowheads="1"/>
            </p:cNvSpPr>
            <p:nvPr/>
          </p:nvSpPr>
          <p:spPr bwMode="auto">
            <a:xfrm>
              <a:off x="839346" y="4646152"/>
              <a:ext cx="924342" cy="439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29985" tIns="64993" rIns="129985" bIns="64993">
              <a:spAutoFit/>
            </a:bodyPr>
            <a:lstStyle/>
            <a:p>
              <a:pPr algn="ctr"/>
              <a:r>
                <a:rPr lang="ko-KR" altLang="en-US" sz="1000" b="1" dirty="0"/>
                <a:t>단말기</a:t>
              </a:r>
              <a:endParaRPr lang="en-US" altLang="ko-KR" sz="1000" b="1" dirty="0"/>
            </a:p>
            <a:p>
              <a:pPr algn="ctr"/>
              <a:r>
                <a:rPr lang="ko-KR" altLang="en-US" sz="1000" b="1" dirty="0"/>
                <a:t>제조사</a:t>
              </a:r>
            </a:p>
          </p:txBody>
        </p:sp>
        <p:sp>
          <p:nvSpPr>
            <p:cNvPr id="23" name="Line 138"/>
            <p:cNvSpPr>
              <a:spLocks noChangeShapeType="1"/>
            </p:cNvSpPr>
            <p:nvPr/>
          </p:nvSpPr>
          <p:spPr bwMode="auto">
            <a:xfrm flipH="1">
              <a:off x="5041315" y="3877986"/>
              <a:ext cx="1633183" cy="1466"/>
            </a:xfrm>
            <a:prstGeom prst="line">
              <a:avLst/>
            </a:prstGeom>
            <a:noFill/>
            <a:ln w="9525">
              <a:solidFill>
                <a:srgbClr val="07BEE9"/>
              </a:solidFill>
              <a:prstDash val="sysDash"/>
              <a:round/>
              <a:headEnd type="triangle" w="med" len="med"/>
              <a:tailEnd/>
            </a:ln>
          </p:spPr>
          <p:txBody>
            <a:bodyPr lIns="129985" tIns="64993" rIns="129985" bIns="64993"/>
            <a:lstStyle/>
            <a:p>
              <a:endParaRPr lang="ko-KR" altLang="en-US"/>
            </a:p>
          </p:txBody>
        </p:sp>
        <p:sp>
          <p:nvSpPr>
            <p:cNvPr id="24" name="Text Box 114"/>
            <p:cNvSpPr txBox="1">
              <a:spLocks noChangeArrowheads="1"/>
            </p:cNvSpPr>
            <p:nvPr/>
          </p:nvSpPr>
          <p:spPr bwMode="auto">
            <a:xfrm>
              <a:off x="6940725" y="5661248"/>
              <a:ext cx="1231675" cy="26374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lIns="129985" tIns="64993" rIns="129985" bIns="64993">
              <a:spAutoFit/>
            </a:bodyPr>
            <a:lstStyle/>
            <a:p>
              <a:pPr algn="ctr">
                <a:spcBef>
                  <a:spcPct val="10000"/>
                </a:spcBef>
              </a:pPr>
              <a:r>
                <a:rPr lang="ko-KR" altLang="en-US" sz="1000" b="1" dirty="0" err="1"/>
                <a:t>고객사</a:t>
              </a:r>
              <a:r>
                <a:rPr lang="en-US" altLang="ko-KR" sz="1000" b="1" dirty="0"/>
                <a:t> </a:t>
              </a:r>
              <a:r>
                <a:rPr lang="ko-KR" altLang="en-US" sz="1000" b="1" dirty="0"/>
                <a:t>본사</a:t>
              </a:r>
              <a:endParaRPr lang="en-US" altLang="ko-KR" sz="1000" b="1" dirty="0"/>
            </a:p>
          </p:txBody>
        </p:sp>
        <p:pic>
          <p:nvPicPr>
            <p:cNvPr id="25" name="그림 204" descr="1383296837_Company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164288" y="5229200"/>
              <a:ext cx="974480" cy="474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그림 15" descr="TechnicalSupportRepresentative_Female_Light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8233" y="2691896"/>
              <a:ext cx="578730" cy="4318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isometricOffAxis1Right">
                <a:rot lat="20524239" lon="9555361" rev="21502644"/>
              </a:camera>
              <a:lightRig rig="threePt" dir="t"/>
            </a:scene3d>
          </p:spPr>
        </p:pic>
        <p:sp>
          <p:nvSpPr>
            <p:cNvPr id="27" name="Text Box 124"/>
            <p:cNvSpPr txBox="1">
              <a:spLocks noChangeArrowheads="1"/>
            </p:cNvSpPr>
            <p:nvPr/>
          </p:nvSpPr>
          <p:spPr bwMode="auto">
            <a:xfrm>
              <a:off x="7524328" y="4797152"/>
              <a:ext cx="1224135" cy="285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30000" tIns="65000" rIns="130000" bIns="65000">
              <a:spAutoFit/>
            </a:bodyPr>
            <a:lstStyle/>
            <a:p>
              <a:r>
                <a:rPr lang="ko-KR" altLang="en-US" sz="1000" b="1" dirty="0">
                  <a:solidFill>
                    <a:srgbClr val="FF0000"/>
                  </a:solidFill>
                </a:rPr>
                <a:t>긴급 사항 </a:t>
              </a:r>
              <a:r>
                <a:rPr lang="ko-KR" altLang="en-US" sz="1000" b="1" dirty="0" smtClean="0">
                  <a:solidFill>
                    <a:srgbClr val="FF0000"/>
                  </a:solidFill>
                </a:rPr>
                <a:t>보고</a:t>
              </a:r>
              <a:endParaRPr lang="ko-KR" altLang="en-US" sz="1000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>
              <a:off x="6732240" y="3438861"/>
              <a:ext cx="1584314" cy="1286283"/>
            </a:xfrm>
            <a:prstGeom prst="ellipse">
              <a:avLst/>
            </a:prstGeom>
            <a:noFill/>
            <a:ln w="19050">
              <a:solidFill>
                <a:srgbClr val="07BEE9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>
                <a:defRPr/>
              </a:pPr>
              <a:endParaRPr lang="ko-KR" altLang="en-US" b="1" smtClean="0">
                <a:solidFill>
                  <a:srgbClr val="FFFFFF"/>
                </a:solidFill>
              </a:endParaRPr>
            </a:p>
          </p:txBody>
        </p:sp>
        <p:sp>
          <p:nvSpPr>
            <p:cNvPr id="29" name="Text Box 130"/>
            <p:cNvSpPr txBox="1">
              <a:spLocks noChangeArrowheads="1"/>
            </p:cNvSpPr>
            <p:nvPr/>
          </p:nvSpPr>
          <p:spPr bwMode="auto">
            <a:xfrm>
              <a:off x="6804248" y="3627587"/>
              <a:ext cx="1800200" cy="346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29985" tIns="64993" rIns="129985" bIns="64993">
              <a:spAutoFit/>
            </a:bodyPr>
            <a:lstStyle/>
            <a:p>
              <a:r>
                <a:rPr lang="ko-KR" altLang="en-US" sz="1400" b="1" dirty="0">
                  <a:solidFill>
                    <a:srgbClr val="FF0000"/>
                  </a:solidFill>
                </a:rPr>
                <a:t>긴급</a:t>
              </a:r>
              <a:r>
                <a:rPr lang="en-US" altLang="ko-KR" sz="1400" b="1" dirty="0">
                  <a:solidFill>
                    <a:srgbClr val="FF0000"/>
                  </a:solidFill>
                </a:rPr>
                <a:t> </a:t>
              </a:r>
              <a:r>
                <a:rPr lang="ko-KR" altLang="en-US" sz="1400" b="1" dirty="0">
                  <a:solidFill>
                    <a:srgbClr val="FF0000"/>
                  </a:solidFill>
                </a:rPr>
                <a:t>사항 발생 </a:t>
              </a:r>
              <a:endParaRPr lang="en-US" altLang="ko-K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타원 29"/>
            <p:cNvSpPr/>
            <p:nvPr/>
          </p:nvSpPr>
          <p:spPr>
            <a:xfrm>
              <a:off x="607572" y="3848681"/>
              <a:ext cx="1360272" cy="1328999"/>
            </a:xfrm>
            <a:prstGeom prst="ellipse">
              <a:avLst/>
            </a:prstGeom>
            <a:noFill/>
            <a:ln w="19050">
              <a:solidFill>
                <a:srgbClr val="07BEE9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>
                <a:defRPr/>
              </a:pPr>
              <a:endParaRPr lang="ko-KR" altLang="en-US" b="1" dirty="0" smtClean="0">
                <a:solidFill>
                  <a:srgbClr val="FFFFFF"/>
                </a:solidFill>
              </a:endParaRPr>
            </a:p>
          </p:txBody>
        </p:sp>
        <p:cxnSp>
          <p:nvCxnSpPr>
            <p:cNvPr id="31" name="직선 화살표 연결선 10"/>
            <p:cNvCxnSpPr>
              <a:cxnSpLocks noChangeShapeType="1"/>
            </p:cNvCxnSpPr>
            <p:nvPr/>
          </p:nvCxnSpPr>
          <p:spPr bwMode="auto">
            <a:xfrm>
              <a:off x="7524328" y="4739591"/>
              <a:ext cx="0" cy="417601"/>
            </a:xfrm>
            <a:prstGeom prst="straightConnector1">
              <a:avLst/>
            </a:prstGeom>
            <a:noFill/>
            <a:ln w="12700" algn="ctr">
              <a:solidFill>
                <a:srgbClr val="07BEE9">
                  <a:alpha val="98822"/>
                </a:srgbClr>
              </a:solidFill>
              <a:miter lim="800000"/>
              <a:headEnd type="triangle" w="med" len="med"/>
              <a:tailEnd type="triangle" w="med" len="med"/>
            </a:ln>
          </p:spPr>
        </p:cxnSp>
        <p:sp>
          <p:nvSpPr>
            <p:cNvPr id="32" name="TextBox 309"/>
            <p:cNvSpPr txBox="1">
              <a:spLocks noChangeArrowheads="1"/>
            </p:cNvSpPr>
            <p:nvPr/>
          </p:nvSpPr>
          <p:spPr bwMode="auto">
            <a:xfrm>
              <a:off x="467544" y="1961415"/>
              <a:ext cx="1904667" cy="254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1200" b="1" dirty="0">
                  <a:solidFill>
                    <a:srgbClr val="FF0000"/>
                  </a:solidFill>
                </a:rPr>
                <a:t>A/S </a:t>
              </a:r>
              <a:r>
                <a:rPr lang="ko-KR" altLang="en-US" sz="1200" b="1" dirty="0">
                  <a:solidFill>
                    <a:srgbClr val="FF0000"/>
                  </a:solidFill>
                </a:rPr>
                <a:t>발생 상황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9204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0" y="87611"/>
            <a:ext cx="3779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Ⅱ. </a:t>
            </a:r>
            <a:r>
              <a:rPr kumimoji="0"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기술 및 서비스 부분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5796136" y="318442"/>
            <a:ext cx="32288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kumimoji="0"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전국유지 및 보수업무지원</a:t>
            </a:r>
            <a:endParaRPr kumimoji="0"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894875"/>
            <a:ext cx="864096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400" b="1" dirty="0" smtClean="0">
                <a:solidFill>
                  <a:schemeClr val="tx2"/>
                </a:solidFill>
                <a:sym typeface="Monotype Sorts"/>
              </a:rPr>
              <a:t>(</a:t>
            </a:r>
            <a:r>
              <a:rPr lang="ko-KR" altLang="en-US" sz="1400" b="1" dirty="0" smtClean="0">
                <a:solidFill>
                  <a:schemeClr val="tx2"/>
                </a:solidFill>
                <a:sym typeface="Monotype Sorts"/>
              </a:rPr>
              <a:t>주</a:t>
            </a:r>
            <a:r>
              <a:rPr lang="en-US" altLang="ko-KR" sz="1400" b="1" dirty="0" smtClean="0">
                <a:solidFill>
                  <a:schemeClr val="tx2"/>
                </a:solidFill>
                <a:sym typeface="Monotype Sorts"/>
              </a:rPr>
              <a:t>)</a:t>
            </a:r>
            <a:r>
              <a:rPr lang="ko-KR" altLang="en-US" sz="1400" b="1" dirty="0" err="1" smtClean="0">
                <a:solidFill>
                  <a:schemeClr val="tx2"/>
                </a:solidFill>
                <a:sym typeface="Monotype Sorts"/>
              </a:rPr>
              <a:t>포스피아</a:t>
            </a:r>
            <a:r>
              <a:rPr lang="ko-KR" altLang="en-US" sz="1050" b="1" dirty="0" err="1" smtClean="0">
                <a:sym typeface="Monotype Sorts"/>
              </a:rPr>
              <a:t>는</a:t>
            </a:r>
            <a:r>
              <a:rPr lang="ko-KR" altLang="en-US" sz="1400" b="1" dirty="0" smtClean="0">
                <a:solidFill>
                  <a:schemeClr val="tx2"/>
                </a:solidFill>
                <a:sym typeface="Monotype Sorts"/>
              </a:rPr>
              <a:t> </a:t>
            </a:r>
            <a:r>
              <a:rPr lang="ko-KR" altLang="en-US" sz="1050" b="1" dirty="0" err="1" smtClean="0">
                <a:sym typeface="Monotype Sorts"/>
              </a:rPr>
              <a:t>고객사</a:t>
            </a:r>
            <a:r>
              <a:rPr lang="ko-KR" altLang="en-US" sz="1050" b="1" dirty="0" smtClean="0">
                <a:sym typeface="Monotype Sorts"/>
              </a:rPr>
              <a:t> 매장에서 발생하는 긴급 </a:t>
            </a:r>
            <a:r>
              <a:rPr lang="en-US" altLang="ko-KR" sz="1050" b="1" dirty="0" smtClean="0">
                <a:sym typeface="Monotype Sorts"/>
              </a:rPr>
              <a:t>A/S </a:t>
            </a:r>
            <a:r>
              <a:rPr lang="ko-KR" altLang="en-US" sz="1050" b="1" dirty="0" smtClean="0">
                <a:sym typeface="Monotype Sorts"/>
              </a:rPr>
              <a:t>발생 시</a:t>
            </a:r>
            <a:r>
              <a:rPr lang="en-US" altLang="ko-KR" sz="1050" b="1" dirty="0" smtClean="0">
                <a:sym typeface="Monotype Sorts"/>
              </a:rPr>
              <a:t>, </a:t>
            </a:r>
            <a:r>
              <a:rPr lang="ko-KR" altLang="en-US" sz="1050" b="1" dirty="0" smtClean="0">
                <a:sym typeface="Monotype Sorts"/>
              </a:rPr>
              <a:t>빠른 </a:t>
            </a:r>
            <a:r>
              <a:rPr lang="en-US" altLang="ko-KR" sz="1050" b="1" dirty="0" smtClean="0">
                <a:sym typeface="Monotype Sorts"/>
              </a:rPr>
              <a:t>A/S </a:t>
            </a:r>
            <a:r>
              <a:rPr lang="ko-KR" altLang="en-US" sz="1050" b="1" dirty="0" smtClean="0">
                <a:sym typeface="Monotype Sorts"/>
              </a:rPr>
              <a:t>대응 및 추후 보고 체계로 </a:t>
            </a:r>
            <a:r>
              <a:rPr lang="ko-KR" altLang="en-US" sz="1050" b="1" dirty="0" smtClean="0">
                <a:solidFill>
                  <a:srgbClr val="0070C0"/>
                </a:solidFill>
                <a:sym typeface="Monotype Sorts"/>
              </a:rPr>
              <a:t>유지보수 업무를 지원합니다</a:t>
            </a:r>
            <a:r>
              <a:rPr lang="en-US" altLang="ko-KR" sz="1050" b="1" dirty="0" smtClean="0">
                <a:solidFill>
                  <a:srgbClr val="0070C0"/>
                </a:solidFill>
                <a:sym typeface="Monotype Sorts"/>
              </a:rPr>
              <a:t>.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23528" y="1556792"/>
            <a:ext cx="8496944" cy="4752528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endParaRPr lang="ko-KR" altLang="en-US" b="1" dirty="0" smtClean="0">
              <a:ln>
                <a:solidFill>
                  <a:schemeClr val="bg1">
                    <a:lumMod val="95000"/>
                  </a:schemeClr>
                </a:solidFill>
              </a:ln>
              <a:solidFill>
                <a:srgbClr val="FFFFFF"/>
              </a:solidFill>
            </a:endParaRPr>
          </a:p>
        </p:txBody>
      </p:sp>
      <p:pic>
        <p:nvPicPr>
          <p:cNvPr id="139" name="Picture 2" descr="http://www.cha.go.kr/html/_images/heritage/img_ma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132856"/>
            <a:ext cx="2401486" cy="3457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0" name="표 13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21974217"/>
              </p:ext>
            </p:extLst>
          </p:nvPr>
        </p:nvGraphicFramePr>
        <p:xfrm>
          <a:off x="398345" y="3068960"/>
          <a:ext cx="1797391" cy="4470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7909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64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32977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경   기   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36000" marR="36000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㈜</a:t>
                      </a:r>
                      <a:r>
                        <a:rPr lang="ko-KR" altLang="en-US" sz="10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포스피아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en-US" altLang="ko-KR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H&amp;S</a:t>
                      </a:r>
                    </a:p>
                  </a:txBody>
                  <a:tcPr marL="36000" marR="36000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1" name="표 14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77097310"/>
              </p:ext>
            </p:extLst>
          </p:nvPr>
        </p:nvGraphicFramePr>
        <p:xfrm>
          <a:off x="395536" y="5607459"/>
          <a:ext cx="1872208" cy="624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9112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609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0518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광주광역시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전라남도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선진테크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유달카드체크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라인정보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2" name="표 14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71865685"/>
              </p:ext>
            </p:extLst>
          </p:nvPr>
        </p:nvGraphicFramePr>
        <p:xfrm>
          <a:off x="395535" y="5013176"/>
          <a:ext cx="1703395" cy="4470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7496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5377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32977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전라북도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전주정보통신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삼성정보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3" name="표 14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99388199"/>
              </p:ext>
            </p:extLst>
          </p:nvPr>
        </p:nvGraphicFramePr>
        <p:xfrm>
          <a:off x="6804248" y="1700808"/>
          <a:ext cx="1799033" cy="2692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791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74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6077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강원도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강원</a:t>
                      </a:r>
                      <a:r>
                        <a:rPr lang="en-US" altLang="ko-KR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CNS</a:t>
                      </a: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4" name="표 14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1486548"/>
              </p:ext>
            </p:extLst>
          </p:nvPr>
        </p:nvGraphicFramePr>
        <p:xfrm>
          <a:off x="6732240" y="2204864"/>
          <a:ext cx="1954346" cy="2692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599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44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6077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경상북도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그린</a:t>
                      </a:r>
                      <a:r>
                        <a:rPr lang="en-US" altLang="ko-KR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POS</a:t>
                      </a: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시스템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5" name="표 144"/>
          <p:cNvGraphicFramePr>
            <a:graphicFrameLocks noGrp="1"/>
          </p:cNvGraphicFramePr>
          <p:nvPr/>
        </p:nvGraphicFramePr>
        <p:xfrm>
          <a:off x="6732240" y="4366876"/>
          <a:ext cx="1954346" cy="4470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599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44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10481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부산광역시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오케이포스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부산지사</a:t>
                      </a:r>
                      <a:endParaRPr lang="ko-KR" altLang="en-US" sz="1000" b="1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6" name="표 145"/>
          <p:cNvGraphicFramePr>
            <a:graphicFrameLocks noGrp="1"/>
          </p:cNvGraphicFramePr>
          <p:nvPr/>
        </p:nvGraphicFramePr>
        <p:xfrm>
          <a:off x="6804248" y="3933056"/>
          <a:ext cx="1944213" cy="34762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9338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03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47623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울산광역시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현대유통산업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7" name="TextBox 50"/>
          <p:cNvSpPr txBox="1">
            <a:spLocks noChangeArrowheads="1"/>
          </p:cNvSpPr>
          <p:nvPr/>
        </p:nvSpPr>
        <p:spPr bwMode="auto">
          <a:xfrm>
            <a:off x="6660236" y="5528265"/>
            <a:ext cx="18001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/>
            <a:r>
              <a:rPr lang="ko-KR" altLang="en-US" sz="1200" b="1" dirty="0"/>
              <a:t>전국 </a:t>
            </a:r>
            <a:r>
              <a:rPr lang="en-US" altLang="ko-KR" sz="1200" b="1" dirty="0" smtClean="0"/>
              <a:t>17</a:t>
            </a:r>
            <a:r>
              <a:rPr lang="ko-KR" altLang="en-US" sz="1200" b="1" dirty="0" smtClean="0"/>
              <a:t>개 협력 대리점</a:t>
            </a:r>
            <a:endParaRPr lang="ko-KR" altLang="en-US" sz="1200" b="1" dirty="0"/>
          </a:p>
        </p:txBody>
      </p:sp>
      <p:sp>
        <p:nvSpPr>
          <p:cNvPr id="148" name="설명선 2(강조선) 54"/>
          <p:cNvSpPr>
            <a:spLocks/>
          </p:cNvSpPr>
          <p:nvPr/>
        </p:nvSpPr>
        <p:spPr bwMode="auto">
          <a:xfrm flipH="1">
            <a:off x="308300" y="3072540"/>
            <a:ext cx="1731474" cy="500476"/>
          </a:xfrm>
          <a:prstGeom prst="accentCallout2">
            <a:avLst>
              <a:gd name="adj1" fmla="val 38008"/>
              <a:gd name="adj2" fmla="val -11548"/>
              <a:gd name="adj3" fmla="val 54960"/>
              <a:gd name="adj4" fmla="val -48335"/>
              <a:gd name="adj5" fmla="val 24385"/>
              <a:gd name="adj6" fmla="val -95662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149" name="설명선 2(강조선) 55"/>
          <p:cNvSpPr>
            <a:spLocks/>
          </p:cNvSpPr>
          <p:nvPr/>
        </p:nvSpPr>
        <p:spPr bwMode="auto">
          <a:xfrm flipH="1">
            <a:off x="251520" y="5205855"/>
            <a:ext cx="1731475" cy="254300"/>
          </a:xfrm>
          <a:prstGeom prst="accentCallout2">
            <a:avLst>
              <a:gd name="adj1" fmla="val 21056"/>
              <a:gd name="adj2" fmla="val -9370"/>
              <a:gd name="adj3" fmla="val 17741"/>
              <a:gd name="adj4" fmla="val -27079"/>
              <a:gd name="adj5" fmla="val -360250"/>
              <a:gd name="adj6" fmla="val -84204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150" name="설명선 2(강조선) 56"/>
          <p:cNvSpPr>
            <a:spLocks/>
          </p:cNvSpPr>
          <p:nvPr/>
        </p:nvSpPr>
        <p:spPr bwMode="auto">
          <a:xfrm>
            <a:off x="6984197" y="1725359"/>
            <a:ext cx="1794517" cy="269755"/>
          </a:xfrm>
          <a:prstGeom prst="accentCallout2">
            <a:avLst>
              <a:gd name="adj1" fmla="val 52507"/>
              <a:gd name="adj2" fmla="val -9895"/>
              <a:gd name="adj3" fmla="val 56002"/>
              <a:gd name="adj4" fmla="val -65727"/>
              <a:gd name="adj5" fmla="val 335764"/>
              <a:gd name="adj6" fmla="val -134818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151" name="설명선 2(강조선) 57"/>
          <p:cNvSpPr>
            <a:spLocks/>
          </p:cNvSpPr>
          <p:nvPr/>
        </p:nvSpPr>
        <p:spPr bwMode="auto">
          <a:xfrm>
            <a:off x="6732242" y="2183710"/>
            <a:ext cx="1794517" cy="271160"/>
          </a:xfrm>
          <a:prstGeom prst="accentCallout2">
            <a:avLst>
              <a:gd name="adj1" fmla="val 50853"/>
              <a:gd name="adj2" fmla="val -731"/>
              <a:gd name="adj3" fmla="val 89159"/>
              <a:gd name="adj4" fmla="val -32051"/>
              <a:gd name="adj5" fmla="val 455782"/>
              <a:gd name="adj6" fmla="val -99690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152" name="설명선 2(강조선) 58"/>
          <p:cNvSpPr>
            <a:spLocks/>
          </p:cNvSpPr>
          <p:nvPr/>
        </p:nvSpPr>
        <p:spPr bwMode="auto">
          <a:xfrm>
            <a:off x="6974672" y="3951333"/>
            <a:ext cx="1794517" cy="269755"/>
          </a:xfrm>
          <a:prstGeom prst="accentCallout2">
            <a:avLst>
              <a:gd name="adj1" fmla="val 42023"/>
              <a:gd name="adj2" fmla="val -9895"/>
              <a:gd name="adj3" fmla="val 38529"/>
              <a:gd name="adj4" fmla="val -33708"/>
              <a:gd name="adj5" fmla="val 157273"/>
              <a:gd name="adj6" fmla="val -92767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153" name="설명선 2(강조선) 59"/>
          <p:cNvSpPr>
            <a:spLocks/>
          </p:cNvSpPr>
          <p:nvPr/>
        </p:nvSpPr>
        <p:spPr bwMode="auto">
          <a:xfrm>
            <a:off x="6974672" y="4460757"/>
            <a:ext cx="1794517" cy="264387"/>
          </a:xfrm>
          <a:prstGeom prst="accentCallout2">
            <a:avLst>
              <a:gd name="adj1" fmla="val 53146"/>
              <a:gd name="adj2" fmla="val -14098"/>
              <a:gd name="adj3" fmla="val 53146"/>
              <a:gd name="adj4" fmla="val -29479"/>
              <a:gd name="adj5" fmla="val 87255"/>
              <a:gd name="adj6" fmla="val -103785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graphicFrame>
        <p:nvGraphicFramePr>
          <p:cNvPr id="154" name="표 15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97059718"/>
              </p:ext>
            </p:extLst>
          </p:nvPr>
        </p:nvGraphicFramePr>
        <p:xfrm>
          <a:off x="6733407" y="2693928"/>
          <a:ext cx="1869788" cy="30302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623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74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0302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대구광역시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신라정보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5" name="설명선 2(강조선) 62"/>
          <p:cNvSpPr>
            <a:spLocks/>
          </p:cNvSpPr>
          <p:nvPr/>
        </p:nvSpPr>
        <p:spPr bwMode="auto">
          <a:xfrm>
            <a:off x="6876256" y="2708920"/>
            <a:ext cx="1794517" cy="271159"/>
          </a:xfrm>
          <a:prstGeom prst="accentCallout2">
            <a:avLst>
              <a:gd name="adj1" fmla="val 52344"/>
              <a:gd name="adj2" fmla="val -8319"/>
              <a:gd name="adj3" fmla="val 50918"/>
              <a:gd name="adj4" fmla="val -33101"/>
              <a:gd name="adj5" fmla="val 473623"/>
              <a:gd name="adj6" fmla="val -120641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graphicFrame>
        <p:nvGraphicFramePr>
          <p:cNvPr id="156" name="표 15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40941111"/>
              </p:ext>
            </p:extLst>
          </p:nvPr>
        </p:nvGraphicFramePr>
        <p:xfrm>
          <a:off x="6732240" y="3183758"/>
          <a:ext cx="2016224" cy="624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7126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035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52253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경상남도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9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하나케이티</a:t>
                      </a:r>
                      <a:endParaRPr lang="en-US" altLang="ko-KR" sz="9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9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백세정보통신</a:t>
                      </a:r>
                      <a:endParaRPr lang="en-US" altLang="ko-KR" sz="9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9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한국창업토탈서비스</a:t>
                      </a:r>
                      <a:endParaRPr lang="en-US" altLang="ko-KR" sz="9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7" name="설명선 2(강조선) 64"/>
          <p:cNvSpPr>
            <a:spLocks/>
          </p:cNvSpPr>
          <p:nvPr/>
        </p:nvSpPr>
        <p:spPr bwMode="auto">
          <a:xfrm>
            <a:off x="6984197" y="3373864"/>
            <a:ext cx="1794517" cy="271160"/>
          </a:xfrm>
          <a:prstGeom prst="accentCallout2">
            <a:avLst>
              <a:gd name="adj1" fmla="val 48866"/>
              <a:gd name="adj2" fmla="val -14623"/>
              <a:gd name="adj3" fmla="val 68300"/>
              <a:gd name="adj4" fmla="val -49385"/>
              <a:gd name="adj5" fmla="val 360003"/>
              <a:gd name="adj6" fmla="val -130563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graphicFrame>
        <p:nvGraphicFramePr>
          <p:cNvPr id="158" name="표 15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88230581"/>
              </p:ext>
            </p:extLst>
          </p:nvPr>
        </p:nvGraphicFramePr>
        <p:xfrm>
          <a:off x="395536" y="4005064"/>
          <a:ext cx="1944216" cy="4470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9405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36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4453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대전광역시</a:t>
                      </a:r>
                      <a:endParaRPr lang="en-US" altLang="ko-KR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en-US" altLang="ko-KR" sz="1000" b="1" dirty="0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IN</a:t>
                      </a:r>
                      <a:r>
                        <a:rPr lang="ko-KR" altLang="en-US" sz="10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테크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1" dirty="0" err="1" smtClean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세아정보통신</a:t>
                      </a:r>
                      <a:endParaRPr lang="en-US" altLang="ko-KR" sz="1000" b="1" dirty="0" smtClean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5A5A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9" name="설명선 2(강조선) 68"/>
          <p:cNvSpPr>
            <a:spLocks/>
          </p:cNvSpPr>
          <p:nvPr/>
        </p:nvSpPr>
        <p:spPr bwMode="auto">
          <a:xfrm flipH="1">
            <a:off x="413336" y="4077072"/>
            <a:ext cx="1731474" cy="254300"/>
          </a:xfrm>
          <a:prstGeom prst="accentCallout2">
            <a:avLst>
              <a:gd name="adj1" fmla="val 52707"/>
              <a:gd name="adj2" fmla="val -12125"/>
              <a:gd name="adj3" fmla="val -52692"/>
              <a:gd name="adj4" fmla="val -42868"/>
              <a:gd name="adj5" fmla="val -164993"/>
              <a:gd name="adj6" fmla="val -106257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160" name="설명선 2(강조선) 55"/>
          <p:cNvSpPr>
            <a:spLocks/>
          </p:cNvSpPr>
          <p:nvPr/>
        </p:nvSpPr>
        <p:spPr bwMode="auto">
          <a:xfrm flipH="1">
            <a:off x="251520" y="5781920"/>
            <a:ext cx="1731475" cy="254300"/>
          </a:xfrm>
          <a:prstGeom prst="accentCallout2">
            <a:avLst>
              <a:gd name="adj1" fmla="val 35884"/>
              <a:gd name="adj2" fmla="val -18081"/>
              <a:gd name="adj3" fmla="val -8208"/>
              <a:gd name="adj4" fmla="val -42868"/>
              <a:gd name="adj5" fmla="val -386413"/>
              <a:gd name="adj6" fmla="val -86747"/>
            </a:avLst>
          </a:prstGeom>
          <a:noFill/>
          <a:ln w="12700" algn="ctr">
            <a:solidFill>
              <a:srgbClr val="7F7F7F"/>
            </a:solidFill>
            <a:miter lim="800000"/>
            <a:headEnd/>
            <a:tailEnd type="oval" w="med" len="med"/>
          </a:ln>
        </p:spPr>
        <p:txBody>
          <a:bodyPr anchor="ctr"/>
          <a:lstStyle/>
          <a:p>
            <a:pPr algn="ctr" eaLnBrk="1" hangingPunct="1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184" name="모서리가 둥근 직사각형 183"/>
          <p:cNvSpPr/>
          <p:nvPr/>
        </p:nvSpPr>
        <p:spPr>
          <a:xfrm>
            <a:off x="465857" y="1628800"/>
            <a:ext cx="2593975" cy="28803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defRPr/>
            </a:pPr>
            <a:r>
              <a:rPr lang="en-US" altLang="ko-KR" sz="1100" b="1" dirty="0" smtClean="0"/>
              <a:t>5-2. </a:t>
            </a:r>
            <a:r>
              <a:rPr lang="ko-KR" altLang="en-US" sz="1100" b="1" dirty="0" smtClean="0"/>
              <a:t>전국 총판</a:t>
            </a:r>
            <a:r>
              <a:rPr lang="en-US" altLang="ko-KR" sz="1100" b="1" dirty="0" smtClean="0"/>
              <a:t> </a:t>
            </a:r>
            <a:r>
              <a:rPr lang="ko-KR" altLang="en-US" sz="1100" b="1" dirty="0" smtClean="0"/>
              <a:t>및 직 대리점 현황</a:t>
            </a:r>
          </a:p>
        </p:txBody>
      </p:sp>
    </p:spTree>
    <p:extLst>
      <p:ext uri="{BB962C8B-B14F-4D97-AF65-F5344CB8AC3E}">
        <p14:creationId xmlns="" xmlns:p14="http://schemas.microsoft.com/office/powerpoint/2010/main" val="9204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 flipV="1">
            <a:off x="1567760" y="655351"/>
            <a:ext cx="7557026" cy="3778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glow rad="12700">
              <a:srgbClr val="0060A8">
                <a:alpha val="4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5" name="직사각형 4"/>
          <p:cNvSpPr/>
          <p:nvPr/>
        </p:nvSpPr>
        <p:spPr>
          <a:xfrm flipV="1">
            <a:off x="-3540" y="636883"/>
            <a:ext cx="1809092" cy="66938"/>
          </a:xfrm>
          <a:prstGeom prst="rect">
            <a:avLst/>
          </a:prstGeom>
          <a:solidFill>
            <a:srgbClr val="144889"/>
          </a:solidFill>
          <a:ln>
            <a:noFill/>
          </a:ln>
          <a:effectLst>
            <a:glow rad="12700">
              <a:srgbClr val="0060A8">
                <a:alpha val="40000"/>
              </a:srgb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6" name="직사각형 5"/>
          <p:cNvSpPr/>
          <p:nvPr/>
        </p:nvSpPr>
        <p:spPr>
          <a:xfrm>
            <a:off x="0" y="6588808"/>
            <a:ext cx="9144000" cy="269192"/>
          </a:xfrm>
          <a:prstGeom prst="rect">
            <a:avLst/>
          </a:prstGeom>
          <a:solidFill>
            <a:srgbClr val="144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7" name="직사각형 6"/>
          <p:cNvSpPr/>
          <p:nvPr/>
        </p:nvSpPr>
        <p:spPr bwMode="auto">
          <a:xfrm>
            <a:off x="539552" y="5085184"/>
            <a:ext cx="8136904" cy="984742"/>
          </a:xfrm>
          <a:prstGeom prst="rect">
            <a:avLst/>
          </a:prstGeom>
          <a:noFill/>
          <a:ln w="3175">
            <a:noFill/>
            <a:prstDash val="solid"/>
            <a:round/>
            <a:headEnd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b="1" dirty="0" smtClean="0">
                <a:latin typeface="+mn-ea"/>
                <a:ea typeface="+mn-ea"/>
              </a:rPr>
              <a:t>다양한 가맹점 운영 경험을 바탕으로 한 서비스 제공을 통해 귀사의 사업 발전에 </a:t>
            </a:r>
            <a:endParaRPr lang="en-US" altLang="ko-KR" b="1" dirty="0" smtClean="0">
              <a:latin typeface="+mn-ea"/>
              <a:ea typeface="+mn-ea"/>
            </a:endParaRPr>
          </a:p>
          <a:p>
            <a:pPr algn="ctr">
              <a:defRPr/>
            </a:pPr>
            <a:r>
              <a:rPr lang="ko-KR" altLang="en-US" b="1" dirty="0" smtClean="0">
                <a:latin typeface="+mn-ea"/>
                <a:ea typeface="+mn-ea"/>
              </a:rPr>
              <a:t>기여하는 </a:t>
            </a:r>
            <a:r>
              <a:rPr lang="ko-KR" altLang="en-US" b="1" dirty="0" smtClean="0">
                <a:solidFill>
                  <a:srgbClr val="EB6506"/>
                </a:solidFill>
                <a:latin typeface="+mn-ea"/>
                <a:ea typeface="+mn-ea"/>
              </a:rPr>
              <a:t>믿음직한 파트너</a:t>
            </a:r>
            <a:r>
              <a:rPr lang="ko-KR" altLang="en-US" b="1" dirty="0" smtClean="0">
                <a:latin typeface="+mn-ea"/>
                <a:ea typeface="+mn-ea"/>
              </a:rPr>
              <a:t>로 함께 할 것을 약속 드립니다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  <a:endParaRPr lang="ko-KR" altLang="en-US" b="1" dirty="0">
              <a:latin typeface="+mn-ea"/>
              <a:ea typeface="+mn-ea"/>
            </a:endParaRPr>
          </a:p>
        </p:txBody>
      </p:sp>
      <p:pic>
        <p:nvPicPr>
          <p:cNvPr id="8" name="그림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980728"/>
            <a:ext cx="5257800" cy="396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1609</Words>
  <Application>Microsoft Office PowerPoint</Application>
  <PresentationFormat>화면 슬라이드 쇼(4:3)</PresentationFormat>
  <Paragraphs>367</Paragraphs>
  <Slides>15</Slides>
  <Notes>11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home</dc:creator>
  <cp:lastModifiedBy>pospia@gmail.ocm</cp:lastModifiedBy>
  <cp:revision>48</cp:revision>
  <dcterms:created xsi:type="dcterms:W3CDTF">2022-11-18T01:39:54Z</dcterms:created>
  <dcterms:modified xsi:type="dcterms:W3CDTF">2023-07-28T06:49:22Z</dcterms:modified>
</cp:coreProperties>
</file>