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5088" r:id="rId1"/>
    <p:sldMasterId id="2147485279" r:id="rId2"/>
  </p:sldMasterIdLst>
  <p:notesMasterIdLst>
    <p:notesMasterId r:id="rId28"/>
  </p:notesMasterIdLst>
  <p:handoutMasterIdLst>
    <p:handoutMasterId r:id="rId29"/>
  </p:handoutMasterIdLst>
  <p:sldIdLst>
    <p:sldId id="256" r:id="rId3"/>
    <p:sldId id="423" r:id="rId4"/>
    <p:sldId id="431" r:id="rId5"/>
    <p:sldId id="535" r:id="rId6"/>
    <p:sldId id="633" r:id="rId7"/>
    <p:sldId id="538" r:id="rId8"/>
    <p:sldId id="521" r:id="rId9"/>
    <p:sldId id="596" r:id="rId10"/>
    <p:sldId id="631" r:id="rId11"/>
    <p:sldId id="632" r:id="rId12"/>
    <p:sldId id="634" r:id="rId13"/>
    <p:sldId id="635" r:id="rId14"/>
    <p:sldId id="602" r:id="rId15"/>
    <p:sldId id="599" r:id="rId16"/>
    <p:sldId id="629" r:id="rId17"/>
    <p:sldId id="616" r:id="rId18"/>
    <p:sldId id="620" r:id="rId19"/>
    <p:sldId id="617" r:id="rId20"/>
    <p:sldId id="630" r:id="rId21"/>
    <p:sldId id="554" r:id="rId22"/>
    <p:sldId id="552" r:id="rId23"/>
    <p:sldId id="595" r:id="rId24"/>
    <p:sldId id="388" r:id="rId25"/>
    <p:sldId id="636" r:id="rId26"/>
    <p:sldId id="637" r:id="rId27"/>
  </p:sldIdLst>
  <p:sldSz cx="9906000" cy="6858000" type="A4"/>
  <p:notesSz cx="9926638" cy="6797675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4110">
          <p15:clr>
            <a:srgbClr val="A4A3A4"/>
          </p15:clr>
        </p15:guide>
        <p15:guide id="3" pos="3120">
          <p15:clr>
            <a:srgbClr val="A4A3A4"/>
          </p15:clr>
        </p15:guide>
        <p15:guide id="4" pos="5660">
          <p15:clr>
            <a:srgbClr val="A4A3A4"/>
          </p15:clr>
        </p15:guide>
        <p15:guide id="5" pos="308">
          <p15:clr>
            <a:srgbClr val="A4A3A4"/>
          </p15:clr>
        </p15:guide>
        <p15:guide id="6" pos="5796">
          <p15:clr>
            <a:srgbClr val="A4A3A4"/>
          </p15:clr>
        </p15:guide>
        <p15:guide id="7" pos="489">
          <p15:clr>
            <a:srgbClr val="A4A3A4"/>
          </p15:clr>
        </p15:guide>
        <p15:guide id="8" pos="117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6506"/>
    <a:srgbClr val="CCD8E7"/>
    <a:srgbClr val="F9E409"/>
    <a:srgbClr val="E50718"/>
    <a:srgbClr val="000066"/>
    <a:srgbClr val="3EB7E4"/>
    <a:srgbClr val="3DB7E4"/>
    <a:srgbClr val="ECB8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80" autoAdjust="0"/>
    <p:restoredTop sz="92281" autoAdjust="0"/>
  </p:normalViewPr>
  <p:slideViewPr>
    <p:cSldViewPr>
      <p:cViewPr varScale="1">
        <p:scale>
          <a:sx n="108" d="100"/>
          <a:sy n="108" d="100"/>
        </p:scale>
        <p:origin x="-1854" y="-78"/>
      </p:cViewPr>
      <p:guideLst>
        <p:guide orient="horz" pos="2160"/>
        <p:guide orient="horz" pos="4110"/>
        <p:guide pos="3120"/>
        <p:guide pos="5660"/>
        <p:guide pos="308"/>
        <p:guide pos="5796"/>
        <p:guide pos="489"/>
        <p:guide pos="11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10956"/>
    </p:cViewPr>
  </p:sorterViewPr>
  <p:notesViewPr>
    <p:cSldViewPr>
      <p:cViewPr varScale="1">
        <p:scale>
          <a:sx n="107" d="100"/>
          <a:sy n="107" d="100"/>
        </p:scale>
        <p:origin x="-840" y="-96"/>
      </p:cViewPr>
      <p:guideLst>
        <p:guide orient="horz" pos="2141"/>
        <p:guide pos="312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338" y="0"/>
            <a:ext cx="4303712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F90217C-249A-4C27-BA0B-C1C8469FEC8F}" type="datetimeFigureOut">
              <a:rPr lang="ko-KR" altLang="en-US"/>
              <a:pPr>
                <a:defRPr/>
              </a:pPr>
              <a:t>2022-11-18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795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338" y="6457950"/>
            <a:ext cx="4303712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fld id="{F06FAD86-68A6-4946-982E-72F9E485F88F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4513" y="0"/>
            <a:ext cx="4300537" cy="33972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E31ABE7-EFFD-48B7-AEA0-58AF8EABC971}" type="datetimeFigureOut">
              <a:rPr lang="ko-KR" altLang="en-US"/>
              <a:pPr>
                <a:defRPr/>
              </a:pPr>
              <a:t>2022-11-18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22613" y="509588"/>
            <a:ext cx="36814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2262" cy="3059113"/>
          </a:xfrm>
          <a:prstGeom prst="rect">
            <a:avLst/>
          </a:prstGeom>
        </p:spPr>
        <p:txBody>
          <a:bodyPr vert="horz" lIns="91431" tIns="45715" rIns="91431" bIns="45715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4513" y="6456363"/>
            <a:ext cx="4300537" cy="339725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fld id="{7851749F-3181-4583-87A3-82A983AC4401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kumimoji="1" lang="en-US" altLang="ko-KR" sz="1000" smtClean="0"/>
          </a:p>
        </p:txBody>
      </p:sp>
      <p:sp>
        <p:nvSpPr>
          <p:cNvPr id="81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393849-A794-452D-9FC5-91DCE3359D2B}" type="slidenum">
              <a:rPr lang="ko-KR" altLang="en-US"/>
              <a:pPr/>
              <a:t>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02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5E44E92-2EBD-4F52-BE7F-B62B2D99E4EF}" type="slidenum">
              <a:rPr lang="ko-KR" altLang="en-US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54D34C-DA20-4E6F-989F-CD6792D96B7C}" type="slidenum">
              <a:rPr lang="ko-KR" altLang="en-US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1749F-3181-4583-87A3-82A983AC440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1749F-3181-4583-87A3-82A983AC4401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986387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37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47B8E8F-C881-41B0-8A8A-2FA3298D02D5}" type="slidenum">
              <a:rPr lang="ko-KR" altLang="en-US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481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978FF16-056F-4DF2-BC3E-ACDD7AF14994}" type="slidenum">
              <a:rPr lang="ko-KR" altLang="en-US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86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41BBFA-171C-46E5-82C0-40935AA28312}" type="slidenum">
              <a:rPr lang="ko-KR" altLang="en-US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pic>
        <p:nvPicPr>
          <p:cNvPr id="20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직사각형 9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400425" y="6492899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47267FCC-ABE0-4204-A237-B29B9681EAD6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EA97EF93-19AF-487F-9220-142BEB5CAC89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직사각형 8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직사각형 9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 userDrawn="1"/>
        </p:nvSpPr>
        <p:spPr>
          <a:xfrm>
            <a:off x="0" y="115888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pic>
        <p:nvPicPr>
          <p:cNvPr id="20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직사각형 9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400425" y="6492899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47267FCC-ABE0-4204-A237-B29B9681EAD6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597B0A01-D502-402A-A7A5-621102026B98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-24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298825" y="6462713"/>
            <a:ext cx="23114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EA97EF93-19AF-487F-9220-142BEB5CAC89}" type="slidenum">
              <a:rPr lang="ko-KR" altLang="en-US"/>
              <a:pPr/>
              <a:t>‹#›</a:t>
            </a:fld>
            <a:endParaRPr lang="ko-KR" alt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6419513"/>
            <a:ext cx="642929" cy="4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직사각형 8"/>
          <p:cNvSpPr/>
          <p:nvPr userDrawn="1"/>
        </p:nvSpPr>
        <p:spPr>
          <a:xfrm>
            <a:off x="415925" y="6696075"/>
            <a:ext cx="8280400" cy="152400"/>
          </a:xfrm>
          <a:prstGeom prst="rect">
            <a:avLst/>
          </a:prstGeom>
          <a:gradFill>
            <a:gsLst>
              <a:gs pos="50000">
                <a:srgbClr val="3E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직사각형 9"/>
          <p:cNvSpPr/>
          <p:nvPr userDrawn="1"/>
        </p:nvSpPr>
        <p:spPr>
          <a:xfrm>
            <a:off x="415925" y="6557963"/>
            <a:ext cx="8280400" cy="152400"/>
          </a:xfrm>
          <a:prstGeom prst="rect">
            <a:avLst/>
          </a:prstGeom>
          <a:gradFill>
            <a:gsLst>
              <a:gs pos="50000">
                <a:srgbClr val="3DB7E4"/>
              </a:gs>
              <a:gs pos="8000">
                <a:schemeClr val="bg1"/>
              </a:gs>
              <a:gs pos="100000">
                <a:schemeClr val="bg1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 userDrawn="1"/>
        </p:nvSpPr>
        <p:spPr>
          <a:xfrm>
            <a:off x="0" y="115888"/>
            <a:ext cx="9906000" cy="836612"/>
          </a:xfrm>
          <a:prstGeom prst="rect">
            <a:avLst/>
          </a:prstGeom>
          <a:gradFill>
            <a:gsLst>
              <a:gs pos="70000">
                <a:schemeClr val="accent6">
                  <a:lumMod val="20000"/>
                  <a:lumOff val="80000"/>
                  <a:alpha val="21000"/>
                </a:schemeClr>
              </a:gs>
              <a:gs pos="100000">
                <a:schemeClr val="bg1"/>
              </a:gs>
              <a:gs pos="0">
                <a:srgbClr val="3DB7E4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slideLayout" Target="../slideLayouts/slideLayout37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150A0D3-4C38-4729-9246-926CA71168F3}" type="datetime1">
              <a:rPr lang="ko-KR" altLang="en-US"/>
              <a:pPr>
                <a:defRPr/>
              </a:pPr>
              <a:t>2022-11-18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BAC655FC-4786-4F6E-A2A6-6B19EA170BCF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76" r:id="rId1"/>
    <p:sldLayoutId id="2147485277" r:id="rId2"/>
    <p:sldLayoutId id="2147485278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150A0D3-4C38-4729-9246-926CA71168F3}" type="datetime1">
              <a:rPr lang="ko-KR" altLang="en-US" smtClean="0"/>
              <a:pPr>
                <a:defRPr/>
              </a:pPr>
              <a:t>2022-11-18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655FC-4786-4F6E-A2A6-6B19EA170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80" r:id="rId1"/>
    <p:sldLayoutId id="2147485281" r:id="rId2"/>
    <p:sldLayoutId id="2147485282" r:id="rId3"/>
    <p:sldLayoutId id="2147485283" r:id="rId4"/>
    <p:sldLayoutId id="2147485284" r:id="rId5"/>
    <p:sldLayoutId id="2147485285" r:id="rId6"/>
    <p:sldLayoutId id="2147485286" r:id="rId7"/>
    <p:sldLayoutId id="2147485287" r:id="rId8"/>
    <p:sldLayoutId id="2147485288" r:id="rId9"/>
    <p:sldLayoutId id="2147485289" r:id="rId10"/>
    <p:sldLayoutId id="2147485290" r:id="rId11"/>
    <p:sldLayoutId id="2147485291" r:id="rId12"/>
    <p:sldLayoutId id="2147485292" r:id="rId13"/>
    <p:sldLayoutId id="2147485293" r:id="rId14"/>
    <p:sldLayoutId id="2147485294" r:id="rId15"/>
    <p:sldLayoutId id="2147485295" r:id="rId16"/>
    <p:sldLayoutId id="2147485296" r:id="rId17"/>
    <p:sldLayoutId id="2147485297" r:id="rId18"/>
    <p:sldLayoutId id="2147485298" r:id="rId19"/>
    <p:sldLayoutId id="2147485299" r:id="rId20"/>
    <p:sldLayoutId id="2147485300" r:id="rId21"/>
    <p:sldLayoutId id="2147485301" r:id="rId22"/>
    <p:sldLayoutId id="2147485302" r:id="rId23"/>
    <p:sldLayoutId id="2147485303" r:id="rId24"/>
    <p:sldLayoutId id="2147485304" r:id="rId25"/>
    <p:sldLayoutId id="2147485305" r:id="rId26"/>
    <p:sldLayoutId id="2147485306" r:id="rId27"/>
    <p:sldLayoutId id="2147485307" r:id="rId28"/>
    <p:sldLayoutId id="2147485308" r:id="rId29"/>
    <p:sldLayoutId id="2147485309" r:id="rId30"/>
    <p:sldLayoutId id="2147485310" r:id="rId31"/>
    <p:sldLayoutId id="2147485311" r:id="rId32"/>
    <p:sldLayoutId id="2147485312" r:id="rId33"/>
    <p:sldLayoutId id="2147485313" r:id="rId34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9"/>
          <p:cNvSpPr txBox="1">
            <a:spLocks noChangeArrowheads="1"/>
          </p:cNvSpPr>
          <p:nvPr/>
        </p:nvSpPr>
        <p:spPr bwMode="auto">
          <a:xfrm>
            <a:off x="4230688" y="4797425"/>
            <a:ext cx="1730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lang="en-US" altLang="ko-KR" sz="1600" b="1" dirty="0" smtClean="0"/>
              <a:t>2020. 04</a:t>
            </a:r>
            <a:endParaRPr lang="ko-KR" altLang="en-US" sz="1600" b="1" dirty="0"/>
          </a:p>
        </p:txBody>
      </p:sp>
      <p:sp>
        <p:nvSpPr>
          <p:cNvPr id="7172" name="제목 1"/>
          <p:cNvSpPr>
            <a:spLocks noGrp="1"/>
          </p:cNvSpPr>
          <p:nvPr>
            <p:ph type="ctrTitle"/>
          </p:nvPr>
        </p:nvSpPr>
        <p:spPr>
          <a:xfrm>
            <a:off x="560388" y="1608138"/>
            <a:ext cx="9051925" cy="1722437"/>
          </a:xfrm>
        </p:spPr>
        <p:txBody>
          <a:bodyPr/>
          <a:lstStyle/>
          <a:p>
            <a:pPr>
              <a:defRPr/>
            </a:pPr>
            <a:r>
              <a:rPr lang="ko-KR" altLang="en-US" sz="3600" b="1" dirty="0" smtClean="0"/>
              <a:t>㈜ 위 드 네 트 </a:t>
            </a:r>
            <a:r>
              <a:rPr lang="ko-KR" altLang="en-US" sz="3600" b="1" dirty="0" err="1" smtClean="0"/>
              <a:t>웍</a:t>
            </a:r>
            <a:r>
              <a:rPr lang="ko-KR" altLang="en-US" sz="3600" b="1" dirty="0" smtClean="0"/>
              <a:t> 스 </a:t>
            </a:r>
            <a:r>
              <a:rPr lang="en-US" altLang="ko-KR" sz="3600" b="1" dirty="0" smtClean="0"/>
              <a:t/>
            </a:r>
            <a:br>
              <a:rPr lang="en-US" altLang="ko-KR" sz="3600" b="1" dirty="0" smtClean="0"/>
            </a:br>
            <a:r>
              <a:rPr lang="ko-KR" altLang="en-US" sz="3600" b="1" dirty="0" smtClean="0"/>
              <a:t>회 </a:t>
            </a:r>
            <a:r>
              <a:rPr lang="ko-KR" altLang="en-US" sz="3600" b="1" dirty="0"/>
              <a:t>사 소 개 서</a:t>
            </a:r>
            <a:endParaRPr lang="ko-KR" altLang="en-US" sz="3600" b="1" dirty="0" smtClean="0">
              <a:latin typeface="+mn-lt"/>
            </a:endParaRPr>
          </a:p>
        </p:txBody>
      </p:sp>
      <p:sp>
        <p:nvSpPr>
          <p:cNvPr id="7171" name="부제목 2"/>
          <p:cNvSpPr>
            <a:spLocks noGrp="1"/>
          </p:cNvSpPr>
          <p:nvPr>
            <p:ph type="subTitle" idx="1"/>
          </p:nvPr>
        </p:nvSpPr>
        <p:spPr>
          <a:xfrm>
            <a:off x="4304928" y="5229200"/>
            <a:ext cx="2336800" cy="538162"/>
          </a:xfrm>
        </p:spPr>
        <p:txBody>
          <a:bodyPr anchor="ctr"/>
          <a:lstStyle/>
          <a:p>
            <a:pPr eaLnBrk="1" latinLnBrk="0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주</a:t>
            </a:r>
            <a:r>
              <a:rPr lang="en-US" altLang="ko-KR" sz="1600" b="1" dirty="0" smtClean="0"/>
              <a:t>)</a:t>
            </a:r>
            <a:r>
              <a:rPr lang="ko-KR" altLang="en-US" sz="1600" b="1" dirty="0" err="1" smtClean="0"/>
              <a:t>위드네트웍스</a:t>
            </a:r>
            <a:endParaRPr lang="ko-KR" altLang="en-US" sz="16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슬라이드 번호 개체 틀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B2FC43A-433D-464F-86EF-F999C3CDF1C5}" type="slidenum">
              <a:rPr lang="ko-KR" altLang="en-US" sz="1300" b="1">
                <a:solidFill>
                  <a:schemeClr val="tx1"/>
                </a:solidFill>
              </a:rPr>
              <a:pPr/>
              <a:t>1</a:t>
            </a:fld>
            <a:endParaRPr lang="ko-KR" altLang="en-US" sz="1300" b="1">
              <a:solidFill>
                <a:schemeClr val="tx1"/>
              </a:solidFill>
            </a:endParaRPr>
          </a:p>
        </p:txBody>
      </p:sp>
      <p:sp>
        <p:nvSpPr>
          <p:cNvPr id="9219" name="TextBox 7"/>
          <p:cNvSpPr txBox="1">
            <a:spLocks noChangeArrowheads="1"/>
          </p:cNvSpPr>
          <p:nvPr/>
        </p:nvSpPr>
        <p:spPr bwMode="auto">
          <a:xfrm>
            <a:off x="1981200" y="1041400"/>
            <a:ext cx="5780088" cy="156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dist" eaLnBrk="1" latinLnBrk="1" hangingPunct="1">
              <a:lnSpc>
                <a:spcPts val="2300"/>
              </a:lnSpc>
            </a:pPr>
            <a:r>
              <a:rPr lang="en-US" altLang="ko-KR" sz="1200" b="1" dirty="0"/>
              <a:t>Ⅰ. </a:t>
            </a:r>
            <a:r>
              <a:rPr lang="ko-KR" altLang="en-US" sz="1200" b="1" dirty="0"/>
              <a:t>일반 사항</a:t>
            </a:r>
            <a:r>
              <a:rPr lang="en-US" altLang="ko-KR" sz="1200" b="1" dirty="0"/>
              <a:t> ---------------------------------------------------------------------- 2</a:t>
            </a:r>
          </a:p>
          <a:p>
            <a:pPr algn="dist" eaLnBrk="1" latinLnBrk="1" hangingPunct="1">
              <a:lnSpc>
                <a:spcPts val="2300"/>
              </a:lnSpc>
            </a:pPr>
            <a:r>
              <a:rPr lang="en-US" altLang="ko-KR" sz="1200" b="1" dirty="0"/>
              <a:t>    1) </a:t>
            </a:r>
            <a:r>
              <a:rPr lang="ko-KR" altLang="en-US" sz="1200" b="1" dirty="0" err="1" smtClean="0"/>
              <a:t>위드네트웍스</a:t>
            </a:r>
            <a:r>
              <a:rPr lang="ko-KR" altLang="en-US" sz="1200" b="1" dirty="0" smtClean="0"/>
              <a:t> 소개 및 일반 </a:t>
            </a:r>
            <a:r>
              <a:rPr lang="ko-KR" altLang="en-US" sz="1200" b="1" dirty="0"/>
              <a:t>현황 </a:t>
            </a:r>
            <a:r>
              <a:rPr lang="en-US" altLang="ko-KR" sz="1200" b="1" dirty="0"/>
              <a:t>--------------------------------------- 3</a:t>
            </a:r>
          </a:p>
          <a:p>
            <a:pPr algn="dist" eaLnBrk="1" latinLnBrk="1" hangingPunct="1">
              <a:lnSpc>
                <a:spcPts val="2300"/>
              </a:lnSpc>
            </a:pPr>
            <a:r>
              <a:rPr lang="en-US" altLang="ko-KR" sz="1200" b="1" dirty="0" smtClean="0"/>
              <a:t>    2) </a:t>
            </a:r>
            <a:r>
              <a:rPr lang="ko-KR" altLang="en-US" sz="1200" b="1" dirty="0" err="1" smtClean="0"/>
              <a:t>위드네트웍스</a:t>
            </a:r>
            <a:r>
              <a:rPr lang="ko-KR" altLang="en-US" sz="1200" b="1" dirty="0" smtClean="0"/>
              <a:t> 사업 실적 </a:t>
            </a:r>
            <a:r>
              <a:rPr lang="en-US" altLang="ko-KR" sz="1200" b="1" dirty="0" smtClean="0"/>
              <a:t>------------------------------------------------ 4</a:t>
            </a:r>
          </a:p>
          <a:p>
            <a:pPr algn="dist" eaLnBrk="1" latinLnBrk="1" hangingPunct="1">
              <a:lnSpc>
                <a:spcPts val="2300"/>
              </a:lnSpc>
            </a:pPr>
            <a:endParaRPr lang="en-US" altLang="ko-KR" sz="1200" b="1" dirty="0"/>
          </a:p>
          <a:p>
            <a:pPr marL="271463" lvl="1" algn="dist" eaLnBrk="1" latinLnBrk="1" hangingPunct="1">
              <a:lnSpc>
                <a:spcPts val="2300"/>
              </a:lnSpc>
            </a:pPr>
            <a:endParaRPr lang="en-US" altLang="ko-KR" sz="1200" b="1" dirty="0"/>
          </a:p>
        </p:txBody>
      </p:sp>
      <p:sp>
        <p:nvSpPr>
          <p:cNvPr id="9220" name="TextBox 8"/>
          <p:cNvSpPr txBox="1">
            <a:spLocks noChangeArrowheads="1"/>
          </p:cNvSpPr>
          <p:nvPr/>
        </p:nvSpPr>
        <p:spPr bwMode="auto">
          <a:xfrm>
            <a:off x="6141017" y="635000"/>
            <a:ext cx="34935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b="1" dirty="0" smtClean="0"/>
              <a:t>WITH </a:t>
            </a:r>
            <a:r>
              <a:rPr lang="en-US" altLang="ko-KR" b="1" dirty="0"/>
              <a:t>NETWORKS </a:t>
            </a:r>
            <a:r>
              <a:rPr lang="ko-KR" altLang="en-US" b="1" dirty="0"/>
              <a:t>회사 소개서</a:t>
            </a:r>
          </a:p>
        </p:txBody>
      </p:sp>
      <p:sp>
        <p:nvSpPr>
          <p:cNvPr id="9221" name="TextBox 11"/>
          <p:cNvSpPr txBox="1">
            <a:spLocks noChangeArrowheads="1"/>
          </p:cNvSpPr>
          <p:nvPr/>
        </p:nvSpPr>
        <p:spPr bwMode="auto">
          <a:xfrm>
            <a:off x="180975" y="66675"/>
            <a:ext cx="18923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latinLnBrk="1" hangingPunct="1"/>
            <a:r>
              <a:rPr lang="en-US" altLang="ko-KR" sz="3000" b="1" dirty="0">
                <a:solidFill>
                  <a:schemeClr val="bg1"/>
                </a:solidFill>
              </a:rPr>
              <a:t>Contents</a:t>
            </a:r>
            <a:endParaRPr lang="ko-KR" altLang="en-US" sz="3000" b="1" dirty="0">
              <a:solidFill>
                <a:schemeClr val="bg1"/>
              </a:solidFill>
            </a:endParaRPr>
          </a:p>
        </p:txBody>
      </p:sp>
      <p:sp>
        <p:nvSpPr>
          <p:cNvPr id="9222" name="TextBox 6"/>
          <p:cNvSpPr txBox="1">
            <a:spLocks noChangeArrowheads="1"/>
          </p:cNvSpPr>
          <p:nvPr/>
        </p:nvSpPr>
        <p:spPr bwMode="auto">
          <a:xfrm>
            <a:off x="1549400" y="1928172"/>
            <a:ext cx="6211888" cy="2451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0" lvl="2" indent="-228600" algn="dist" eaLnBrk="1" latinLnBrk="1" hangingPunct="1">
              <a:lnSpc>
                <a:spcPts val="2300"/>
              </a:lnSpc>
              <a:buFont typeface="맑은 고딕" pitchFamily="50" charset="-127"/>
              <a:buAutoNum type="arabicParenR"/>
            </a:pPr>
            <a:endParaRPr lang="en-US" altLang="ko-KR" sz="1200" b="1" dirty="0"/>
          </a:p>
          <a:p>
            <a:pPr lvl="1" algn="dist" eaLnBrk="1" latinLnBrk="1" hangingPunct="1">
              <a:lnSpc>
                <a:spcPts val="2300"/>
              </a:lnSpc>
            </a:pPr>
            <a:r>
              <a:rPr lang="en-US" altLang="ko-KR" sz="1200" b="1" dirty="0"/>
              <a:t>Ⅱ. </a:t>
            </a:r>
            <a:r>
              <a:rPr lang="ko-KR" altLang="en-US" sz="1200" b="1" dirty="0"/>
              <a:t>기술 및 서비스 부문 </a:t>
            </a:r>
            <a:r>
              <a:rPr lang="en-US" altLang="ko-KR" sz="1200" b="1" dirty="0"/>
              <a:t>--------------------------------------------------------- </a:t>
            </a:r>
            <a:r>
              <a:rPr lang="en-US" altLang="ko-KR" sz="1200" b="1" dirty="0" smtClean="0"/>
              <a:t>5</a:t>
            </a:r>
            <a:endParaRPr lang="en-US" altLang="ko-KR" sz="1200" b="1" dirty="0"/>
          </a:p>
          <a:p>
            <a:pPr lvl="1" algn="dist" eaLnBrk="1" latinLnBrk="1" hangingPunct="1">
              <a:lnSpc>
                <a:spcPts val="2300"/>
              </a:lnSpc>
            </a:pPr>
            <a:r>
              <a:rPr lang="en-US" altLang="ko-KR" sz="1200" b="1" dirty="0"/>
              <a:t>   1) </a:t>
            </a:r>
            <a:r>
              <a:rPr lang="ko-KR" altLang="en-US" sz="1200" b="1" dirty="0"/>
              <a:t>판매 관리 서비스 </a:t>
            </a:r>
            <a:r>
              <a:rPr lang="en-US" altLang="ko-KR" sz="1200" b="1" dirty="0"/>
              <a:t>----------------------------------------------------------- </a:t>
            </a:r>
            <a:r>
              <a:rPr lang="en-US" altLang="ko-KR" sz="1200" b="1" dirty="0" smtClean="0"/>
              <a:t>6</a:t>
            </a:r>
            <a:endParaRPr lang="en-US" altLang="ko-KR" sz="1200" b="1" dirty="0"/>
          </a:p>
          <a:p>
            <a:pPr lvl="1" algn="dist" eaLnBrk="1" latinLnBrk="1" hangingPunct="1">
              <a:lnSpc>
                <a:spcPts val="2300"/>
              </a:lnSpc>
            </a:pPr>
            <a:r>
              <a:rPr lang="en-US" altLang="ko-KR" sz="1200" b="1" dirty="0"/>
              <a:t>   2) </a:t>
            </a:r>
            <a:r>
              <a:rPr lang="ko-KR" altLang="en-US" sz="1200" b="1" dirty="0" err="1"/>
              <a:t>멤버쉽</a:t>
            </a:r>
            <a:r>
              <a:rPr lang="ko-KR" altLang="en-US" sz="1200" b="1" dirty="0"/>
              <a:t> 포인트 서비스 </a:t>
            </a:r>
            <a:r>
              <a:rPr lang="en-US" altLang="ko-KR" sz="1200" b="1" dirty="0"/>
              <a:t>----------------------------------------------------- 9</a:t>
            </a:r>
          </a:p>
          <a:p>
            <a:pPr lvl="1" algn="dist" eaLnBrk="1" latinLnBrk="1" hangingPunct="1">
              <a:lnSpc>
                <a:spcPts val="2300"/>
              </a:lnSpc>
            </a:pPr>
            <a:r>
              <a:rPr lang="en-US" altLang="ko-KR" sz="1200" b="1" dirty="0"/>
              <a:t>   3)</a:t>
            </a:r>
            <a:r>
              <a:rPr lang="ko-KR" altLang="en-US" sz="1200" b="1" dirty="0"/>
              <a:t> 매출 내역 정산 서비스</a:t>
            </a:r>
            <a:r>
              <a:rPr lang="en-US" altLang="ko-KR" sz="1200" b="1" dirty="0"/>
              <a:t> ----------------------------------------------------- </a:t>
            </a:r>
            <a:r>
              <a:rPr lang="en-US" altLang="ko-KR" sz="1200" b="1" dirty="0" smtClean="0"/>
              <a:t>12</a:t>
            </a:r>
            <a:endParaRPr lang="ko-KR" altLang="en-US" sz="1200" b="1" dirty="0"/>
          </a:p>
          <a:p>
            <a:pPr lvl="1" algn="dist" eaLnBrk="1" latinLnBrk="1" hangingPunct="1">
              <a:lnSpc>
                <a:spcPts val="2300"/>
              </a:lnSpc>
            </a:pPr>
            <a:r>
              <a:rPr lang="en-US" altLang="ko-KR" sz="1200" b="1" dirty="0"/>
              <a:t>   </a:t>
            </a:r>
            <a:r>
              <a:rPr lang="en-US" altLang="ko-KR" sz="1200" b="1" dirty="0" smtClean="0"/>
              <a:t>4) </a:t>
            </a:r>
            <a:r>
              <a:rPr lang="ko-KR" altLang="en-US" sz="1200" b="1" dirty="0" err="1"/>
              <a:t>결제단말기</a:t>
            </a:r>
            <a:r>
              <a:rPr lang="ko-KR" altLang="en-US" sz="1200" b="1" dirty="0"/>
              <a:t> 및 </a:t>
            </a:r>
            <a:r>
              <a:rPr lang="ko-KR" altLang="en-US" sz="1200" b="1" dirty="0" err="1"/>
              <a:t>서명패드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--------------------------------------------------- </a:t>
            </a:r>
            <a:r>
              <a:rPr lang="en-US" altLang="ko-KR" sz="1200" b="1" dirty="0" smtClean="0"/>
              <a:t>15</a:t>
            </a:r>
            <a:endParaRPr lang="ko-KR" altLang="en-US" sz="1200" b="1" dirty="0"/>
          </a:p>
          <a:p>
            <a:pPr lvl="1" algn="dist" eaLnBrk="1" latinLnBrk="1" hangingPunct="1">
              <a:lnSpc>
                <a:spcPts val="2300"/>
              </a:lnSpc>
            </a:pPr>
            <a:r>
              <a:rPr lang="en-US" altLang="ko-KR" sz="1200" b="1" dirty="0"/>
              <a:t>   </a:t>
            </a:r>
            <a:r>
              <a:rPr lang="en-US" altLang="ko-KR" sz="1200" b="1" dirty="0" smtClean="0"/>
              <a:t>5) </a:t>
            </a:r>
            <a:r>
              <a:rPr lang="en-US" altLang="ko-KR" sz="1200" b="1" dirty="0"/>
              <a:t>KIOSK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---------------------------------------------------------------------- </a:t>
            </a:r>
            <a:r>
              <a:rPr lang="en-US" altLang="ko-KR" sz="1200" b="1" dirty="0" smtClean="0"/>
              <a:t>18</a:t>
            </a:r>
            <a:endParaRPr lang="ko-KR" altLang="en-US" sz="1200" b="1" dirty="0"/>
          </a:p>
          <a:p>
            <a:pPr lvl="1" algn="dist" eaLnBrk="1" latinLnBrk="1" hangingPunct="1">
              <a:lnSpc>
                <a:spcPts val="2300"/>
              </a:lnSpc>
            </a:pPr>
            <a:r>
              <a:rPr lang="en-US" altLang="ko-KR" sz="1200" b="1" dirty="0"/>
              <a:t>   </a:t>
            </a:r>
            <a:r>
              <a:rPr lang="en-US" altLang="ko-KR" sz="1200" b="1" dirty="0" smtClean="0"/>
              <a:t>6)</a:t>
            </a:r>
            <a:r>
              <a:rPr lang="ko-KR" altLang="en-US" sz="1200" b="1" dirty="0" smtClean="0"/>
              <a:t> 전국 유지보수 및 업무지원 </a:t>
            </a:r>
            <a:r>
              <a:rPr lang="en-US" altLang="ko-KR" sz="1200" b="1" dirty="0" smtClean="0"/>
              <a:t>------------------------------------------------ 20</a:t>
            </a:r>
            <a:endParaRPr lang="en-US" altLang="ko-K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번호 개체 틀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41972D3-6770-413A-9AAF-981F6A78D7FD}" type="slidenum">
              <a:rPr lang="ko-KR" altLang="en-US" sz="1300" b="1">
                <a:solidFill>
                  <a:schemeClr val="tx1"/>
                </a:solidFill>
              </a:rPr>
              <a:pPr/>
              <a:t>2</a:t>
            </a:fld>
            <a:endParaRPr lang="ko-KR" altLang="en-US" sz="1300" b="1">
              <a:solidFill>
                <a:schemeClr val="tx1"/>
              </a:solidFill>
            </a:endParaRPr>
          </a:p>
        </p:txBody>
      </p:sp>
      <p:sp>
        <p:nvSpPr>
          <p:cNvPr id="11267" name="TextBox 6"/>
          <p:cNvSpPr txBox="1">
            <a:spLocks noChangeArrowheads="1"/>
          </p:cNvSpPr>
          <p:nvPr/>
        </p:nvSpPr>
        <p:spPr bwMode="auto">
          <a:xfrm>
            <a:off x="2033588" y="1989138"/>
            <a:ext cx="707390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lvl="1" algn="dist" eaLnBrk="1" latinLnBrk="1" hangingPunct="1">
              <a:lnSpc>
                <a:spcPts val="3000"/>
              </a:lnSpc>
            </a:pPr>
            <a:r>
              <a:rPr lang="en-US" altLang="ko-KR" sz="1200" b="1" dirty="0"/>
              <a:t>Ⅰ. </a:t>
            </a:r>
            <a:r>
              <a:rPr lang="ko-KR" altLang="en-US" sz="1200" b="1" dirty="0"/>
              <a:t>일반 사항</a:t>
            </a:r>
            <a:r>
              <a:rPr lang="en-US" altLang="ko-KR" sz="1200" b="1" dirty="0"/>
              <a:t> ------------------------------------------------------------------------------------- 2</a:t>
            </a:r>
          </a:p>
          <a:p>
            <a:pPr marL="358775" lvl="1" algn="dist" eaLnBrk="1" latinLnBrk="1" hangingPunct="1">
              <a:lnSpc>
                <a:spcPts val="3000"/>
              </a:lnSpc>
            </a:pPr>
            <a:r>
              <a:rPr lang="en-US" altLang="ko-KR" sz="1200" b="1" dirty="0"/>
              <a:t>       1) </a:t>
            </a:r>
            <a:r>
              <a:rPr lang="ko-KR" altLang="en-US" sz="1200" b="1" dirty="0" err="1" smtClean="0"/>
              <a:t>위드네트웍스</a:t>
            </a:r>
            <a:r>
              <a:rPr lang="ko-KR" altLang="en-US" sz="1200" b="1" dirty="0" smtClean="0"/>
              <a:t> 소개 </a:t>
            </a:r>
            <a:r>
              <a:rPr lang="ko-KR" altLang="en-US" sz="1200" b="1" dirty="0"/>
              <a:t>및 일반 현황</a:t>
            </a:r>
            <a:r>
              <a:rPr lang="en-US" altLang="ko-KR" sz="1200" b="1" dirty="0"/>
              <a:t> --------------------------------------------------- 3</a:t>
            </a:r>
          </a:p>
          <a:p>
            <a:pPr marL="358775" lvl="1" algn="dist" eaLnBrk="1" latinLnBrk="1" hangingPunct="1">
              <a:lnSpc>
                <a:spcPts val="3000"/>
              </a:lnSpc>
            </a:pPr>
            <a:r>
              <a:rPr lang="en-US" altLang="ko-KR" sz="1200" b="1" dirty="0"/>
              <a:t>       2) </a:t>
            </a:r>
            <a:r>
              <a:rPr lang="ko-KR" altLang="en-US" sz="1200" b="1" dirty="0" err="1"/>
              <a:t>위드네트웍스</a:t>
            </a:r>
            <a:r>
              <a:rPr lang="ko-KR" altLang="en-US" sz="1200" b="1" dirty="0"/>
              <a:t> 사업 실적 </a:t>
            </a:r>
            <a:r>
              <a:rPr lang="en-US" altLang="ko-KR" sz="1200" b="1" dirty="0" smtClean="0"/>
              <a:t>-------------------------------------------------------- </a:t>
            </a:r>
            <a:r>
              <a:rPr lang="en-US" altLang="ko-KR" sz="1200" b="1" dirty="0"/>
              <a:t>4</a:t>
            </a:r>
          </a:p>
          <a:p>
            <a:pPr marL="358775" lvl="1" algn="dist" eaLnBrk="1" latinLnBrk="1" hangingPunct="1">
              <a:lnSpc>
                <a:spcPts val="3000"/>
              </a:lnSpc>
            </a:pPr>
            <a:endParaRPr lang="en-US" altLang="ko-KR" sz="1200" b="1" dirty="0">
              <a:solidFill>
                <a:srgbClr val="344E6D"/>
              </a:solidFill>
            </a:endParaRPr>
          </a:p>
          <a:p>
            <a:pPr marL="358775" lvl="1" algn="dist" eaLnBrk="1" latinLnBrk="1" hangingPunct="1">
              <a:lnSpc>
                <a:spcPts val="3000"/>
              </a:lnSpc>
            </a:pPr>
            <a:endParaRPr lang="en-US" altLang="ko-KR" sz="1200" b="1" dirty="0">
              <a:solidFill>
                <a:srgbClr val="344E6D"/>
              </a:solidFill>
            </a:endParaRPr>
          </a:p>
          <a:p>
            <a:pPr marL="358775" lvl="1" algn="dist" eaLnBrk="1" latinLnBrk="1" hangingPunct="1">
              <a:lnSpc>
                <a:spcPts val="3000"/>
              </a:lnSpc>
            </a:pPr>
            <a:endParaRPr lang="en-US" altLang="ko-KR" sz="1200" b="1" dirty="0">
              <a:solidFill>
                <a:srgbClr val="344E6D"/>
              </a:solidFill>
            </a:endParaRPr>
          </a:p>
        </p:txBody>
      </p:sp>
      <p:sp>
        <p:nvSpPr>
          <p:cNvPr id="11268" name="TextBox 5"/>
          <p:cNvSpPr txBox="1">
            <a:spLocks noChangeArrowheads="1"/>
          </p:cNvSpPr>
          <p:nvPr/>
        </p:nvSpPr>
        <p:spPr bwMode="auto">
          <a:xfrm>
            <a:off x="57150" y="158750"/>
            <a:ext cx="51831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latinLnBrk="1" hangingPunct="1"/>
            <a:r>
              <a:rPr lang="en-US" altLang="ko-KR" sz="2400" b="1" dirty="0">
                <a:solidFill>
                  <a:schemeClr val="bg1"/>
                </a:solidFill>
              </a:rPr>
              <a:t>Ⅰ. 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위드네트웍스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r>
              <a:rPr lang="ko-KR" altLang="en-US" sz="2400" b="1" dirty="0">
                <a:solidFill>
                  <a:schemeClr val="bg1"/>
                </a:solidFill>
              </a:rPr>
              <a:t>일반 사항</a:t>
            </a:r>
          </a:p>
        </p:txBody>
      </p:sp>
      <p:pic>
        <p:nvPicPr>
          <p:cNvPr id="11270" name="Picture 2" descr="해피웨이"/>
          <p:cNvPicPr>
            <a:picLocks noChangeAspect="1" noChangeArrowheads="1"/>
          </p:cNvPicPr>
          <p:nvPr/>
        </p:nvPicPr>
        <p:blipFill>
          <a:blip r:embed="rId3" cstate="print"/>
          <a:srcRect l="47548" r="8038"/>
          <a:stretch>
            <a:fillRect/>
          </a:stretch>
        </p:blipFill>
        <p:spPr bwMode="auto">
          <a:xfrm>
            <a:off x="776288" y="2093913"/>
            <a:ext cx="1706562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6141017" y="635000"/>
            <a:ext cx="34935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b="1" dirty="0" smtClean="0"/>
              <a:t>WITH </a:t>
            </a:r>
            <a:r>
              <a:rPr lang="en-US" altLang="ko-KR" b="1" dirty="0"/>
              <a:t>NETWORKS </a:t>
            </a:r>
            <a:r>
              <a:rPr lang="ko-KR" altLang="en-US" b="1" dirty="0"/>
              <a:t>회사 소개서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58"/>
          <p:cNvSpPr txBox="1">
            <a:spLocks noChangeArrowheads="1"/>
          </p:cNvSpPr>
          <p:nvPr/>
        </p:nvSpPr>
        <p:spPr bwMode="auto">
          <a:xfrm>
            <a:off x="90487" y="1346403"/>
            <a:ext cx="94329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271463" indent="36513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1200" b="1" spc="-150" dirty="0" smtClean="0"/>
              <a:t>㈜위드네트웍스는</a:t>
            </a:r>
            <a:r>
              <a:rPr lang="en-US" altLang="ko-KR" sz="1200" b="1" spc="-150" dirty="0" smtClean="0"/>
              <a:t> 2010</a:t>
            </a:r>
            <a:r>
              <a:rPr lang="ko-KR" altLang="en-US" sz="1200" b="1" spc="-150" dirty="0" smtClean="0"/>
              <a:t>년 설립 이후 지난 </a:t>
            </a:r>
            <a:r>
              <a:rPr lang="en-US" altLang="ko-KR" sz="1200" b="1" spc="-150" dirty="0"/>
              <a:t>9</a:t>
            </a:r>
            <a:r>
              <a:rPr lang="ko-KR" altLang="en-US" sz="1200" b="1" spc="-150" dirty="0" smtClean="0"/>
              <a:t>년 간 국내 지불 결제 산업을 선도하여 온 </a:t>
            </a:r>
            <a:r>
              <a:rPr lang="en-US" altLang="ko-KR" sz="1200" b="1" spc="-150" dirty="0" smtClean="0"/>
              <a:t>VAN </a:t>
            </a:r>
            <a:r>
              <a:rPr lang="ko-KR" altLang="en-US" sz="1200" b="1" spc="-150" dirty="0" smtClean="0"/>
              <a:t>대리점 사업자로서</a:t>
            </a:r>
            <a:r>
              <a:rPr lang="en-US" altLang="ko-KR" sz="1200" b="1" spc="-150" dirty="0" smtClean="0"/>
              <a:t>,</a:t>
            </a:r>
            <a:r>
              <a:rPr lang="ko-KR" altLang="en-US" sz="1200" b="1" spc="-150" dirty="0" smtClean="0"/>
              <a:t> </a:t>
            </a:r>
            <a:endParaRPr lang="en-US" altLang="ko-KR" sz="1200" b="1" spc="-150" dirty="0" smtClean="0"/>
          </a:p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1200" b="1" spc="-150" dirty="0" smtClean="0"/>
              <a:t>일반 가맹점 및 프랜차이즈</a:t>
            </a:r>
            <a:r>
              <a:rPr lang="en-US" altLang="ko-KR" sz="1200" b="1" spc="-150" dirty="0" smtClean="0"/>
              <a:t>,</a:t>
            </a:r>
            <a:r>
              <a:rPr lang="ko-KR" altLang="en-US" sz="1200" b="1" spc="-150" dirty="0" smtClean="0"/>
              <a:t> </a:t>
            </a:r>
            <a:r>
              <a:rPr lang="en-US" altLang="ko-KR" sz="1200" b="1" spc="-150" dirty="0" smtClean="0"/>
              <a:t>SPC</a:t>
            </a:r>
            <a:r>
              <a:rPr lang="ko-KR" altLang="en-US" sz="1200" b="1" spc="-150" dirty="0" smtClean="0"/>
              <a:t>그룹 등 외식 및 유통 대상 </a:t>
            </a:r>
            <a:r>
              <a:rPr lang="en-US" altLang="ko-KR" sz="1200" b="1" spc="-150" dirty="0" smtClean="0"/>
              <a:t>VAN </a:t>
            </a:r>
            <a:r>
              <a:rPr lang="ko-KR" altLang="en-US" sz="1200" b="1" spc="-150" dirty="0" smtClean="0"/>
              <a:t>서비스를 중심으로 전국 가맹점에</a:t>
            </a:r>
            <a:endParaRPr lang="en-US" altLang="ko-KR" sz="1200" b="1" spc="-150" dirty="0" smtClean="0"/>
          </a:p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1200" b="1" spc="-150" dirty="0" smtClean="0"/>
              <a:t>신속하고 정확한 지불 결제 서비스를 제공하고 있습니다</a:t>
            </a:r>
            <a:r>
              <a:rPr lang="en-US" altLang="ko-KR" sz="1200" b="1" spc="-150" dirty="0" smtClean="0"/>
              <a:t>.</a:t>
            </a:r>
          </a:p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en-US" altLang="ko-KR" sz="1200" b="1" spc="-150" dirty="0"/>
          </a:p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200" b="1" spc="-150" dirty="0"/>
              <a:t>2016 </a:t>
            </a:r>
            <a:r>
              <a:rPr lang="ko-KR" altLang="en-US" sz="1200" b="1" spc="-150" dirty="0" smtClean="0"/>
              <a:t>년 전국 망 사업을 유치하여 전국 </a:t>
            </a:r>
            <a:r>
              <a:rPr lang="en-US" altLang="ko-KR" sz="1200" b="1" spc="-150" dirty="0" smtClean="0"/>
              <a:t>21</a:t>
            </a:r>
            <a:r>
              <a:rPr lang="ko-KR" altLang="en-US" sz="1200" b="1" spc="-150" dirty="0" smtClean="0"/>
              <a:t>개  총판과  직 대리점을 통하여  전국 망 사업을</a:t>
            </a:r>
            <a:r>
              <a:rPr lang="en-US" altLang="ko-KR" sz="1200" b="1" spc="-150" dirty="0" smtClean="0"/>
              <a:t> </a:t>
            </a:r>
            <a:r>
              <a:rPr lang="ko-KR" altLang="en-US" sz="1200" b="1" spc="-150" dirty="0" smtClean="0"/>
              <a:t>설치하여 관리를 하고 있습니다</a:t>
            </a:r>
            <a:r>
              <a:rPr lang="en-US" altLang="ko-KR" sz="1200" b="1" spc="-150" dirty="0" smtClean="0"/>
              <a:t>.</a:t>
            </a:r>
          </a:p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1200" b="1" spc="-150" dirty="0" smtClean="0"/>
              <a:t>서울</a:t>
            </a:r>
            <a:r>
              <a:rPr lang="en-US" altLang="ko-KR" sz="1200" b="1" spc="-150" dirty="0" smtClean="0"/>
              <a:t>, </a:t>
            </a:r>
            <a:r>
              <a:rPr lang="ko-KR" altLang="en-US" sz="1200" b="1" spc="-150" dirty="0" smtClean="0"/>
              <a:t>경기만 아니라 전국 망 사업을 유치하여 관리해본 경험으로 신속한 응대</a:t>
            </a:r>
            <a:r>
              <a:rPr lang="en-US" altLang="ko-KR" sz="1200" b="1" spc="-150" dirty="0" smtClean="0"/>
              <a:t>, </a:t>
            </a:r>
            <a:r>
              <a:rPr lang="ko-KR" altLang="en-US" sz="1200" b="1" spc="-150" dirty="0" smtClean="0"/>
              <a:t>꾸준한 관리</a:t>
            </a:r>
            <a:r>
              <a:rPr lang="en-US" altLang="ko-KR" sz="1200" b="1" spc="-150" dirty="0" smtClean="0"/>
              <a:t>, </a:t>
            </a:r>
            <a:r>
              <a:rPr lang="ko-KR" altLang="en-US" sz="1200" b="1" spc="-150" dirty="0" smtClean="0"/>
              <a:t>고객과의 유대관계 강화를 통해 </a:t>
            </a:r>
            <a:endParaRPr lang="en-US" altLang="ko-KR" sz="1200" b="1" spc="-150" dirty="0" smtClean="0"/>
          </a:p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1200" b="1" spc="-150" dirty="0" smtClean="0"/>
              <a:t>더 낳은 서비스를 제공할 수 있는 경쟁력을 갖</a:t>
            </a:r>
            <a:r>
              <a:rPr lang="ko-KR" altLang="en-US" sz="1200" b="1" spc="-150" dirty="0"/>
              <a:t>추</a:t>
            </a:r>
            <a:r>
              <a:rPr lang="ko-KR" altLang="en-US" sz="1200" b="1" spc="-150" dirty="0" smtClean="0"/>
              <a:t>고 있습니다</a:t>
            </a:r>
            <a:r>
              <a:rPr lang="en-US" altLang="ko-KR" sz="1200" b="1" spc="-150" dirty="0" smtClean="0"/>
              <a:t>.</a:t>
            </a:r>
          </a:p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ko-KR" altLang="en-US" sz="1200" b="1" spc="-150" dirty="0" smtClean="0"/>
          </a:p>
        </p:txBody>
      </p:sp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9588850"/>
              </p:ext>
            </p:extLst>
          </p:nvPr>
        </p:nvGraphicFramePr>
        <p:xfrm>
          <a:off x="523844" y="3929066"/>
          <a:ext cx="5715040" cy="2540899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8471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679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5580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회 사 명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43" marR="91443" marT="0" marB="0" anchor="ctr" horzOverflow="overflow"/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㈜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위드네트웍스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43" marR="91443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04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 업 분 야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43" marR="9144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업태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: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통신업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도매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종목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부가 통신업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IC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카드조회기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POS, KIOSK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43" marR="91443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0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주 소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43" marR="9144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경기 구리시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동구릉로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번길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7,3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층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43" marR="91443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55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전 화 번 호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43" marR="9144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1544-5915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43" marR="91443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34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F A X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43" marR="9144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031-565-5915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43" marR="91443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55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E-MAIL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43" marR="9144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spc_wp@naver.com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43" marR="91443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387" name="그림 29"/>
          <p:cNvSpPr>
            <a:spLocks noChangeAspect="1"/>
          </p:cNvSpPr>
          <p:nvPr/>
        </p:nvSpPr>
        <p:spPr bwMode="auto">
          <a:xfrm>
            <a:off x="4394200" y="5907088"/>
            <a:ext cx="4127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 b="1" dirty="0"/>
          </a:p>
        </p:txBody>
      </p:sp>
      <p:sp>
        <p:nvSpPr>
          <p:cNvPr id="13388" name="그림 32"/>
          <p:cNvSpPr>
            <a:spLocks noChangeAspect="1"/>
          </p:cNvSpPr>
          <p:nvPr/>
        </p:nvSpPr>
        <p:spPr bwMode="auto">
          <a:xfrm>
            <a:off x="7413625" y="5524649"/>
            <a:ext cx="4127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 b="1" dirty="0"/>
          </a:p>
        </p:txBody>
      </p:sp>
      <p:sp>
        <p:nvSpPr>
          <p:cNvPr id="13389" name="그림 35"/>
          <p:cNvSpPr>
            <a:spLocks noChangeAspect="1"/>
          </p:cNvSpPr>
          <p:nvPr/>
        </p:nvSpPr>
        <p:spPr bwMode="auto">
          <a:xfrm>
            <a:off x="8504238" y="5867400"/>
            <a:ext cx="4127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 b="1" dirty="0"/>
          </a:p>
        </p:txBody>
      </p:sp>
      <p:sp>
        <p:nvSpPr>
          <p:cNvPr id="13391" name="직사각형 1"/>
          <p:cNvSpPr>
            <a:spLocks noChangeArrowheads="1"/>
          </p:cNvSpPr>
          <p:nvPr/>
        </p:nvSpPr>
        <p:spPr bwMode="auto">
          <a:xfrm>
            <a:off x="7293321" y="655638"/>
            <a:ext cx="23936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Ⅰ. </a:t>
            </a:r>
            <a:r>
              <a:rPr lang="ko-KR" altLang="en-US" sz="1400" b="1" dirty="0" smtClean="0"/>
              <a:t>위드네트웍스 </a:t>
            </a:r>
            <a:r>
              <a:rPr lang="ko-KR" altLang="en-US" sz="1400" b="1" dirty="0"/>
              <a:t>일반 사항</a:t>
            </a:r>
          </a:p>
        </p:txBody>
      </p:sp>
      <p:sp>
        <p:nvSpPr>
          <p:cNvPr id="13392" name="슬라이드 번호 개체 틀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altLang="ko-KR" sz="1300" b="1" dirty="0">
                <a:solidFill>
                  <a:schemeClr val="tx1"/>
                </a:solidFill>
              </a:rPr>
              <a:t>3</a:t>
            </a:r>
            <a:endParaRPr lang="ko-KR" altLang="en-US" sz="1300" b="1" dirty="0">
              <a:solidFill>
                <a:schemeClr val="tx1"/>
              </a:solidFill>
            </a:endParaRPr>
          </a:p>
        </p:txBody>
      </p:sp>
      <p:sp>
        <p:nvSpPr>
          <p:cNvPr id="13393" name="TextBox 29"/>
          <p:cNvSpPr txBox="1">
            <a:spLocks noChangeArrowheads="1"/>
          </p:cNvSpPr>
          <p:nvPr/>
        </p:nvSpPr>
        <p:spPr bwMode="auto">
          <a:xfrm>
            <a:off x="128588" y="188913"/>
            <a:ext cx="25555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1.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소개 </a:t>
            </a:r>
            <a:r>
              <a:rPr lang="ko-KR" altLang="en-US" sz="2000" b="1" dirty="0">
                <a:solidFill>
                  <a:schemeClr val="bg1"/>
                </a:solidFill>
              </a:rPr>
              <a:t>및 일반 현황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527029" y="3487739"/>
            <a:ext cx="1354137" cy="22701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r>
              <a:rPr lang="ko-KR" altLang="en-US" sz="1200" b="1" dirty="0" smtClean="0"/>
              <a:t>일반 현황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7B0A01-D502-402A-A7A5-621102026B98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1098533" y="2000240"/>
            <a:ext cx="1354137" cy="22701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r>
              <a:rPr lang="ko-KR" altLang="en-US" sz="1200" b="1" dirty="0" smtClean="0"/>
              <a:t>조직도</a:t>
            </a:r>
          </a:p>
        </p:txBody>
      </p:sp>
      <p:sp>
        <p:nvSpPr>
          <p:cNvPr id="6" name="TextBox 58"/>
          <p:cNvSpPr txBox="1">
            <a:spLocks noChangeArrowheads="1"/>
          </p:cNvSpPr>
          <p:nvPr/>
        </p:nvSpPr>
        <p:spPr bwMode="auto">
          <a:xfrm>
            <a:off x="90487" y="1346403"/>
            <a:ext cx="94329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271463" indent="36513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1200" b="1" spc="-150" dirty="0" smtClean="0"/>
              <a:t>㈜</a:t>
            </a:r>
            <a:r>
              <a:rPr lang="ko-KR" altLang="en-US" sz="1200" b="1" spc="-150" dirty="0" err="1" smtClean="0"/>
              <a:t>위드네트웍스는</a:t>
            </a:r>
            <a:r>
              <a:rPr lang="en-US" altLang="ko-KR" sz="1200" b="1" spc="-150" dirty="0" smtClean="0"/>
              <a:t>  5</a:t>
            </a:r>
            <a:r>
              <a:rPr lang="ko-KR" altLang="en-US" sz="1200" b="1" spc="-150" dirty="0" smtClean="0"/>
              <a:t>개의 부서로 구성되어있습니다</a:t>
            </a:r>
            <a:r>
              <a:rPr lang="en-US" altLang="ko-KR" sz="1200" b="1" spc="-150" dirty="0" smtClean="0"/>
              <a:t>. </a:t>
            </a:r>
            <a:r>
              <a:rPr lang="ko-KR" altLang="en-US" sz="1200" b="1" spc="-150" dirty="0" smtClean="0"/>
              <a:t>부서간의 긴밀한 협조와 지원을 통해 업무를 처리하고 있습니다</a:t>
            </a:r>
            <a:r>
              <a:rPr lang="en-US" altLang="ko-KR" sz="1200" b="1" spc="-150" dirty="0" smtClean="0"/>
              <a:t>.</a:t>
            </a:r>
            <a:r>
              <a:rPr lang="ko-KR" altLang="en-US" sz="1200" b="1" spc="-150" dirty="0" smtClean="0"/>
              <a:t> </a:t>
            </a:r>
            <a:endParaRPr lang="en-US" altLang="ko-KR" sz="1200" b="1" spc="-150" dirty="0" smtClean="0"/>
          </a:p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ko-KR" altLang="en-US" sz="1200" b="1" spc="-150" dirty="0" smtClean="0"/>
          </a:p>
        </p:txBody>
      </p:sp>
      <p:sp>
        <p:nvSpPr>
          <p:cNvPr id="10" name="TextBox 29"/>
          <p:cNvSpPr txBox="1">
            <a:spLocks noChangeArrowheads="1"/>
          </p:cNvSpPr>
          <p:nvPr/>
        </p:nvSpPr>
        <p:spPr bwMode="auto">
          <a:xfrm>
            <a:off x="128588" y="188913"/>
            <a:ext cx="25555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1.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소개 </a:t>
            </a:r>
            <a:r>
              <a:rPr lang="ko-KR" altLang="en-US" sz="2000" b="1" dirty="0">
                <a:solidFill>
                  <a:schemeClr val="bg1"/>
                </a:solidFill>
              </a:rPr>
              <a:t>및 일반 현황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2538" y="2357430"/>
            <a:ext cx="7010418" cy="4166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859CA9-141E-4610-9956-F395B597EA14}" type="slidenum">
              <a:rPr lang="ko-KR" altLang="en-US" sz="1300" b="1">
                <a:solidFill>
                  <a:schemeClr val="tx1"/>
                </a:solidFill>
              </a:rPr>
              <a:pPr/>
              <a:t>5</a:t>
            </a:fld>
            <a:endParaRPr lang="ko-KR" altLang="en-US" sz="1300" b="1" dirty="0">
              <a:solidFill>
                <a:schemeClr val="tx1"/>
              </a:solidFill>
            </a:endParaRPr>
          </a:p>
        </p:txBody>
      </p:sp>
      <p:sp>
        <p:nvSpPr>
          <p:cNvPr id="16387" name="TextBox 18"/>
          <p:cNvSpPr txBox="1">
            <a:spLocks noChangeArrowheads="1"/>
          </p:cNvSpPr>
          <p:nvPr/>
        </p:nvSpPr>
        <p:spPr bwMode="auto">
          <a:xfrm>
            <a:off x="128588" y="981075"/>
            <a:ext cx="9558337" cy="610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271463" indent="36513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1200" b="1" spc="-150" dirty="0" smtClean="0"/>
              <a:t>㈜위드네트웍스는 아래와 같은 사업 실적을 통해 안정성 있는 </a:t>
            </a:r>
            <a:r>
              <a:rPr lang="en-US" altLang="ko-KR" sz="1200" b="1" spc="-150" dirty="0" smtClean="0"/>
              <a:t>VAN </a:t>
            </a:r>
            <a:r>
              <a:rPr lang="ko-KR" altLang="en-US" sz="1200" b="1" spc="-150" dirty="0" smtClean="0"/>
              <a:t>서비스를 대내외적으로 제공하고 있습니다</a:t>
            </a:r>
            <a:r>
              <a:rPr lang="en-US" altLang="ko-KR" sz="1200" b="1" spc="-150" dirty="0" smtClean="0"/>
              <a:t>. </a:t>
            </a:r>
          </a:p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ko-KR" altLang="en-US" sz="1200" b="1" spc="-150" dirty="0" smtClean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560388" y="1357298"/>
            <a:ext cx="2587625" cy="22225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r>
              <a:rPr lang="en-US" altLang="ko-KR" sz="1100" b="1" dirty="0" smtClean="0"/>
              <a:t>VAN </a:t>
            </a:r>
            <a:r>
              <a:rPr lang="ko-KR" altLang="en-US" sz="1100" b="1" dirty="0" smtClean="0"/>
              <a:t>대표 분야 사업 실적</a:t>
            </a:r>
          </a:p>
        </p:txBody>
      </p:sp>
      <p:sp>
        <p:nvSpPr>
          <p:cNvPr id="16389" name="TextBox 13"/>
          <p:cNvSpPr txBox="1">
            <a:spLocks noChangeArrowheads="1"/>
          </p:cNvSpPr>
          <p:nvPr/>
        </p:nvSpPr>
        <p:spPr bwMode="auto">
          <a:xfrm>
            <a:off x="128588" y="188913"/>
            <a:ext cx="32351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2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위드네트웍스 </a:t>
            </a:r>
            <a:r>
              <a:rPr lang="ko-KR" altLang="en-US" sz="2000" b="1" dirty="0">
                <a:solidFill>
                  <a:schemeClr val="bg1"/>
                </a:solidFill>
              </a:rPr>
              <a:t>사업 실적</a:t>
            </a:r>
          </a:p>
        </p:txBody>
      </p:sp>
      <p:sp>
        <p:nvSpPr>
          <p:cNvPr id="16390" name="직사각형 14"/>
          <p:cNvSpPr>
            <a:spLocks noChangeArrowheads="1"/>
          </p:cNvSpPr>
          <p:nvPr/>
        </p:nvSpPr>
        <p:spPr bwMode="auto">
          <a:xfrm>
            <a:off x="7293321" y="655638"/>
            <a:ext cx="23936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Ⅰ. </a:t>
            </a:r>
            <a:r>
              <a:rPr lang="ko-KR" altLang="en-US" sz="1400" b="1" dirty="0" smtClean="0"/>
              <a:t>위드네트웍스 </a:t>
            </a:r>
            <a:r>
              <a:rPr lang="ko-KR" altLang="en-US" sz="1400" b="1" dirty="0"/>
              <a:t>일반 사항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87429342"/>
              </p:ext>
            </p:extLst>
          </p:nvPr>
        </p:nvGraphicFramePr>
        <p:xfrm>
          <a:off x="704528" y="1756286"/>
          <a:ext cx="8856662" cy="4142714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4401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563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605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9953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56233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발주처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사업개요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사업기간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대상업무분야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0160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탕화쿵푸마라탕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2019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2259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고기리막국수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2016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2259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온가솥밥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2015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2637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포브라더스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이중화 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시스템 운영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2011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 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이중화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시스템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1883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이가자헤어비스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2010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0687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교촌치킨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2010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95475622"/>
                  </a:ext>
                </a:extLst>
              </a:tr>
              <a:tr h="398298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멘부리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2010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25289144"/>
                  </a:ext>
                </a:extLst>
              </a:tr>
              <a:tr h="398298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국가대표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아구찜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프랜차이즈 본사 계약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2010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C9E87F5-223D-4B6E-8446-4F6698701D71}" type="slidenum">
              <a:rPr lang="ko-KR" altLang="en-US" sz="1300" b="1">
                <a:solidFill>
                  <a:schemeClr val="tx1"/>
                </a:solidFill>
              </a:rPr>
              <a:pPr/>
              <a:t>6</a:t>
            </a:fld>
            <a:endParaRPr lang="ko-KR" altLang="en-US" sz="1300" b="1" dirty="0">
              <a:solidFill>
                <a:schemeClr val="tx1"/>
              </a:solidFill>
            </a:endParaRPr>
          </a:p>
        </p:txBody>
      </p:sp>
      <p:sp>
        <p:nvSpPr>
          <p:cNvPr id="25604" name="TextBox 7"/>
          <p:cNvSpPr txBox="1">
            <a:spLocks noChangeArrowheads="1"/>
          </p:cNvSpPr>
          <p:nvPr/>
        </p:nvSpPr>
        <p:spPr bwMode="auto">
          <a:xfrm>
            <a:off x="57150" y="158750"/>
            <a:ext cx="3816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latinLnBrk="1" hangingPunct="1"/>
            <a:r>
              <a:rPr lang="en-US" altLang="ko-KR" sz="2400" b="1" dirty="0">
                <a:solidFill>
                  <a:schemeClr val="bg1"/>
                </a:solidFill>
              </a:rPr>
              <a:t>Ⅱ. </a:t>
            </a:r>
            <a:r>
              <a:rPr lang="ko-KR" altLang="en-US" sz="2400" b="1" dirty="0">
                <a:solidFill>
                  <a:schemeClr val="bg1"/>
                </a:solidFill>
              </a:rPr>
              <a:t>서비스 및 기술 부문</a:t>
            </a:r>
          </a:p>
        </p:txBody>
      </p:sp>
      <p:sp>
        <p:nvSpPr>
          <p:cNvPr id="25605" name="TextBox 6"/>
          <p:cNvSpPr txBox="1">
            <a:spLocks noChangeArrowheads="1"/>
          </p:cNvSpPr>
          <p:nvPr/>
        </p:nvSpPr>
        <p:spPr bwMode="auto">
          <a:xfrm>
            <a:off x="2289175" y="1341438"/>
            <a:ext cx="6551613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0" lvl="2" indent="-228600" algn="dist" eaLnBrk="1" latinLnBrk="1" hangingPunct="1">
              <a:lnSpc>
                <a:spcPts val="3000"/>
              </a:lnSpc>
              <a:buFont typeface="맑은 고딕" pitchFamily="50" charset="-127"/>
              <a:buAutoNum type="arabicParenR"/>
            </a:pPr>
            <a:endParaRPr lang="en-US" altLang="ko-KR" sz="1200" b="1" dirty="0"/>
          </a:p>
          <a:p>
            <a:pPr lvl="1" algn="dist" eaLnBrk="1" latinLnBrk="1" hangingPunct="1">
              <a:lnSpc>
                <a:spcPts val="3000"/>
              </a:lnSpc>
            </a:pPr>
            <a:r>
              <a:rPr lang="en-US" altLang="ko-KR" sz="1200" b="1" dirty="0"/>
              <a:t>Ⅱ. </a:t>
            </a:r>
            <a:r>
              <a:rPr lang="ko-KR" altLang="en-US" sz="1200" b="1" dirty="0"/>
              <a:t>기술 및 서비스 부문 </a:t>
            </a:r>
            <a:r>
              <a:rPr lang="en-US" altLang="ko-KR" sz="1200" b="1" dirty="0"/>
              <a:t>-------------------------------------------------------------- 5</a:t>
            </a:r>
          </a:p>
          <a:p>
            <a:pPr lvl="1" algn="dist" eaLnBrk="1" latinLnBrk="1" hangingPunct="1">
              <a:lnSpc>
                <a:spcPts val="3000"/>
              </a:lnSpc>
            </a:pPr>
            <a:r>
              <a:rPr lang="en-US" altLang="ko-KR" sz="1200" b="1" dirty="0"/>
              <a:t>   1) </a:t>
            </a:r>
            <a:r>
              <a:rPr lang="ko-KR" altLang="en-US" sz="1200" b="1" dirty="0"/>
              <a:t>판매 관리 서비스 </a:t>
            </a:r>
            <a:r>
              <a:rPr lang="en-US" altLang="ko-KR" sz="1200" b="1" dirty="0"/>
              <a:t>---------------------------------------------------------------- 6</a:t>
            </a:r>
          </a:p>
          <a:p>
            <a:pPr lvl="1" algn="dist" eaLnBrk="1" latinLnBrk="1" hangingPunct="1">
              <a:lnSpc>
                <a:spcPts val="3000"/>
              </a:lnSpc>
            </a:pPr>
            <a:r>
              <a:rPr lang="en-US" altLang="ko-KR" sz="1200" b="1" dirty="0"/>
              <a:t>   2) </a:t>
            </a:r>
            <a:r>
              <a:rPr lang="ko-KR" altLang="en-US" sz="1200" b="1" dirty="0"/>
              <a:t>멤버쉽 포인트 서비스 </a:t>
            </a:r>
            <a:r>
              <a:rPr lang="en-US" altLang="ko-KR" sz="1200" b="1" dirty="0"/>
              <a:t>----------------------------------------------------------- 9</a:t>
            </a:r>
          </a:p>
          <a:p>
            <a:pPr lvl="1" algn="dist" eaLnBrk="1" latinLnBrk="1" hangingPunct="1">
              <a:lnSpc>
                <a:spcPts val="3000"/>
              </a:lnSpc>
            </a:pPr>
            <a:r>
              <a:rPr lang="en-US" altLang="ko-KR" sz="1200" b="1" dirty="0"/>
              <a:t>   3) </a:t>
            </a:r>
            <a:r>
              <a:rPr lang="ko-KR" altLang="en-US" sz="1200" b="1" dirty="0"/>
              <a:t>매출 내역 정산 서비스</a:t>
            </a:r>
            <a:r>
              <a:rPr lang="en-US" altLang="ko-KR" sz="1200" b="1" dirty="0"/>
              <a:t> ---------------------------------------------------------- </a:t>
            </a:r>
            <a:r>
              <a:rPr lang="en-US" altLang="ko-KR" sz="1200" b="1" dirty="0" smtClean="0"/>
              <a:t>12 </a:t>
            </a:r>
          </a:p>
          <a:p>
            <a:pPr lvl="1" algn="dist" eaLnBrk="1" latinLnBrk="1" hangingPunct="1">
              <a:lnSpc>
                <a:spcPts val="3000"/>
              </a:lnSpc>
            </a:pPr>
            <a:r>
              <a:rPr lang="en-US" altLang="ko-KR" sz="1200" b="1" dirty="0" smtClean="0"/>
              <a:t>   4) </a:t>
            </a:r>
            <a:r>
              <a:rPr lang="ko-KR" altLang="en-US" sz="1200" b="1" dirty="0" smtClean="0"/>
              <a:t>결제단말기 </a:t>
            </a:r>
            <a:r>
              <a:rPr lang="ko-KR" altLang="en-US" sz="1200" b="1" dirty="0"/>
              <a:t>및 서명패드 </a:t>
            </a:r>
            <a:r>
              <a:rPr lang="en-US" altLang="ko-KR" sz="1200" b="1" dirty="0"/>
              <a:t>--------------------------------------------------------- </a:t>
            </a:r>
            <a:r>
              <a:rPr lang="en-US" altLang="ko-KR" sz="1200" b="1" dirty="0" smtClean="0"/>
              <a:t>15</a:t>
            </a:r>
            <a:endParaRPr lang="ko-KR" altLang="en-US" sz="1200" b="1" dirty="0"/>
          </a:p>
          <a:p>
            <a:pPr lvl="1" algn="dist" eaLnBrk="1" latinLnBrk="1" hangingPunct="1">
              <a:lnSpc>
                <a:spcPts val="3000"/>
              </a:lnSpc>
            </a:pPr>
            <a:r>
              <a:rPr lang="en-US" altLang="ko-KR" sz="1200" b="1" dirty="0"/>
              <a:t>   </a:t>
            </a:r>
            <a:r>
              <a:rPr lang="en-US" altLang="ko-KR" sz="1200" b="1" dirty="0" smtClean="0"/>
              <a:t>5) </a:t>
            </a:r>
            <a:r>
              <a:rPr lang="en-US" altLang="ko-KR" sz="1200" b="1" dirty="0"/>
              <a:t>KIOSK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--------------------------------------------------------------------------- </a:t>
            </a:r>
            <a:r>
              <a:rPr lang="en-US" altLang="ko-KR" sz="1200" b="1" dirty="0" smtClean="0"/>
              <a:t>18</a:t>
            </a:r>
            <a:endParaRPr lang="ko-KR" altLang="en-US" sz="1200" b="1" dirty="0"/>
          </a:p>
          <a:p>
            <a:pPr lvl="1" algn="dist" eaLnBrk="1" latinLnBrk="1" hangingPunct="1">
              <a:lnSpc>
                <a:spcPts val="3000"/>
              </a:lnSpc>
            </a:pPr>
            <a:r>
              <a:rPr lang="en-US" altLang="ko-KR" sz="1200" b="1" dirty="0" smtClean="0"/>
              <a:t>   6) </a:t>
            </a:r>
            <a:r>
              <a:rPr lang="ko-KR" altLang="en-US" sz="1200" b="1" dirty="0" smtClean="0"/>
              <a:t>전국 유지보수 및 업무 지원 </a:t>
            </a:r>
            <a:r>
              <a:rPr lang="en-US" altLang="ko-KR" sz="1200" b="1" dirty="0" smtClean="0"/>
              <a:t>----------------------------------------------------- 20</a:t>
            </a:r>
          </a:p>
        </p:txBody>
      </p:sp>
      <p:pic>
        <p:nvPicPr>
          <p:cNvPr id="25606" name="Picture 2" descr="해피웨이"/>
          <p:cNvPicPr>
            <a:picLocks noChangeAspect="1" noChangeArrowheads="1"/>
          </p:cNvPicPr>
          <p:nvPr/>
        </p:nvPicPr>
        <p:blipFill>
          <a:blip r:embed="rId2" cstate="print"/>
          <a:srcRect l="47548" r="8038"/>
          <a:stretch>
            <a:fillRect/>
          </a:stretch>
        </p:blipFill>
        <p:spPr bwMode="auto">
          <a:xfrm>
            <a:off x="776288" y="2093913"/>
            <a:ext cx="1706562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6141017" y="635000"/>
            <a:ext cx="34935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b="1" dirty="0" smtClean="0"/>
              <a:t>WITH </a:t>
            </a:r>
            <a:r>
              <a:rPr lang="en-US" altLang="ko-KR" b="1" dirty="0"/>
              <a:t>NETWORKS </a:t>
            </a:r>
            <a:r>
              <a:rPr lang="ko-KR" altLang="en-US" b="1" dirty="0"/>
              <a:t>회사 소개서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CB24E31-E512-451A-9BA1-4BBC00E0E6D6}" type="slidenum">
              <a:rPr lang="ko-KR" altLang="en-US" sz="1300" b="1">
                <a:solidFill>
                  <a:schemeClr val="tx1"/>
                </a:solidFill>
              </a:rPr>
              <a:pPr/>
              <a:t>7</a:t>
            </a:fld>
            <a:endParaRPr lang="ko-KR" altLang="en-US" sz="1300" b="1" dirty="0">
              <a:solidFill>
                <a:schemeClr val="tx1"/>
              </a:solidFill>
            </a:endParaRPr>
          </a:p>
        </p:txBody>
      </p:sp>
      <p:sp>
        <p:nvSpPr>
          <p:cNvPr id="26627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24463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1. </a:t>
            </a:r>
            <a:r>
              <a:rPr lang="ko-KR" altLang="en-US" sz="2000" b="1" dirty="0">
                <a:solidFill>
                  <a:schemeClr val="bg1"/>
                </a:solidFill>
              </a:rPr>
              <a:t>판매 관리 서비스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72400" y="1641600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1. </a:t>
            </a:r>
            <a:r>
              <a:rPr lang="en-US" altLang="ko-KR" sz="1100" b="1" dirty="0" smtClean="0">
                <a:solidFill>
                  <a:srgbClr val="000000"/>
                </a:solidFill>
              </a:rPr>
              <a:t>O</a:t>
            </a:r>
            <a:r>
              <a:rPr lang="en-US" altLang="ko-KR" sz="1100" b="1" baseline="30000" dirty="0" smtClean="0">
                <a:solidFill>
                  <a:srgbClr val="000000"/>
                </a:solidFill>
              </a:rPr>
              <a:t>2</a:t>
            </a:r>
            <a:r>
              <a:rPr lang="en-US" altLang="ko-KR" sz="1100" b="1" dirty="0" smtClean="0">
                <a:solidFill>
                  <a:srgbClr val="000000"/>
                </a:solidFill>
                <a:sym typeface="Monotype Sorts"/>
              </a:rPr>
              <a:t>POS</a:t>
            </a:r>
            <a:r>
              <a:rPr lang="ko-KR" altLang="en-US" sz="1100" b="1" dirty="0" smtClean="0"/>
              <a:t> 서비스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561975" y="2000240"/>
            <a:ext cx="8863013" cy="438151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ln>
                <a:solidFill>
                  <a:schemeClr val="bg1">
                    <a:lumMod val="95000"/>
                  </a:schemeClr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6630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sp>
        <p:nvSpPr>
          <p:cNvPr id="26631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lvl="1" indent="36513">
              <a:lnSpc>
                <a:spcPct val="150000"/>
              </a:lnSpc>
            </a:pPr>
            <a:r>
              <a:rPr lang="ko-KR" altLang="en-US" sz="1200" b="1" dirty="0" smtClean="0">
                <a:sym typeface="Monotype Sorts"/>
              </a:rPr>
              <a:t>통합 </a:t>
            </a:r>
            <a:r>
              <a:rPr lang="en-US" altLang="ko-KR" sz="1200" b="1" dirty="0">
                <a:sym typeface="Monotype Sorts"/>
              </a:rPr>
              <a:t>POS </a:t>
            </a:r>
            <a:r>
              <a:rPr lang="ko-KR" altLang="en-US" sz="1200" b="1" dirty="0">
                <a:sym typeface="Monotype Sorts"/>
              </a:rPr>
              <a:t>솔루션</a:t>
            </a:r>
            <a:r>
              <a:rPr lang="en-US" altLang="ko-KR" sz="1200" b="1" dirty="0">
                <a:sym typeface="Monotype Sorts"/>
              </a:rPr>
              <a:t>, </a:t>
            </a:r>
            <a:r>
              <a:rPr lang="en-US" altLang="ko-KR" sz="1200" b="1" dirty="0"/>
              <a:t>O</a:t>
            </a:r>
            <a:r>
              <a:rPr lang="en-US" altLang="ko-KR" sz="1200" b="1" baseline="30000" dirty="0"/>
              <a:t>2</a:t>
            </a:r>
            <a:r>
              <a:rPr lang="en-US" altLang="ko-KR" sz="1200" b="1" dirty="0">
                <a:sym typeface="Monotype Sorts"/>
              </a:rPr>
              <a:t>POS S/W</a:t>
            </a:r>
            <a:r>
              <a:rPr lang="ko-KR" altLang="en-US" sz="1200" b="1" dirty="0">
                <a:sym typeface="Monotype Sorts"/>
              </a:rPr>
              <a:t>를 기반으로 귀사에 </a:t>
            </a:r>
            <a:r>
              <a:rPr lang="en-US" altLang="ko-KR" sz="1200" b="1" dirty="0">
                <a:sym typeface="Monotype Sorts"/>
              </a:rPr>
              <a:t>Needs</a:t>
            </a:r>
            <a:r>
              <a:rPr lang="ko-KR" altLang="en-US" sz="1200" b="1" dirty="0">
                <a:sym typeface="Monotype Sorts"/>
              </a:rPr>
              <a:t>를 반영하여 수정 개발 서비스를 제공합니다</a:t>
            </a:r>
            <a:r>
              <a:rPr lang="en-US" altLang="ko-KR" sz="1200" b="1" dirty="0">
                <a:sym typeface="Monotype Sorts"/>
              </a:rPr>
              <a:t>. </a:t>
            </a:r>
          </a:p>
          <a:p>
            <a:pPr marL="271463" lvl="1" indent="36513">
              <a:lnSpc>
                <a:spcPct val="150000"/>
              </a:lnSpc>
            </a:pPr>
            <a:r>
              <a:rPr lang="ko-KR" altLang="en-US" sz="1200" b="1" dirty="0">
                <a:sym typeface="Monotype Sorts"/>
              </a:rPr>
              <a:t>브랜드 전용 시스템</a:t>
            </a:r>
            <a:r>
              <a:rPr lang="en-US" altLang="ko-KR" sz="1200" b="1" dirty="0">
                <a:sym typeface="Monotype Sorts"/>
              </a:rPr>
              <a:t>(</a:t>
            </a:r>
            <a:r>
              <a:rPr lang="ko-KR" altLang="en-US" sz="1200" b="1" dirty="0">
                <a:sym typeface="Monotype Sorts"/>
              </a:rPr>
              <a:t>전용 서버 및 </a:t>
            </a:r>
            <a:r>
              <a:rPr lang="en-US" altLang="ko-KR" sz="1200" b="1" dirty="0">
                <a:sym typeface="Monotype Sorts"/>
              </a:rPr>
              <a:t>S/W)</a:t>
            </a:r>
            <a:r>
              <a:rPr lang="ko-KR" altLang="en-US" sz="1200" b="1" dirty="0">
                <a:sym typeface="Monotype Sorts"/>
              </a:rPr>
              <a:t> 구축 및 </a:t>
            </a:r>
            <a:r>
              <a:rPr lang="en-US" altLang="ko-KR" sz="1200" b="1" dirty="0">
                <a:sym typeface="Monotype Sorts"/>
              </a:rPr>
              <a:t>ASP </a:t>
            </a:r>
            <a:r>
              <a:rPr lang="ko-KR" altLang="en-US" sz="1200" b="1" dirty="0">
                <a:sym typeface="Monotype Sorts"/>
              </a:rPr>
              <a:t>시스템</a:t>
            </a:r>
            <a:r>
              <a:rPr lang="en-US" altLang="ko-KR" sz="1200" b="1" dirty="0" smtClean="0">
                <a:sym typeface="Monotype Sorts"/>
              </a:rPr>
              <a:t>(</a:t>
            </a:r>
            <a:r>
              <a:rPr lang="ko-KR" altLang="en-US" sz="1200" b="1" dirty="0">
                <a:sym typeface="Monotype Sorts"/>
              </a:rPr>
              <a:t>본</a:t>
            </a:r>
            <a:r>
              <a:rPr lang="ko-KR" altLang="en-US" sz="1200" b="1" dirty="0" smtClean="0">
                <a:sym typeface="Monotype Sorts"/>
              </a:rPr>
              <a:t>사 </a:t>
            </a:r>
            <a:r>
              <a:rPr lang="ko-KR" altLang="en-US" sz="1200" b="1" dirty="0">
                <a:sym typeface="Monotype Sorts"/>
              </a:rPr>
              <a:t>서버 및 </a:t>
            </a:r>
            <a:r>
              <a:rPr lang="en-US" altLang="ko-KR" sz="1200" b="1" dirty="0">
                <a:sym typeface="Monotype Sorts"/>
              </a:rPr>
              <a:t>S/W) </a:t>
            </a:r>
            <a:r>
              <a:rPr lang="ko-KR" altLang="en-US" sz="1200" b="1" dirty="0">
                <a:sym typeface="Monotype Sorts"/>
              </a:rPr>
              <a:t>서비스를</a:t>
            </a:r>
            <a:r>
              <a:rPr lang="en-US" altLang="ko-KR" sz="1200" b="1" dirty="0">
                <a:sym typeface="Monotype Sorts"/>
              </a:rPr>
              <a:t> </a:t>
            </a:r>
            <a:r>
              <a:rPr lang="ko-KR" altLang="en-US" sz="1200" b="1" dirty="0">
                <a:sym typeface="Monotype Sorts"/>
              </a:rPr>
              <a:t>제공합니다</a:t>
            </a:r>
            <a:r>
              <a:rPr lang="en-US" altLang="ko-KR" sz="1200" b="1" dirty="0">
                <a:sym typeface="Monotype Sorts"/>
              </a:rPr>
              <a:t>.</a:t>
            </a: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6613" y="4713288"/>
            <a:ext cx="2438400" cy="1519237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29038" y="4713288"/>
            <a:ext cx="2451100" cy="1595437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38938" y="4713288"/>
            <a:ext cx="2427287" cy="1595437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</p:pic>
      <p:pic>
        <p:nvPicPr>
          <p:cNvPr id="26637" name="그림 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9038" y="2454275"/>
            <a:ext cx="245110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8" name="그림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8938" y="2449513"/>
            <a:ext cx="2427287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9" name="그림 1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4388" y="2449513"/>
            <a:ext cx="2460625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직사각형 15"/>
          <p:cNvSpPr/>
          <p:nvPr/>
        </p:nvSpPr>
        <p:spPr>
          <a:xfrm>
            <a:off x="738158" y="2071678"/>
            <a:ext cx="1769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rgbClr val="000000"/>
                </a:solidFill>
              </a:rPr>
              <a:t>O</a:t>
            </a:r>
            <a:r>
              <a:rPr lang="en-US" altLang="ko-KR" b="1" baseline="30000" dirty="0" smtClean="0">
                <a:solidFill>
                  <a:srgbClr val="000000"/>
                </a:solidFill>
              </a:rPr>
              <a:t>2</a:t>
            </a:r>
            <a:r>
              <a:rPr lang="en-US" altLang="ko-KR" b="1" dirty="0" smtClean="0">
                <a:solidFill>
                  <a:srgbClr val="000000"/>
                </a:solidFill>
                <a:sym typeface="Monotype Sorts"/>
              </a:rPr>
              <a:t>POS System</a:t>
            </a:r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738158" y="4357694"/>
            <a:ext cx="2978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rgbClr val="000000"/>
                </a:solidFill>
              </a:rPr>
              <a:t>O</a:t>
            </a:r>
            <a:r>
              <a:rPr lang="en-US" altLang="ko-KR" b="1" baseline="30000" dirty="0" smtClean="0">
                <a:solidFill>
                  <a:srgbClr val="000000"/>
                </a:solidFill>
              </a:rPr>
              <a:t>2</a:t>
            </a:r>
            <a:r>
              <a:rPr lang="en-US" altLang="ko-KR" b="1" dirty="0" smtClean="0">
                <a:solidFill>
                  <a:srgbClr val="000000"/>
                </a:solidFill>
                <a:sym typeface="Monotype Sorts"/>
              </a:rPr>
              <a:t>POS Back Office </a:t>
            </a:r>
            <a:r>
              <a:rPr lang="en-US" altLang="ko-KR" sz="1000" b="1" dirty="0" smtClean="0">
                <a:solidFill>
                  <a:srgbClr val="000000"/>
                </a:solidFill>
                <a:sym typeface="Monotype Sorts"/>
              </a:rPr>
              <a:t>(WEB ASP)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CB24E31-E512-451A-9BA1-4BBC00E0E6D6}" type="slidenum">
              <a:rPr lang="ko-KR" altLang="en-US" sz="1300" b="1">
                <a:solidFill>
                  <a:schemeClr val="tx1"/>
                </a:solidFill>
              </a:rPr>
              <a:pPr/>
              <a:t>8</a:t>
            </a:fld>
            <a:endParaRPr lang="ko-KR" altLang="en-US" sz="1300" b="1" dirty="0">
              <a:solidFill>
                <a:schemeClr val="tx1"/>
              </a:solidFill>
            </a:endParaRPr>
          </a:p>
        </p:txBody>
      </p:sp>
      <p:sp>
        <p:nvSpPr>
          <p:cNvPr id="26627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24463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1. </a:t>
            </a:r>
            <a:r>
              <a:rPr lang="ko-KR" altLang="en-US" sz="2000" b="1" dirty="0">
                <a:solidFill>
                  <a:schemeClr val="bg1"/>
                </a:solidFill>
              </a:rPr>
              <a:t>판매 관리 서비스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73075" y="1639907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2. </a:t>
            </a:r>
            <a:r>
              <a:rPr lang="en-US" altLang="ko-KR" sz="1100" b="1" dirty="0" smtClean="0">
                <a:solidFill>
                  <a:srgbClr val="000000"/>
                </a:solidFill>
              </a:rPr>
              <a:t>OKPOS 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서비스</a:t>
            </a:r>
            <a:endParaRPr lang="ko-KR" altLang="en-US" sz="1100" b="1" dirty="0" smtClean="0"/>
          </a:p>
        </p:txBody>
      </p:sp>
      <p:sp>
        <p:nvSpPr>
          <p:cNvPr id="27" name="직사각형 26"/>
          <p:cNvSpPr/>
          <p:nvPr/>
        </p:nvSpPr>
        <p:spPr>
          <a:xfrm>
            <a:off x="561975" y="2039958"/>
            <a:ext cx="8863013" cy="4389438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ln>
                <a:solidFill>
                  <a:schemeClr val="bg1">
                    <a:lumMod val="95000"/>
                  </a:schemeClr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6630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sp>
        <p:nvSpPr>
          <p:cNvPr id="26631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lvl="1" indent="36513">
              <a:lnSpc>
                <a:spcPct val="150000"/>
              </a:lnSpc>
            </a:pPr>
            <a:r>
              <a:rPr lang="ko-KR" altLang="en-US" sz="1200" b="1" dirty="0" smtClean="0">
                <a:sym typeface="Monotype Sorts"/>
              </a:rPr>
              <a:t>대한민국에서 가장 많이 사용하는 </a:t>
            </a:r>
            <a:r>
              <a:rPr lang="ko-KR" altLang="en-US" sz="1200" b="1" dirty="0" err="1" smtClean="0">
                <a:sym typeface="Monotype Sorts"/>
              </a:rPr>
              <a:t>포스</a:t>
            </a:r>
            <a:r>
              <a:rPr lang="ko-KR" altLang="en-US" sz="1200" b="1" dirty="0" smtClean="0">
                <a:sym typeface="Monotype Sorts"/>
              </a:rPr>
              <a:t> 프로그램 중 하나인 </a:t>
            </a:r>
            <a:r>
              <a:rPr lang="en-US" altLang="ko-KR" sz="1200" b="1" dirty="0" smtClean="0">
                <a:sym typeface="Monotype Sorts"/>
              </a:rPr>
              <a:t>OKPOS </a:t>
            </a:r>
            <a:r>
              <a:rPr lang="ko-KR" altLang="en-US" sz="1200" b="1" dirty="0" smtClean="0">
                <a:sym typeface="Monotype Sorts"/>
              </a:rPr>
              <a:t>프로그램을 서비스 제공 합니다</a:t>
            </a:r>
            <a:r>
              <a:rPr lang="en-US" altLang="ko-KR" sz="1200" b="1" dirty="0" smtClean="0">
                <a:sym typeface="Monotype Sorts"/>
              </a:rPr>
              <a:t>.</a:t>
            </a:r>
            <a:br>
              <a:rPr lang="en-US" altLang="ko-KR" sz="1200" b="1" dirty="0" smtClean="0">
                <a:sym typeface="Monotype Sorts"/>
              </a:rPr>
            </a:br>
            <a:r>
              <a:rPr lang="ko-KR" altLang="en-US" sz="1200" b="1" dirty="0" smtClean="0">
                <a:sym typeface="Monotype Sorts"/>
              </a:rPr>
              <a:t>백업 서버 및 유사시 가동되는 </a:t>
            </a:r>
            <a:r>
              <a:rPr lang="ko-KR" altLang="en-US" sz="1200" b="1" dirty="0" err="1" smtClean="0">
                <a:sym typeface="Monotype Sorts"/>
              </a:rPr>
              <a:t>미러</a:t>
            </a:r>
            <a:r>
              <a:rPr lang="ko-KR" altLang="en-US" sz="1200" b="1" dirty="0" smtClean="0">
                <a:sym typeface="Monotype Sorts"/>
              </a:rPr>
              <a:t> 서버까지 완벽하게 고객의 데이터를 보호하고 보장합니다</a:t>
            </a:r>
            <a:r>
              <a:rPr lang="en-US" altLang="ko-KR" sz="1200" b="1" dirty="0" smtClean="0">
                <a:sym typeface="Monotype Sorts"/>
              </a:rPr>
              <a:t>. </a:t>
            </a:r>
            <a:r>
              <a:rPr lang="ko-KR" altLang="en-US" sz="1200" b="1" dirty="0" smtClean="0">
                <a:sym typeface="Monotype Sorts"/>
              </a:rPr>
              <a:t>짧은 시간 안에 복원이 가능 합니다</a:t>
            </a:r>
            <a:r>
              <a:rPr lang="en-US" altLang="ko-KR" sz="1200" b="1" dirty="0" smtClean="0">
                <a:sym typeface="Monotype Sorts"/>
              </a:rPr>
              <a:t>.</a:t>
            </a:r>
            <a:endParaRPr lang="en-US" altLang="ko-KR" sz="1200" b="1" dirty="0">
              <a:sym typeface="Monotype Sorts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38158" y="2056614"/>
            <a:ext cx="1828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rgbClr val="000000"/>
                </a:solidFill>
                <a:sym typeface="Monotype Sorts"/>
              </a:rPr>
              <a:t>OKPOS System</a:t>
            </a:r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738158" y="4226086"/>
            <a:ext cx="2175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rgbClr val="000000"/>
                </a:solidFill>
                <a:sym typeface="Monotype Sorts"/>
              </a:rPr>
              <a:t>Back Office </a:t>
            </a:r>
            <a:r>
              <a:rPr lang="en-US" altLang="ko-KR" sz="1000" b="1" dirty="0" smtClean="0">
                <a:solidFill>
                  <a:srgbClr val="000000"/>
                </a:solidFill>
                <a:sym typeface="Monotype Sorts"/>
              </a:rPr>
              <a:t>(WEB ASP)</a:t>
            </a:r>
          </a:p>
        </p:txBody>
      </p:sp>
      <p:pic>
        <p:nvPicPr>
          <p:cNvPr id="2052" name="Picture 4" descr="\\Spc-pc\spc공유\ACNK Payments\남직원보고서양식\최수림\제안서\OKPOS자료\POS 시작화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600" y="2432936"/>
            <a:ext cx="2430000" cy="1814400"/>
          </a:xfrm>
          <a:prstGeom prst="rect">
            <a:avLst/>
          </a:prstGeom>
          <a:noFill/>
        </p:spPr>
      </p:pic>
      <p:pic>
        <p:nvPicPr>
          <p:cNvPr id="2053" name="Picture 5" descr="\\Spc-pc\spc공유\ACNK Payments\남직원보고서양식\최수림\제안서\OKPOS자료\POS 매출현황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29600" y="2440136"/>
            <a:ext cx="2430000" cy="1814400"/>
          </a:xfrm>
          <a:prstGeom prst="rect">
            <a:avLst/>
          </a:prstGeom>
          <a:noFill/>
        </p:spPr>
      </p:pic>
      <p:pic>
        <p:nvPicPr>
          <p:cNvPr id="2054" name="Picture 6" descr="\\Spc-pc\spc공유\ACNK Payments\남직원보고서양식\최수림\제안서\OKPOS자료\POS 선불화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9200" y="2432936"/>
            <a:ext cx="2430000" cy="1814400"/>
          </a:xfrm>
          <a:prstGeom prst="rect">
            <a:avLst/>
          </a:prstGeom>
          <a:noFill/>
        </p:spPr>
      </p:pic>
      <p:pic>
        <p:nvPicPr>
          <p:cNvPr id="2055" name="Picture 7" descr="\\Spc-pc\spc공유\ACNK Payments\남직원보고서양식\최수림\제안서\OKPOS자료\ABC상품분석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5200" y="4580792"/>
            <a:ext cx="2430000" cy="1814400"/>
          </a:xfrm>
          <a:prstGeom prst="rect">
            <a:avLst/>
          </a:prstGeom>
          <a:noFill/>
        </p:spPr>
      </p:pic>
      <p:pic>
        <p:nvPicPr>
          <p:cNvPr id="2057" name="Picture 9" descr="\\Spc-pc\spc공유\ACNK Payments\남직원보고서양식\최수림\제안서\OKPOS자료\가격관리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29600" y="4580792"/>
            <a:ext cx="2430000" cy="1814400"/>
          </a:xfrm>
          <a:prstGeom prst="rect">
            <a:avLst/>
          </a:prstGeom>
          <a:noFill/>
        </p:spPr>
      </p:pic>
      <p:pic>
        <p:nvPicPr>
          <p:cNvPr id="2059" name="Picture 11" descr="\\Spc-pc\spc공유\ACNK Payments\남직원보고서양식\최수림\제안서\OKPOS자료\초기 화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8950" y="4583276"/>
            <a:ext cx="2430000" cy="18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CB24E31-E512-451A-9BA1-4BBC00E0E6D6}" type="slidenum">
              <a:rPr lang="ko-KR" altLang="en-US" sz="1300" b="1">
                <a:solidFill>
                  <a:schemeClr val="tx1"/>
                </a:solidFill>
              </a:rPr>
              <a:pPr/>
              <a:t>9</a:t>
            </a:fld>
            <a:endParaRPr lang="ko-KR" altLang="en-US" sz="1300" b="1" dirty="0">
              <a:solidFill>
                <a:schemeClr val="tx1"/>
              </a:solidFill>
            </a:endParaRPr>
          </a:p>
        </p:txBody>
      </p:sp>
      <p:sp>
        <p:nvSpPr>
          <p:cNvPr id="26627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24463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1. </a:t>
            </a:r>
            <a:r>
              <a:rPr lang="ko-KR" altLang="en-US" sz="2000" b="1" dirty="0">
                <a:solidFill>
                  <a:schemeClr val="bg1"/>
                </a:solidFill>
              </a:rPr>
              <a:t>판매 관리 서비스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73075" y="1639907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3. KIOSK</a:t>
            </a:r>
            <a:r>
              <a:rPr lang="en-US" altLang="ko-KR" sz="1100" b="1" dirty="0" smtClean="0">
                <a:solidFill>
                  <a:srgbClr val="000000"/>
                </a:solidFill>
              </a:rPr>
              <a:t> 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서비스</a:t>
            </a:r>
            <a:endParaRPr lang="ko-KR" altLang="en-US" sz="1100" b="1" dirty="0" smtClean="0"/>
          </a:p>
        </p:txBody>
      </p:sp>
      <p:sp>
        <p:nvSpPr>
          <p:cNvPr id="27" name="직사각형 26"/>
          <p:cNvSpPr/>
          <p:nvPr/>
        </p:nvSpPr>
        <p:spPr>
          <a:xfrm>
            <a:off x="561975" y="2039958"/>
            <a:ext cx="8863013" cy="4389438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ln>
                <a:solidFill>
                  <a:schemeClr val="bg1">
                    <a:lumMod val="95000"/>
                  </a:schemeClr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6630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sp>
        <p:nvSpPr>
          <p:cNvPr id="26631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lvl="1" indent="36513">
              <a:lnSpc>
                <a:spcPct val="150000"/>
              </a:lnSpc>
            </a:pPr>
            <a:r>
              <a:rPr lang="ko-KR" altLang="en-US" sz="1200" b="1" dirty="0" smtClean="0">
                <a:sym typeface="Monotype Sorts"/>
              </a:rPr>
              <a:t>무인산업의 시대에 단순업무처리</a:t>
            </a:r>
            <a:r>
              <a:rPr lang="en-US" altLang="ko-KR" sz="1200" b="1" dirty="0" smtClean="0">
                <a:sym typeface="Monotype Sorts"/>
              </a:rPr>
              <a:t>, </a:t>
            </a:r>
            <a:r>
              <a:rPr lang="ko-KR" altLang="en-US" sz="1200" b="1" dirty="0" err="1" smtClean="0">
                <a:sym typeface="Monotype Sorts"/>
              </a:rPr>
              <a:t>저효율</a:t>
            </a:r>
            <a:r>
              <a:rPr lang="en-US" altLang="ko-KR" sz="1200" b="1" dirty="0" smtClean="0">
                <a:sym typeface="Monotype Sorts"/>
              </a:rPr>
              <a:t>, </a:t>
            </a:r>
            <a:r>
              <a:rPr lang="ko-KR" altLang="en-US" sz="1200" b="1" dirty="0" smtClean="0">
                <a:sym typeface="Monotype Sorts"/>
              </a:rPr>
              <a:t>고비용이 요구되는 사업장에서 고용 및 임금부담에 따른 문제를 해소하고</a:t>
            </a:r>
            <a:r>
              <a:rPr lang="en-US" altLang="ko-KR" sz="1200" b="1" dirty="0" smtClean="0">
                <a:sym typeface="Monotype Sorts"/>
              </a:rPr>
              <a:t>, </a:t>
            </a:r>
            <a:r>
              <a:rPr lang="ko-KR" altLang="en-US" sz="1200" b="1" dirty="0" smtClean="0">
                <a:sym typeface="Monotype Sorts"/>
              </a:rPr>
              <a:t>이용자도 쉽고</a:t>
            </a:r>
            <a:r>
              <a:rPr lang="en-US" altLang="ko-KR" sz="1200" b="1" dirty="0" smtClean="0">
                <a:sym typeface="Monotype Sorts"/>
              </a:rPr>
              <a:t>, </a:t>
            </a:r>
            <a:r>
              <a:rPr lang="ko-KR" altLang="en-US" sz="1200" b="1" dirty="0" smtClean="0">
                <a:sym typeface="Monotype Sorts"/>
              </a:rPr>
              <a:t>편리하게</a:t>
            </a:r>
            <a:r>
              <a:rPr lang="en-US" altLang="ko-KR" sz="1200" b="1" dirty="0" smtClean="0">
                <a:sym typeface="Monotype Sorts"/>
              </a:rPr>
              <a:t> </a:t>
            </a:r>
            <a:r>
              <a:rPr lang="ko-KR" altLang="en-US" sz="1200" b="1" dirty="0" smtClean="0">
                <a:sym typeface="Monotype Sorts"/>
              </a:rPr>
              <a:t>이용 할 수 있는 최적의 시스템을 제공 합니다</a:t>
            </a:r>
            <a:r>
              <a:rPr lang="en-US" altLang="ko-KR" sz="1200" b="1" dirty="0" smtClean="0">
                <a:sym typeface="Monotype Sorts"/>
              </a:rPr>
              <a:t>. </a:t>
            </a:r>
            <a:r>
              <a:rPr lang="ko-KR" altLang="en-US" sz="1200" b="1" dirty="0" smtClean="0">
                <a:sym typeface="Monotype Sorts"/>
              </a:rPr>
              <a:t>인건비 절약</a:t>
            </a:r>
            <a:r>
              <a:rPr lang="en-US" altLang="ko-KR" sz="1200" b="1" dirty="0" smtClean="0">
                <a:sym typeface="Monotype Sorts"/>
              </a:rPr>
              <a:t>, </a:t>
            </a:r>
            <a:r>
              <a:rPr lang="ko-KR" altLang="en-US" sz="1200" b="1" dirty="0" smtClean="0">
                <a:sym typeface="Monotype Sorts"/>
              </a:rPr>
              <a:t>매장의 복잡함을 줄여 나갈 수 있습니다</a:t>
            </a:r>
            <a:r>
              <a:rPr lang="en-US" altLang="ko-KR" sz="1200" b="1" dirty="0" smtClean="0">
                <a:sym typeface="Monotype Sorts"/>
              </a:rPr>
              <a:t>.</a:t>
            </a:r>
            <a:endParaRPr lang="en-US" altLang="ko-KR" sz="1200" b="1" dirty="0">
              <a:sym typeface="Monotype Sorts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38158" y="2056614"/>
            <a:ext cx="1727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rgbClr val="000000"/>
                </a:solidFill>
                <a:sym typeface="Monotype Sorts"/>
              </a:rPr>
              <a:t>KIOSK System</a:t>
            </a:r>
            <a:endParaRPr lang="ko-KR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34" y="2571744"/>
            <a:ext cx="140970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16877" y="3071810"/>
            <a:ext cx="1722403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오른쪽 화살표 12"/>
          <p:cNvSpPr/>
          <p:nvPr/>
        </p:nvSpPr>
        <p:spPr>
          <a:xfrm>
            <a:off x="6667512" y="3714752"/>
            <a:ext cx="571504" cy="35719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66720" y="5897423"/>
            <a:ext cx="247215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고객이 직접 </a:t>
            </a:r>
            <a:r>
              <a:rPr lang="ko-KR" altLang="en-US" sz="1000" b="1" dirty="0" err="1" smtClean="0">
                <a:solidFill>
                  <a:srgbClr val="000000"/>
                </a:solidFill>
                <a:sym typeface="Monotype Sorts"/>
              </a:rPr>
              <a:t>키오스크를</a:t>
            </a:r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 통해 주문</a:t>
            </a:r>
            <a:r>
              <a:rPr lang="en-US" altLang="ko-KR" sz="1000" b="1" dirty="0" smtClean="0">
                <a:solidFill>
                  <a:srgbClr val="000000"/>
                </a:solidFill>
                <a:sym typeface="Monotype Sorts"/>
              </a:rPr>
              <a:t>/</a:t>
            </a:r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결제</a:t>
            </a:r>
            <a:endParaRPr lang="ko-KR" altLang="en-US" sz="1000" dirty="0"/>
          </a:p>
        </p:txBody>
      </p:sp>
      <p:sp>
        <p:nvSpPr>
          <p:cNvPr id="19" name="직사각형 18"/>
          <p:cNvSpPr/>
          <p:nvPr/>
        </p:nvSpPr>
        <p:spPr>
          <a:xfrm>
            <a:off x="7652195" y="5857892"/>
            <a:ext cx="172996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/>
              <a:t>주방프린터 주문 내역 출력</a:t>
            </a:r>
            <a:endParaRPr lang="ko-KR" altLang="en-US" sz="1000" dirty="0"/>
          </a:p>
        </p:txBody>
      </p:sp>
      <p:sp>
        <p:nvSpPr>
          <p:cNvPr id="14" name="오른쪽 화살표 13"/>
          <p:cNvSpPr/>
          <p:nvPr/>
        </p:nvSpPr>
        <p:spPr>
          <a:xfrm>
            <a:off x="2595546" y="3714752"/>
            <a:ext cx="571504" cy="35719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7883" y="2761008"/>
            <a:ext cx="2571768" cy="2621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직사각형 16"/>
          <p:cNvSpPr/>
          <p:nvPr/>
        </p:nvSpPr>
        <p:spPr>
          <a:xfrm>
            <a:off x="3498960" y="5786454"/>
            <a:ext cx="323999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1" dirty="0" smtClean="0">
                <a:solidFill>
                  <a:srgbClr val="000000"/>
                </a:solidFill>
                <a:sym typeface="Monotype Sorts"/>
              </a:rPr>
              <a:t>Pos</a:t>
            </a:r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와 연동</a:t>
            </a:r>
            <a:r>
              <a:rPr lang="en-US" altLang="ko-KR" sz="1000" b="1" dirty="0" smtClean="0">
                <a:solidFill>
                  <a:srgbClr val="000000"/>
                </a:solidFill>
                <a:sym typeface="Monotype Sorts"/>
              </a:rPr>
              <a:t>(</a:t>
            </a:r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매출통합집계</a:t>
            </a:r>
            <a:r>
              <a:rPr lang="en-US" altLang="ko-KR" sz="1000" b="1" dirty="0" smtClean="0">
                <a:solidFill>
                  <a:srgbClr val="000000"/>
                </a:solidFill>
                <a:sym typeface="Monotype Sorts"/>
              </a:rPr>
              <a:t>,</a:t>
            </a:r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결제취소</a:t>
            </a:r>
            <a:r>
              <a:rPr lang="en-US" altLang="ko-KR" sz="1000" b="1" dirty="0" smtClean="0">
                <a:solidFill>
                  <a:srgbClr val="000000"/>
                </a:solidFill>
                <a:sym typeface="Monotype Sorts"/>
              </a:rPr>
              <a:t>) </a:t>
            </a:r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주방디스플레이</a:t>
            </a:r>
            <a:r>
              <a:rPr lang="en-US" altLang="ko-KR" sz="1000" b="1" dirty="0" smtClean="0">
                <a:solidFill>
                  <a:srgbClr val="000000"/>
                </a:solidFill>
                <a:sym typeface="Monotype Sorts"/>
              </a:rPr>
              <a:t>/</a:t>
            </a:r>
          </a:p>
          <a:p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주방프린터로 자동 주문 접수</a:t>
            </a:r>
            <a:endParaRPr lang="en-US" altLang="ko-KR" sz="1000" b="1" dirty="0" smtClean="0">
              <a:solidFill>
                <a:srgbClr val="000000"/>
              </a:solidFill>
              <a:sym typeface="Monotype Sorts"/>
            </a:endParaRPr>
          </a:p>
          <a:p>
            <a:endParaRPr lang="en-US" altLang="ko-KR" sz="1000" b="1" dirty="0" smtClean="0">
              <a:solidFill>
                <a:srgbClr val="000000"/>
              </a:solidFill>
              <a:sym typeface="Monotype Sort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CB24E31-E512-451A-9BA1-4BBC00E0E6D6}" type="slidenum">
              <a:rPr lang="ko-KR" altLang="en-US" sz="1300" b="1">
                <a:solidFill>
                  <a:schemeClr val="tx1"/>
                </a:solidFill>
              </a:rPr>
              <a:pPr/>
              <a:t>10</a:t>
            </a:fld>
            <a:endParaRPr lang="ko-KR" altLang="en-US" sz="1300" b="1" dirty="0">
              <a:solidFill>
                <a:schemeClr val="tx1"/>
              </a:solidFill>
            </a:endParaRPr>
          </a:p>
        </p:txBody>
      </p:sp>
      <p:sp>
        <p:nvSpPr>
          <p:cNvPr id="26627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24463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1. </a:t>
            </a:r>
            <a:r>
              <a:rPr lang="ko-KR" altLang="en-US" sz="2000" b="1" dirty="0">
                <a:solidFill>
                  <a:schemeClr val="bg1"/>
                </a:solidFill>
              </a:rPr>
              <a:t>판매 관리 서비스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73075" y="1639907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4. </a:t>
            </a:r>
            <a:r>
              <a:rPr lang="ko-KR" altLang="en-US" sz="1100" b="1" dirty="0" err="1" smtClean="0"/>
              <a:t>티오더</a:t>
            </a:r>
            <a:r>
              <a:rPr lang="ko-KR" altLang="en-US" sz="1100" b="1" dirty="0" smtClean="0"/>
              <a:t> 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서비스</a:t>
            </a:r>
            <a:endParaRPr lang="ko-KR" altLang="en-US" sz="1100" b="1" dirty="0" smtClean="0"/>
          </a:p>
        </p:txBody>
      </p:sp>
      <p:sp>
        <p:nvSpPr>
          <p:cNvPr id="27" name="직사각형 26"/>
          <p:cNvSpPr/>
          <p:nvPr/>
        </p:nvSpPr>
        <p:spPr>
          <a:xfrm>
            <a:off x="561975" y="2039958"/>
            <a:ext cx="8863013" cy="4389438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ln>
                <a:solidFill>
                  <a:schemeClr val="bg1">
                    <a:lumMod val="95000"/>
                  </a:schemeClr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6630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sp>
        <p:nvSpPr>
          <p:cNvPr id="26631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lvl="1" indent="36513">
              <a:lnSpc>
                <a:spcPct val="150000"/>
              </a:lnSpc>
            </a:pPr>
            <a:r>
              <a:rPr lang="ko-KR" altLang="en-US" sz="1200" b="1" dirty="0" smtClean="0">
                <a:sym typeface="Monotype Sorts"/>
              </a:rPr>
              <a:t>최저임금 </a:t>
            </a:r>
            <a:r>
              <a:rPr lang="en-US" altLang="ko-KR" sz="1200" b="1" dirty="0" smtClean="0">
                <a:sym typeface="Monotype Sorts"/>
              </a:rPr>
              <a:t>10,000</a:t>
            </a:r>
            <a:r>
              <a:rPr lang="ko-KR" altLang="en-US" sz="1200" b="1" dirty="0" smtClean="0">
                <a:sym typeface="Monotype Sorts"/>
              </a:rPr>
              <a:t>원 시대와 </a:t>
            </a:r>
            <a:r>
              <a:rPr lang="en-US" altLang="ko-KR" sz="1200" b="1" dirty="0" smtClean="0">
                <a:sym typeface="Monotype Sorts"/>
              </a:rPr>
              <a:t>4</a:t>
            </a:r>
            <a:r>
              <a:rPr lang="ko-KR" altLang="en-US" sz="1200" b="1" dirty="0" smtClean="0">
                <a:sym typeface="Monotype Sorts"/>
              </a:rPr>
              <a:t>차 산업 혁명으로 인하여 무인 주문 시스템을 적용하여 테이블에서 손님이 직접 주문하는 서비스를 제공합니다</a:t>
            </a:r>
            <a:r>
              <a:rPr lang="en-US" altLang="ko-KR" sz="1200" b="1" dirty="0" smtClean="0">
                <a:sym typeface="Monotype Sorts"/>
              </a:rPr>
              <a:t>. </a:t>
            </a:r>
            <a:r>
              <a:rPr lang="ko-KR" altLang="en-US" sz="1200" b="1" dirty="0" smtClean="0">
                <a:sym typeface="Monotype Sorts"/>
              </a:rPr>
              <a:t>주문 누락과 주문 실수를 방지하고</a:t>
            </a:r>
            <a:r>
              <a:rPr lang="en-US" altLang="ko-KR" sz="1200" b="1" dirty="0" smtClean="0">
                <a:sym typeface="Monotype Sorts"/>
              </a:rPr>
              <a:t>, </a:t>
            </a:r>
            <a:r>
              <a:rPr lang="ko-KR" altLang="en-US" sz="1200" b="1" dirty="0" smtClean="0">
                <a:sym typeface="Monotype Sorts"/>
              </a:rPr>
              <a:t>테이블 회전율을 상승시킵니다</a:t>
            </a:r>
            <a:r>
              <a:rPr lang="en-US" altLang="ko-KR" sz="1200" b="1" dirty="0" smtClean="0">
                <a:sym typeface="Monotype Sorts"/>
              </a:rPr>
              <a:t>.</a:t>
            </a:r>
            <a:r>
              <a:rPr lang="ko-KR" altLang="en-US" sz="1200" b="1" dirty="0" smtClean="0">
                <a:sym typeface="Monotype Sorts"/>
              </a:rPr>
              <a:t> </a:t>
            </a:r>
            <a:endParaRPr lang="en-US" altLang="ko-KR" sz="1200" b="1" dirty="0">
              <a:sym typeface="Monotype Sorts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38158" y="2056614"/>
            <a:ext cx="1820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rgbClr val="000000"/>
                </a:solidFill>
                <a:sym typeface="Monotype Sorts"/>
              </a:rPr>
              <a:t>T-Oder System</a:t>
            </a:r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738158" y="4226086"/>
            <a:ext cx="74251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dirty="0" smtClean="0">
                <a:solidFill>
                  <a:srgbClr val="000000"/>
                </a:solidFill>
                <a:sym typeface="Monotype Sorts"/>
              </a:rPr>
              <a:t>실사 사진</a:t>
            </a:r>
            <a:endParaRPr lang="en-US" altLang="ko-KR" sz="1000" b="1" dirty="0" smtClean="0">
              <a:solidFill>
                <a:srgbClr val="000000"/>
              </a:solidFill>
              <a:sym typeface="Monotype Sorts"/>
            </a:endParaRPr>
          </a:p>
        </p:txBody>
      </p:sp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600" y="2433600"/>
            <a:ext cx="2430000" cy="18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9200" y="2433600"/>
            <a:ext cx="2433600" cy="18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200" y="4579200"/>
            <a:ext cx="2430000" cy="18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9600" y="4579200"/>
            <a:ext cx="2430000" cy="18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9200" y="4582800"/>
            <a:ext cx="2430000" cy="18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29600" y="2440800"/>
            <a:ext cx="2430000" cy="18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CB24E31-E512-451A-9BA1-4BBC00E0E6D6}" type="slidenum">
              <a:rPr lang="ko-KR" altLang="en-US" sz="1300" b="1">
                <a:solidFill>
                  <a:schemeClr val="tx1"/>
                </a:solidFill>
              </a:rPr>
              <a:pPr/>
              <a:t>11</a:t>
            </a:fld>
            <a:endParaRPr lang="ko-KR" altLang="en-US" sz="1300" b="1" dirty="0">
              <a:solidFill>
                <a:schemeClr val="tx1"/>
              </a:solidFill>
            </a:endParaRPr>
          </a:p>
        </p:txBody>
      </p:sp>
      <p:sp>
        <p:nvSpPr>
          <p:cNvPr id="26627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24463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1. </a:t>
            </a:r>
            <a:r>
              <a:rPr lang="ko-KR" altLang="en-US" sz="2000" b="1" dirty="0">
                <a:solidFill>
                  <a:schemeClr val="bg1"/>
                </a:solidFill>
              </a:rPr>
              <a:t>판매 관리 서비스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73075" y="1639907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5. PG</a:t>
            </a:r>
            <a:r>
              <a:rPr lang="ko-KR" altLang="en-US" sz="1100" b="1" dirty="0" smtClean="0"/>
              <a:t> 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서비스</a:t>
            </a:r>
            <a:endParaRPr lang="ko-KR" altLang="en-US" sz="1100" b="1" dirty="0" smtClean="0"/>
          </a:p>
        </p:txBody>
      </p:sp>
      <p:sp>
        <p:nvSpPr>
          <p:cNvPr id="27" name="직사각형 26"/>
          <p:cNvSpPr/>
          <p:nvPr/>
        </p:nvSpPr>
        <p:spPr>
          <a:xfrm>
            <a:off x="561975" y="2039958"/>
            <a:ext cx="8863013" cy="4389438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ln>
                <a:solidFill>
                  <a:schemeClr val="bg1">
                    <a:lumMod val="95000"/>
                  </a:schemeClr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6630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sp>
        <p:nvSpPr>
          <p:cNvPr id="26631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lvl="1" indent="36513">
              <a:lnSpc>
                <a:spcPct val="150000"/>
              </a:lnSpc>
            </a:pPr>
            <a:r>
              <a:rPr lang="ko-KR" altLang="en-US" sz="1200" b="1" dirty="0" smtClean="0">
                <a:sym typeface="Monotype Sorts"/>
              </a:rPr>
              <a:t>결제 시스템의 안정적 운용을 위해 </a:t>
            </a:r>
            <a:r>
              <a:rPr lang="en-US" altLang="ko-KR" sz="1200" b="1" dirty="0" smtClean="0">
                <a:sym typeface="Monotype Sorts"/>
              </a:rPr>
              <a:t>365 </a:t>
            </a:r>
            <a:r>
              <a:rPr lang="ko-KR" altLang="en-US" sz="1200" b="1" dirty="0" err="1" smtClean="0">
                <a:sym typeface="Monotype Sorts"/>
              </a:rPr>
              <a:t>무중단</a:t>
            </a:r>
            <a:r>
              <a:rPr lang="ko-KR" altLang="en-US" sz="1200" b="1" dirty="0" smtClean="0">
                <a:sym typeface="Monotype Sorts"/>
              </a:rPr>
              <a:t> </a:t>
            </a:r>
            <a:r>
              <a:rPr lang="en-US" altLang="ko-KR" sz="1200" b="1" dirty="0" smtClean="0">
                <a:sym typeface="Monotype Sorts"/>
              </a:rPr>
              <a:t>PG </a:t>
            </a:r>
            <a:r>
              <a:rPr lang="ko-KR" altLang="en-US" sz="1200" b="1" dirty="0" smtClean="0">
                <a:sym typeface="Monotype Sorts"/>
              </a:rPr>
              <a:t>서비스를 제공하고 있습니다</a:t>
            </a:r>
            <a:r>
              <a:rPr lang="en-US" altLang="ko-KR" sz="1200" b="1" dirty="0" smtClean="0">
                <a:sym typeface="Monotype Sorts"/>
              </a:rPr>
              <a:t>. </a:t>
            </a:r>
            <a:r>
              <a:rPr lang="ko-KR" altLang="en-US" sz="1200" b="1" dirty="0" smtClean="0">
                <a:sym typeface="Monotype Sorts"/>
              </a:rPr>
              <a:t>주요 네트워크 및 보안 장비와 주요 서버 장비 이중화 구성되어 있습니다</a:t>
            </a:r>
            <a:r>
              <a:rPr lang="en-US" altLang="ko-KR" sz="1200" b="1" dirty="0" smtClean="0">
                <a:sym typeface="Monotype Sorts"/>
              </a:rPr>
              <a:t>. DB</a:t>
            </a:r>
            <a:r>
              <a:rPr lang="ko-KR" altLang="en-US" sz="1200" b="1" dirty="0" smtClean="0">
                <a:sym typeface="Monotype Sorts"/>
              </a:rPr>
              <a:t>와 백업</a:t>
            </a:r>
            <a:r>
              <a:rPr lang="en-US" altLang="ko-KR" sz="1200" b="1" dirty="0" smtClean="0">
                <a:sym typeface="Monotype Sorts"/>
              </a:rPr>
              <a:t> DB</a:t>
            </a:r>
            <a:r>
              <a:rPr lang="ko-KR" altLang="en-US" sz="1200" b="1" dirty="0" smtClean="0">
                <a:sym typeface="Monotype Sorts"/>
              </a:rPr>
              <a:t>또한 이중화로 구축 되어 안정적인 서비스를 제공 합니다</a:t>
            </a:r>
            <a:r>
              <a:rPr lang="en-US" altLang="ko-KR" sz="1200" b="1" dirty="0" smtClean="0">
                <a:sym typeface="Monotype Sorts"/>
              </a:rPr>
              <a:t>.</a:t>
            </a:r>
            <a:r>
              <a:rPr lang="ko-KR" altLang="en-US" sz="1200" b="1" dirty="0" smtClean="0">
                <a:sym typeface="Monotype Sorts"/>
              </a:rPr>
              <a:t> </a:t>
            </a:r>
            <a:endParaRPr lang="en-US" altLang="ko-KR" sz="1200" b="1" dirty="0">
              <a:sym typeface="Monotype Sorts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38158" y="2056614"/>
            <a:ext cx="1963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지급 대행 서비스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738158" y="4214818"/>
            <a:ext cx="1963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정산 대행 서비스</a:t>
            </a:r>
            <a:endParaRPr lang="ko-KR" alt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15" y="2478857"/>
            <a:ext cx="4038609" cy="1593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1034" y="4786322"/>
            <a:ext cx="4357718" cy="156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67479" y="2143116"/>
            <a:ext cx="282892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19866" y="4386283"/>
            <a:ext cx="27051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6FEAB1A-F314-4972-BD05-DB4E22D09B20}" type="slidenum">
              <a:rPr lang="ko-KR" altLang="en-US" sz="1300" b="1">
                <a:solidFill>
                  <a:schemeClr val="tx1"/>
                </a:solidFill>
              </a:rPr>
              <a:pPr/>
              <a:t>12</a:t>
            </a:fld>
            <a:endParaRPr lang="ko-KR" altLang="en-US" sz="1300" b="1">
              <a:solidFill>
                <a:schemeClr val="tx1"/>
              </a:solidFill>
            </a:endParaRPr>
          </a:p>
        </p:txBody>
      </p:sp>
      <p:sp>
        <p:nvSpPr>
          <p:cNvPr id="32771" name="직사각형 17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sp>
        <p:nvSpPr>
          <p:cNvPr id="32772" name="TextBox 15"/>
          <p:cNvSpPr txBox="1">
            <a:spLocks noChangeArrowheads="1"/>
          </p:cNvSpPr>
          <p:nvPr/>
        </p:nvSpPr>
        <p:spPr bwMode="auto">
          <a:xfrm>
            <a:off x="128588" y="188913"/>
            <a:ext cx="2959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2. </a:t>
            </a:r>
            <a:r>
              <a:rPr lang="ko-KR" altLang="en-US" sz="2000" b="1" dirty="0" err="1">
                <a:solidFill>
                  <a:schemeClr val="bg1"/>
                </a:solidFill>
              </a:rPr>
              <a:t>멤버쉽</a:t>
            </a:r>
            <a:r>
              <a:rPr lang="ko-KR" altLang="en-US" sz="2000" b="1" dirty="0">
                <a:solidFill>
                  <a:schemeClr val="bg1"/>
                </a:solidFill>
              </a:rPr>
              <a:t> 포인트 서비스</a:t>
            </a:r>
          </a:p>
        </p:txBody>
      </p:sp>
      <p:sp>
        <p:nvSpPr>
          <p:cNvPr id="21" name="모서리가 둥근 직사각형 20"/>
          <p:cNvSpPr/>
          <p:nvPr/>
        </p:nvSpPr>
        <p:spPr>
          <a:xfrm>
            <a:off x="561975" y="1698625"/>
            <a:ext cx="3557588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1. O</a:t>
            </a:r>
            <a:r>
              <a:rPr lang="en-US" altLang="ko-KR" sz="1100" b="1" baseline="30000" dirty="0" smtClean="0"/>
              <a:t>2</a:t>
            </a:r>
            <a:r>
              <a:rPr lang="en-US" altLang="ko-KR" sz="1100" b="1" dirty="0" smtClean="0">
                <a:sym typeface="Monotype Sorts"/>
              </a:rPr>
              <a:t>Point</a:t>
            </a:r>
            <a:endParaRPr lang="ko-KR" altLang="en-US" sz="1100" b="1" smtClean="0"/>
          </a:p>
        </p:txBody>
      </p:sp>
      <p:sp>
        <p:nvSpPr>
          <p:cNvPr id="22" name="직사각형 21"/>
          <p:cNvSpPr/>
          <p:nvPr/>
        </p:nvSpPr>
        <p:spPr>
          <a:xfrm>
            <a:off x="561975" y="2060575"/>
            <a:ext cx="8929688" cy="4321175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solidFill>
                <a:srgbClr val="FFFFFF"/>
              </a:solidFill>
            </a:endParaRPr>
          </a:p>
        </p:txBody>
      </p:sp>
      <p:sp>
        <p:nvSpPr>
          <p:cNvPr id="32775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1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lvl="1" indent="36513">
              <a:lnSpc>
                <a:spcPct val="150000"/>
              </a:lnSpc>
            </a:pPr>
            <a:r>
              <a:rPr lang="en-US" altLang="ko-KR" sz="1200" b="1" dirty="0" smtClean="0"/>
              <a:t>O</a:t>
            </a:r>
            <a:r>
              <a:rPr lang="en-US" altLang="ko-KR" sz="1200" b="1" baseline="30000" dirty="0" smtClean="0"/>
              <a:t>2</a:t>
            </a:r>
            <a:r>
              <a:rPr lang="en-US" altLang="ko-KR" sz="1200" b="1" dirty="0" smtClean="0">
                <a:sym typeface="Monotype Sorts"/>
              </a:rPr>
              <a:t>Point</a:t>
            </a:r>
            <a:r>
              <a:rPr lang="ko-KR" altLang="en-US" sz="1200" b="1" dirty="0">
                <a:sym typeface="Monotype Sorts"/>
              </a:rPr>
              <a:t>는</a:t>
            </a:r>
            <a:r>
              <a:rPr lang="en-US" altLang="ko-KR" sz="1200" b="1" dirty="0">
                <a:sym typeface="Monotype Sorts"/>
              </a:rPr>
              <a:t> </a:t>
            </a:r>
            <a:r>
              <a:rPr lang="ko-KR" altLang="en-US" sz="1200" b="1" dirty="0">
                <a:sym typeface="Monotype Sorts"/>
              </a:rPr>
              <a:t>가맹점의 </a:t>
            </a:r>
            <a:r>
              <a:rPr lang="ko-KR" altLang="en-US" sz="1200" b="1" dirty="0" smtClean="0">
                <a:sym typeface="Monotype Sorts"/>
              </a:rPr>
              <a:t>도입 비용은 </a:t>
            </a:r>
            <a:r>
              <a:rPr lang="ko-KR" altLang="en-US" sz="1200" b="1" dirty="0">
                <a:sym typeface="Monotype Sorts"/>
              </a:rPr>
              <a:t>최소로</a:t>
            </a:r>
            <a:r>
              <a:rPr lang="en-US" altLang="ko-KR" sz="1200" b="1" dirty="0">
                <a:sym typeface="Monotype Sorts"/>
              </a:rPr>
              <a:t>, </a:t>
            </a:r>
            <a:r>
              <a:rPr lang="ko-KR" altLang="en-US" sz="1200" b="1" dirty="0">
                <a:sym typeface="Monotype Sorts"/>
              </a:rPr>
              <a:t>서비스 이용은 간단하게</a:t>
            </a:r>
            <a:r>
              <a:rPr lang="en-US" altLang="ko-KR" sz="1200" b="1" dirty="0">
                <a:sym typeface="Monotype Sorts"/>
              </a:rPr>
              <a:t>, </a:t>
            </a:r>
            <a:r>
              <a:rPr lang="ko-KR" altLang="en-US" sz="1200" b="1" dirty="0">
                <a:sym typeface="Monotype Sorts"/>
              </a:rPr>
              <a:t>포인트는 가맹점과 </a:t>
            </a:r>
            <a:r>
              <a:rPr lang="ko-KR" altLang="en-US" sz="1200" b="1" dirty="0" err="1" smtClean="0">
                <a:sym typeface="Monotype Sorts"/>
              </a:rPr>
              <a:t>제휴점에서</a:t>
            </a:r>
            <a:r>
              <a:rPr lang="ko-KR" altLang="en-US" sz="1200" b="1" dirty="0" smtClean="0">
                <a:sym typeface="Monotype Sorts"/>
              </a:rPr>
              <a:t> </a:t>
            </a:r>
            <a:r>
              <a:rPr lang="ko-KR" altLang="en-US" sz="1200" b="1" dirty="0">
                <a:sym typeface="Monotype Sorts"/>
              </a:rPr>
              <a:t>유용하게 </a:t>
            </a:r>
            <a:r>
              <a:rPr lang="ko-KR" altLang="en-US" sz="1200" b="1" dirty="0" smtClean="0">
                <a:sym typeface="Monotype Sorts"/>
              </a:rPr>
              <a:t>이용 가능한 </a:t>
            </a:r>
            <a:r>
              <a:rPr lang="ko-KR" altLang="en-US" sz="1200" b="1" dirty="0">
                <a:sym typeface="Monotype Sorts"/>
              </a:rPr>
              <a:t>포인트 서비스입니다</a:t>
            </a:r>
            <a:r>
              <a:rPr lang="en-US" altLang="ko-KR" sz="1200" b="1" dirty="0">
                <a:sym typeface="Monotype Sorts"/>
              </a:rPr>
              <a:t>.</a:t>
            </a:r>
          </a:p>
        </p:txBody>
      </p:sp>
      <p:sp>
        <p:nvSpPr>
          <p:cNvPr id="33" name="직사각형 32"/>
          <p:cNvSpPr/>
          <p:nvPr/>
        </p:nvSpPr>
        <p:spPr bwMode="auto">
          <a:xfrm>
            <a:off x="632520" y="2132856"/>
            <a:ext cx="4932462" cy="280830"/>
          </a:xfrm>
          <a:prstGeom prst="rect">
            <a:avLst/>
          </a:prstGeom>
          <a:ln>
            <a:headEnd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ko-KR" altLang="en-US" sz="1100" b="1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bg1"/>
                </a:solidFill>
                <a:cs typeface="JBold" panose="02020603020101020101" pitchFamily="18" charset="-127"/>
              </a:rPr>
              <a:t>서비스 개요</a:t>
            </a:r>
            <a:endParaRPr lang="ko-KR" altLang="en-US" sz="11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8" name="타원 17"/>
          <p:cNvSpPr/>
          <p:nvPr/>
        </p:nvSpPr>
        <p:spPr bwMode="auto">
          <a:xfrm>
            <a:off x="704850" y="2565400"/>
            <a:ext cx="1511300" cy="15113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>
                <a:lumMod val="75000"/>
              </a:schemeClr>
            </a:solidFill>
            <a:prstDash val="solid"/>
            <a:round/>
            <a:headEnd/>
            <a:tailEnd type="none" w="med" len="med"/>
          </a:ln>
          <a:effectLst/>
        </p:spPr>
        <p:txBody>
          <a:bodyPr wrap="none" anchor="ctr"/>
          <a:lstStyle/>
          <a:p>
            <a:pPr algn="ctr">
              <a:lnSpc>
                <a:spcPct val="150000"/>
              </a:lnSpc>
              <a:defRPr/>
            </a:pPr>
            <a:endParaRPr lang="ko-KR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6022975" y="4973638"/>
            <a:ext cx="4114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468813" y="3182938"/>
            <a:ext cx="4740400" cy="29777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O</a:t>
            </a:r>
            <a:r>
              <a:rPr lang="en-US" altLang="ko-KR" sz="20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2</a:t>
            </a:r>
            <a:r>
              <a:rPr lang="en-US" altLang="ko-K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POINT</a:t>
            </a:r>
            <a:r>
              <a:rPr lang="ko-KR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는 </a:t>
            </a:r>
            <a:r>
              <a:rPr lang="ko-KR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㈜</a:t>
            </a:r>
            <a:r>
              <a:rPr lang="en-US" altLang="ko-K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SPC</a:t>
            </a:r>
            <a:r>
              <a:rPr lang="ko-KR" alt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네트웍스가</a:t>
            </a:r>
            <a:r>
              <a:rPr lang="ko-KR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제공하는</a:t>
            </a:r>
            <a:endParaRPr lang="en-US" altLang="ko-KR" sz="20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defRPr/>
            </a:pPr>
            <a:r>
              <a:rPr lang="ko-KR" altLang="en-US" sz="2000" b="1" dirty="0">
                <a:solidFill>
                  <a:srgbClr val="FF0000"/>
                </a:solidFill>
                <a:latin typeface="+mn-ea"/>
              </a:rPr>
              <a:t>포인트멤버십 서비스</a:t>
            </a:r>
            <a:r>
              <a:rPr lang="ko-KR" altLang="en-US" sz="2000" b="1" dirty="0">
                <a:latin typeface="+mn-ea"/>
              </a:rPr>
              <a:t>입니다</a:t>
            </a:r>
            <a:r>
              <a:rPr lang="en-US" altLang="ko-K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. </a:t>
            </a:r>
          </a:p>
          <a:p>
            <a:pPr>
              <a:defRPr/>
            </a:pPr>
            <a:endParaRPr lang="en-US" altLang="ko-KR" sz="16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defRPr/>
            </a:pPr>
            <a:endParaRPr lang="en-US" altLang="ko-KR" sz="16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포인트 멤버십은 물론 </a:t>
            </a:r>
            <a:r>
              <a:rPr lang="en-US" altLang="ko-KR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/ </a:t>
            </a:r>
            <a:r>
              <a:rPr lang="ko-KR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스탬프 </a:t>
            </a:r>
            <a:r>
              <a:rPr lang="en-US" altLang="ko-KR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/ </a:t>
            </a:r>
            <a:r>
              <a:rPr lang="ko-KR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쿠폰 </a:t>
            </a:r>
            <a:r>
              <a:rPr lang="en-US" altLang="ko-KR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/ </a:t>
            </a:r>
            <a:r>
              <a:rPr lang="ko-KR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캐시와 같이 </a:t>
            </a:r>
            <a:endParaRPr lang="en-US" altLang="ko-KR" sz="11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고객증대를 위해 활용할 수 있는 다양한</a:t>
            </a:r>
            <a:endParaRPr lang="en-US" altLang="ko-KR" sz="11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솔루션을 합리적인 가격으로 이용할 수 있습니다</a:t>
            </a:r>
            <a:r>
              <a:rPr lang="en-US" altLang="ko-KR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  <a:defRPr/>
            </a:pPr>
            <a:endParaRPr lang="en-US" altLang="ko-KR" sz="11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또한</a:t>
            </a:r>
            <a:r>
              <a:rPr lang="en-US" altLang="ko-KR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고객 관리가 가능한 </a:t>
            </a:r>
            <a:r>
              <a:rPr lang="ko-KR" altLang="en-US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솔루션으로 </a:t>
            </a:r>
            <a:r>
              <a:rPr lang="ko-KR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고객 유치를 위한</a:t>
            </a:r>
            <a:endParaRPr lang="en-US" altLang="ko-KR" sz="11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프로모션 및 가맹점의 이벤트를 노출</a:t>
            </a:r>
            <a:r>
              <a:rPr lang="en-US" altLang="ko-KR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lang="ko-KR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기능 등을 활용 하여</a:t>
            </a:r>
            <a:endParaRPr lang="en-US" altLang="ko-KR" sz="11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본사 및 가맹점의 매출 증대의 효과가 발생합니다</a:t>
            </a:r>
            <a:r>
              <a:rPr lang="en-US" altLang="ko-KR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.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89000" y="3006725"/>
            <a:ext cx="1168400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rgbClr val="002060"/>
                </a:solidFill>
                <a:latin typeface="+mn-ea"/>
              </a:rPr>
              <a:t>O</a:t>
            </a:r>
            <a:r>
              <a:rPr lang="en-US" altLang="ko-KR" b="1" baseline="30000" dirty="0">
                <a:solidFill>
                  <a:srgbClr val="002060"/>
                </a:solidFill>
                <a:latin typeface="+mn-ea"/>
              </a:rPr>
              <a:t>2</a:t>
            </a:r>
            <a:r>
              <a:rPr lang="en-US" altLang="ko-KR" b="1" dirty="0">
                <a:solidFill>
                  <a:srgbClr val="002060"/>
                </a:solidFill>
                <a:latin typeface="+mn-ea"/>
              </a:rPr>
              <a:t>POINT</a:t>
            </a:r>
          </a:p>
          <a:p>
            <a:pPr algn="ctr">
              <a:defRPr/>
            </a:pPr>
            <a:r>
              <a:rPr lang="ko-KR" altLang="en-US" b="1" dirty="0">
                <a:solidFill>
                  <a:srgbClr val="002060"/>
                </a:solidFill>
                <a:latin typeface="+mn-ea"/>
              </a:rPr>
              <a:t>서비스</a:t>
            </a:r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139950" y="4005263"/>
            <a:ext cx="1247775" cy="3698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  <a:defRPr/>
            </a:pPr>
            <a:r>
              <a:rPr lang="ko-KR" altLang="en-US" b="1" dirty="0">
                <a:solidFill>
                  <a:srgbClr val="002060"/>
                </a:solidFill>
                <a:latin typeface="+mn-ea"/>
              </a:rPr>
              <a:t>포인트 </a:t>
            </a:r>
            <a:endParaRPr lang="en-US" altLang="ko-KR" b="1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139950" y="4643438"/>
            <a:ext cx="1166813" cy="3698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  <a:defRPr/>
            </a:pPr>
            <a:r>
              <a:rPr lang="ko-KR" altLang="en-US" b="1" dirty="0">
                <a:solidFill>
                  <a:srgbClr val="002060"/>
                </a:solidFill>
                <a:latin typeface="+mn-ea"/>
              </a:rPr>
              <a:t>스탬프</a:t>
            </a:r>
            <a:endParaRPr lang="en-US" altLang="ko-KR" b="1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139950" y="5229225"/>
            <a:ext cx="935038" cy="3698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  <a:defRPr/>
            </a:pPr>
            <a:r>
              <a:rPr lang="ko-KR" altLang="en-US" b="1" dirty="0">
                <a:solidFill>
                  <a:srgbClr val="002060"/>
                </a:solidFill>
                <a:latin typeface="+mn-ea"/>
              </a:rPr>
              <a:t>쿠폰</a:t>
            </a:r>
            <a:endParaRPr lang="en-US" altLang="ko-KR" b="1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139950" y="5795963"/>
            <a:ext cx="935038" cy="3698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  <a:defRPr/>
            </a:pPr>
            <a:r>
              <a:rPr lang="ko-KR" altLang="en-US" b="1" dirty="0">
                <a:solidFill>
                  <a:srgbClr val="002060"/>
                </a:solidFill>
                <a:latin typeface="+mn-ea"/>
              </a:rPr>
              <a:t>캐시</a:t>
            </a:r>
            <a:endParaRPr lang="en-US" altLang="ko-KR" b="1" dirty="0">
              <a:solidFill>
                <a:srgbClr val="002060"/>
              </a:solidFill>
              <a:latin typeface="+mn-ea"/>
            </a:endParaRPr>
          </a:p>
        </p:txBody>
      </p:sp>
      <p:cxnSp>
        <p:nvCxnSpPr>
          <p:cNvPr id="28" name="꺾인 연결선 27"/>
          <p:cNvCxnSpPr>
            <a:stCxn id="18" idx="4"/>
            <a:endCxn id="24" idx="1"/>
          </p:cNvCxnSpPr>
          <p:nvPr/>
        </p:nvCxnSpPr>
        <p:spPr>
          <a:xfrm rot="16200000" flipH="1">
            <a:off x="1743868" y="3793332"/>
            <a:ext cx="112713" cy="679450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28"/>
          <p:cNvCxnSpPr>
            <a:stCxn id="18" idx="4"/>
            <a:endCxn id="25" idx="1"/>
          </p:cNvCxnSpPr>
          <p:nvPr/>
        </p:nvCxnSpPr>
        <p:spPr>
          <a:xfrm rot="16200000" flipH="1">
            <a:off x="1423987" y="4113213"/>
            <a:ext cx="752475" cy="679450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29"/>
          <p:cNvCxnSpPr>
            <a:stCxn id="18" idx="4"/>
            <a:endCxn id="26" idx="1"/>
          </p:cNvCxnSpPr>
          <p:nvPr/>
        </p:nvCxnSpPr>
        <p:spPr>
          <a:xfrm rot="16200000" flipH="1">
            <a:off x="1131887" y="4405313"/>
            <a:ext cx="1336675" cy="679450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0"/>
          <p:cNvCxnSpPr>
            <a:stCxn id="18" idx="4"/>
            <a:endCxn id="27" idx="1"/>
          </p:cNvCxnSpPr>
          <p:nvPr/>
        </p:nvCxnSpPr>
        <p:spPr>
          <a:xfrm rot="16200000" flipH="1">
            <a:off x="848518" y="4688682"/>
            <a:ext cx="1903413" cy="679450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31"/>
          <p:cNvSpPr/>
          <p:nvPr/>
        </p:nvSpPr>
        <p:spPr bwMode="auto">
          <a:xfrm>
            <a:off x="3440113" y="3933825"/>
            <a:ext cx="504825" cy="50323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>
                <a:lumMod val="75000"/>
              </a:schemeClr>
            </a:solidFill>
            <a:prstDash val="solid"/>
            <a:round/>
            <a:headEnd/>
            <a:tailEnd type="none" w="med" len="med"/>
          </a:ln>
          <a:effectLst/>
        </p:spPr>
        <p:txBody>
          <a:bodyPr wrap="none" anchor="ctr"/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P</a:t>
            </a:r>
            <a:endParaRPr lang="ko-KR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32790" name="그림 22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3441700" y="5238750"/>
            <a:ext cx="615950" cy="431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35" name="타원 34"/>
          <p:cNvSpPr/>
          <p:nvPr/>
        </p:nvSpPr>
        <p:spPr bwMode="auto">
          <a:xfrm>
            <a:off x="3440113" y="5732463"/>
            <a:ext cx="504825" cy="50482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>
                <a:lumMod val="75000"/>
              </a:schemeClr>
            </a:solidFill>
            <a:prstDash val="solid"/>
            <a:round/>
            <a:headEnd/>
            <a:tailEnd type="none" w="med" len="med"/>
          </a:ln>
          <a:effectLst/>
        </p:spPr>
        <p:txBody>
          <a:bodyPr wrap="none" anchor="ctr"/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C</a:t>
            </a:r>
            <a:endParaRPr lang="ko-KR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32792" name="그림 35"/>
          <p:cNvPicPr>
            <a:picLocks noChangeAspect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3479800" y="4508500"/>
            <a:ext cx="536575" cy="538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모서리가 둥근 직사각형 27"/>
          <p:cNvSpPr>
            <a:spLocks noChangeArrowheads="1"/>
          </p:cNvSpPr>
          <p:nvPr/>
        </p:nvSpPr>
        <p:spPr bwMode="auto">
          <a:xfrm>
            <a:off x="4973638" y="2276475"/>
            <a:ext cx="4371975" cy="3987800"/>
          </a:xfrm>
          <a:prstGeom prst="roundRect">
            <a:avLst>
              <a:gd name="adj" fmla="val 5111"/>
            </a:avLst>
          </a:prstGeom>
          <a:solidFill>
            <a:srgbClr val="FFFFFF"/>
          </a:solidFill>
          <a:ln w="38100" algn="ctr">
            <a:solidFill>
              <a:srgbClr val="D9D9D9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ko-KR" altLang="en-US" sz="1100" b="1">
              <a:solidFill>
                <a:srgbClr val="000000"/>
              </a:solidFill>
            </a:endParaRPr>
          </a:p>
        </p:txBody>
      </p:sp>
      <p:sp>
        <p:nvSpPr>
          <p:cNvPr id="38915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C6EA7D-CCC8-4330-BE1C-6DD394B00167}" type="slidenum">
              <a:rPr lang="ko-KR" altLang="en-US" sz="1300" b="1">
                <a:solidFill>
                  <a:schemeClr val="tx1"/>
                </a:solidFill>
              </a:rPr>
              <a:pPr/>
              <a:t>13</a:t>
            </a:fld>
            <a:endParaRPr lang="ko-KR" altLang="en-US" sz="1300" b="1">
              <a:solidFill>
                <a:schemeClr val="tx1"/>
              </a:solidFill>
            </a:endParaRPr>
          </a:p>
        </p:txBody>
      </p:sp>
      <p:sp>
        <p:nvSpPr>
          <p:cNvPr id="38916" name="모서리가 둥근 직사각형 15"/>
          <p:cNvSpPr>
            <a:spLocks noChangeArrowheads="1"/>
          </p:cNvSpPr>
          <p:nvPr/>
        </p:nvSpPr>
        <p:spPr bwMode="auto">
          <a:xfrm>
            <a:off x="685800" y="2276475"/>
            <a:ext cx="4175125" cy="3987800"/>
          </a:xfrm>
          <a:prstGeom prst="roundRect">
            <a:avLst>
              <a:gd name="adj" fmla="val 5111"/>
            </a:avLst>
          </a:prstGeom>
          <a:solidFill>
            <a:srgbClr val="FFFFFF"/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특징 </a:t>
            </a:r>
            <a:r>
              <a:rPr lang="en-US" altLang="ko-KR" sz="1200" b="1" dirty="0">
                <a:solidFill>
                  <a:srgbClr val="000000"/>
                </a:solidFill>
              </a:rPr>
              <a:t>: </a:t>
            </a:r>
            <a:r>
              <a:rPr lang="ko-KR" altLang="en-US" sz="1200" b="1" dirty="0"/>
              <a:t>여신금융협회 자료 연동</a:t>
            </a:r>
            <a:endParaRPr lang="en-US" altLang="ko-KR" sz="1200" b="1" dirty="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승인거래 내역과 상기 입금 정보 비교 분석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주요 서비스 내역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</a:rPr>
              <a:t>   -. </a:t>
            </a:r>
            <a:r>
              <a:rPr lang="ko-KR" altLang="en-US" sz="1200" b="1" dirty="0">
                <a:solidFill>
                  <a:srgbClr val="000000"/>
                </a:solidFill>
              </a:rPr>
              <a:t>매출집계 조회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</a:rPr>
              <a:t>   -. </a:t>
            </a:r>
            <a:r>
              <a:rPr lang="ko-KR" altLang="en-US" sz="1200" b="1" dirty="0">
                <a:solidFill>
                  <a:srgbClr val="000000"/>
                </a:solidFill>
              </a:rPr>
              <a:t>매출상세 조회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</a:rPr>
              <a:t>   -. </a:t>
            </a:r>
            <a:r>
              <a:rPr lang="ko-KR" altLang="en-US" sz="1200" b="1" dirty="0">
                <a:solidFill>
                  <a:srgbClr val="000000"/>
                </a:solidFill>
              </a:rPr>
              <a:t>매출</a:t>
            </a:r>
            <a:r>
              <a:rPr lang="en-US" altLang="ko-KR" sz="1200" b="1" dirty="0">
                <a:solidFill>
                  <a:srgbClr val="000000"/>
                </a:solidFill>
              </a:rPr>
              <a:t>/</a:t>
            </a:r>
            <a:r>
              <a:rPr lang="ko-KR" altLang="en-US" sz="1200" b="1" dirty="0">
                <a:solidFill>
                  <a:srgbClr val="000000"/>
                </a:solidFill>
              </a:rPr>
              <a:t>입금 캘린더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복수사업자 서비스 기능</a:t>
            </a:r>
            <a:r>
              <a:rPr lang="en-US" altLang="ko-KR" sz="1200" b="1" dirty="0">
                <a:solidFill>
                  <a:srgbClr val="000000"/>
                </a:solidFill>
              </a:rPr>
              <a:t>(</a:t>
            </a:r>
            <a:r>
              <a:rPr lang="ko-KR" altLang="en-US" sz="1200" b="1" dirty="0">
                <a:solidFill>
                  <a:srgbClr val="000000"/>
                </a:solidFill>
              </a:rPr>
              <a:t>프랜차이즈 본사 등 사용</a:t>
            </a:r>
            <a:r>
              <a:rPr lang="en-US" altLang="ko-KR" sz="1200" b="1" dirty="0">
                <a:solidFill>
                  <a:srgbClr val="000000"/>
                </a:solidFill>
              </a:rPr>
              <a:t>)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ko-KR" altLang="en-US" sz="1100" b="1" dirty="0">
                <a:solidFill>
                  <a:srgbClr val="000000"/>
                </a:solidFill>
              </a:rPr>
              <a:t> 접속주소 </a:t>
            </a:r>
            <a:r>
              <a:rPr lang="en-US" altLang="ko-KR" sz="1100" b="1" dirty="0">
                <a:solidFill>
                  <a:srgbClr val="000000"/>
                </a:solidFill>
              </a:rPr>
              <a:t>: http://www.rich4u.co.kr</a:t>
            </a:r>
            <a:endParaRPr lang="ko-KR" altLang="en-US" sz="1100" b="1" dirty="0">
              <a:solidFill>
                <a:srgbClr val="000000"/>
              </a:solidFill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985838" y="2133600"/>
            <a:ext cx="3643312" cy="39528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1400" b="1" dirty="0" smtClean="0"/>
              <a:t>Rich4U(</a:t>
            </a:r>
            <a:r>
              <a:rPr lang="ko-KR" altLang="en-US" sz="1400" b="1" dirty="0" smtClean="0"/>
              <a:t>가맹점 입금정보 서비스</a:t>
            </a:r>
            <a:r>
              <a:rPr lang="en-US" altLang="ko-KR" sz="1400" b="1" dirty="0" smtClean="0"/>
              <a:t>)</a:t>
            </a:r>
            <a:endParaRPr lang="ko-KR" altLang="en-US" sz="1400" b="1" dirty="0" smtClean="0"/>
          </a:p>
        </p:txBody>
      </p:sp>
      <p:sp>
        <p:nvSpPr>
          <p:cNvPr id="38918" name="직사각형 17"/>
          <p:cNvSpPr>
            <a:spLocks noChangeArrowheads="1"/>
          </p:cNvSpPr>
          <p:nvPr/>
        </p:nvSpPr>
        <p:spPr bwMode="auto">
          <a:xfrm>
            <a:off x="889000" y="3086100"/>
            <a:ext cx="1160463" cy="695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/>
            <a:r>
              <a:rPr lang="ko-KR" altLang="en-US" sz="1100" b="1" dirty="0"/>
              <a:t>카드사 입금</a:t>
            </a:r>
            <a:endParaRPr lang="en-US" altLang="ko-KR" sz="1100" b="1" dirty="0"/>
          </a:p>
          <a:p>
            <a:pPr algn="ctr" eaLnBrk="1" hangingPunct="1"/>
            <a:r>
              <a:rPr lang="ko-KR" altLang="en-US" sz="1100" b="1" dirty="0"/>
              <a:t>예정정보</a:t>
            </a:r>
            <a:endParaRPr lang="en-US" altLang="ko-KR" sz="1100" b="1" dirty="0"/>
          </a:p>
          <a:p>
            <a:pPr algn="ctr" eaLnBrk="1" hangingPunct="1"/>
            <a:r>
              <a:rPr lang="en-US" altLang="ko-KR" sz="1100" b="1" dirty="0"/>
              <a:t>(VAN</a:t>
            </a:r>
            <a:r>
              <a:rPr lang="ko-KR" altLang="en-US" sz="1100" b="1" dirty="0"/>
              <a:t>사</a:t>
            </a:r>
            <a:r>
              <a:rPr lang="en-US" altLang="ko-KR" sz="1100" b="1" dirty="0"/>
              <a:t>)</a:t>
            </a:r>
            <a:endParaRPr lang="ko-KR" altLang="en-US" sz="1100" b="1" dirty="0"/>
          </a:p>
        </p:txBody>
      </p:sp>
      <p:sp>
        <p:nvSpPr>
          <p:cNvPr id="38919" name="직사각형 18"/>
          <p:cNvSpPr>
            <a:spLocks noChangeArrowheads="1"/>
          </p:cNvSpPr>
          <p:nvPr/>
        </p:nvSpPr>
        <p:spPr bwMode="auto">
          <a:xfrm>
            <a:off x="2171700" y="3086100"/>
            <a:ext cx="1160463" cy="695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/>
            <a:r>
              <a:rPr lang="ko-KR" altLang="en-US" sz="1100" b="1" dirty="0"/>
              <a:t>가맹점매출</a:t>
            </a:r>
            <a:endParaRPr lang="en-US" altLang="ko-KR" sz="1100" b="1" dirty="0"/>
          </a:p>
          <a:p>
            <a:pPr algn="ctr" eaLnBrk="1" hangingPunct="1"/>
            <a:r>
              <a:rPr lang="ko-KR" altLang="en-US" sz="1100" b="1" dirty="0"/>
              <a:t>정보통합조회</a:t>
            </a:r>
            <a:endParaRPr lang="en-US" altLang="ko-KR" sz="1100" b="1" dirty="0"/>
          </a:p>
          <a:p>
            <a:pPr algn="ctr" eaLnBrk="1" hangingPunct="1"/>
            <a:r>
              <a:rPr lang="en-US" altLang="ko-KR" sz="1100" b="1" dirty="0"/>
              <a:t>(</a:t>
            </a:r>
            <a:r>
              <a:rPr lang="ko-KR" altLang="en-US" sz="1100" b="1" dirty="0"/>
              <a:t>여신협회</a:t>
            </a:r>
            <a:r>
              <a:rPr lang="en-US" altLang="ko-KR" sz="1100" b="1" dirty="0"/>
              <a:t>)</a:t>
            </a:r>
            <a:endParaRPr lang="ko-KR" altLang="en-US" sz="1100" b="1" dirty="0"/>
          </a:p>
        </p:txBody>
      </p:sp>
      <p:sp>
        <p:nvSpPr>
          <p:cNvPr id="38920" name="직사각형 19"/>
          <p:cNvSpPr>
            <a:spLocks noChangeArrowheads="1"/>
          </p:cNvSpPr>
          <p:nvPr/>
        </p:nvSpPr>
        <p:spPr bwMode="auto">
          <a:xfrm>
            <a:off x="3441700" y="3086100"/>
            <a:ext cx="1160463" cy="695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/>
            <a:r>
              <a:rPr lang="ko-KR" altLang="en-US" sz="1100" b="1" dirty="0">
                <a:solidFill>
                  <a:srgbClr val="000000"/>
                </a:solidFill>
              </a:rPr>
              <a:t>통장입금내역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algn="ctr" eaLnBrk="1" hangingPunct="1"/>
            <a:r>
              <a:rPr lang="ko-KR" altLang="en-US" sz="1100" b="1" dirty="0" err="1">
                <a:solidFill>
                  <a:srgbClr val="000000"/>
                </a:solidFill>
              </a:rPr>
              <a:t>스크래핑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algn="ctr" eaLnBrk="1" hangingPunct="1"/>
            <a:r>
              <a:rPr lang="en-US" altLang="ko-KR" sz="1100" b="1" dirty="0">
                <a:solidFill>
                  <a:srgbClr val="000000"/>
                </a:solidFill>
              </a:rPr>
              <a:t>(</a:t>
            </a:r>
            <a:r>
              <a:rPr lang="ko-KR" altLang="en-US" sz="1100" b="1" dirty="0">
                <a:solidFill>
                  <a:srgbClr val="000000"/>
                </a:solidFill>
              </a:rPr>
              <a:t>입금통장</a:t>
            </a:r>
            <a:r>
              <a:rPr lang="en-US" altLang="ko-KR" sz="1100" b="1" dirty="0">
                <a:solidFill>
                  <a:srgbClr val="000000"/>
                </a:solidFill>
              </a:rPr>
              <a:t>)</a:t>
            </a:r>
            <a:endParaRPr lang="ko-KR" altLang="en-US" sz="1100" b="1" dirty="0">
              <a:solidFill>
                <a:srgbClr val="000000"/>
              </a:solidFill>
            </a:endParaRPr>
          </a:p>
        </p:txBody>
      </p:sp>
      <p:sp>
        <p:nvSpPr>
          <p:cNvPr id="38921" name="십자형 20"/>
          <p:cNvSpPr>
            <a:spLocks noChangeArrowheads="1"/>
          </p:cNvSpPr>
          <p:nvPr/>
        </p:nvSpPr>
        <p:spPr bwMode="auto">
          <a:xfrm>
            <a:off x="1981200" y="3309938"/>
            <a:ext cx="257175" cy="257175"/>
          </a:xfrm>
          <a:prstGeom prst="plus">
            <a:avLst>
              <a:gd name="adj" fmla="val 34009"/>
            </a:avLst>
          </a:prstGeom>
          <a:solidFill>
            <a:srgbClr val="00B050"/>
          </a:solidFill>
          <a:ln w="12700" algn="ctr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38922" name="십자형 21"/>
          <p:cNvSpPr>
            <a:spLocks noChangeArrowheads="1"/>
          </p:cNvSpPr>
          <p:nvPr/>
        </p:nvSpPr>
        <p:spPr bwMode="auto">
          <a:xfrm>
            <a:off x="3257550" y="3309938"/>
            <a:ext cx="257175" cy="257175"/>
          </a:xfrm>
          <a:prstGeom prst="plus">
            <a:avLst>
              <a:gd name="adj" fmla="val 34009"/>
            </a:avLst>
          </a:prstGeom>
          <a:solidFill>
            <a:srgbClr val="00B050"/>
          </a:solidFill>
          <a:ln w="12700" algn="ctr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pic>
        <p:nvPicPr>
          <p:cNvPr id="38923" name="그림 2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2538" y="5318125"/>
            <a:ext cx="4214812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4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30495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3. </a:t>
            </a:r>
            <a:r>
              <a:rPr lang="ko-KR" altLang="en-US" sz="2000" b="1" dirty="0">
                <a:solidFill>
                  <a:schemeClr val="bg1"/>
                </a:solidFill>
              </a:rPr>
              <a:t>매출 내역 정산 서비스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61975" y="1698625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1. </a:t>
            </a:r>
            <a:r>
              <a:rPr lang="ko-KR" altLang="en-US" sz="1100" b="1" smtClean="0"/>
              <a:t>리치포유 서비스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561975" y="2063750"/>
            <a:ext cx="8863013" cy="431800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solidFill>
                <a:srgbClr val="FFFFFF"/>
              </a:solidFill>
            </a:endParaRPr>
          </a:p>
        </p:txBody>
      </p:sp>
      <p:pic>
        <p:nvPicPr>
          <p:cNvPr id="38927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1275" y="2349500"/>
            <a:ext cx="4059238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8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3838" y="4797425"/>
            <a:ext cx="371475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9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sp>
        <p:nvSpPr>
          <p:cNvPr id="27666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271463" indent="36513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1200" b="1" spc="-150" dirty="0" smtClean="0">
                <a:solidFill>
                  <a:srgbClr val="002060"/>
                </a:solidFill>
                <a:sym typeface="Monotype Sorts"/>
              </a:rPr>
              <a:t>정산 업무서비스 지원을 위하여 </a:t>
            </a:r>
            <a:r>
              <a:rPr lang="ko-KR" altLang="en-US" sz="1200" b="1" spc="-150" dirty="0" smtClean="0">
                <a:sym typeface="Monotype Sorts"/>
              </a:rPr>
              <a:t>가맹점 입금 정보 서비스를 </a:t>
            </a:r>
            <a:r>
              <a:rPr lang="ko-KR" altLang="en-US" sz="1200" b="1" spc="-150" dirty="0" smtClean="0">
                <a:solidFill>
                  <a:srgbClr val="002060"/>
                </a:solidFill>
                <a:sym typeface="Monotype Sorts"/>
              </a:rPr>
              <a:t>통해 안정적인 업무를 지원합니다</a:t>
            </a:r>
            <a:r>
              <a:rPr lang="en-US" altLang="ko-KR" sz="1200" b="1" spc="-150" dirty="0" smtClean="0">
                <a:solidFill>
                  <a:srgbClr val="002060"/>
                </a:solidFill>
                <a:sym typeface="Monotype Sorts"/>
              </a:rPr>
              <a:t>. </a:t>
            </a:r>
            <a:r>
              <a:rPr lang="ko-KR" altLang="en-US" sz="1200" b="1" spc="-150" dirty="0" smtClean="0">
                <a:solidFill>
                  <a:srgbClr val="002060"/>
                </a:solidFill>
                <a:sym typeface="Monotype Sorts"/>
              </a:rPr>
              <a:t>입금정보서비스는 여신금융협회 자료를 활용하여 정확성을 배가 하였습니다</a:t>
            </a:r>
            <a:r>
              <a:rPr lang="en-US" altLang="ko-KR" sz="1200" b="1" spc="-150" dirty="0" smtClean="0">
                <a:solidFill>
                  <a:srgbClr val="002060"/>
                </a:solidFill>
                <a:sym typeface="Monotype Sort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0C71874-C715-43C5-AA76-DC80712E8CA5}" type="slidenum">
              <a:rPr lang="ko-KR" altLang="en-US" sz="1300" b="1">
                <a:solidFill>
                  <a:schemeClr val="tx1"/>
                </a:solidFill>
              </a:rPr>
              <a:pPr/>
              <a:t>14</a:t>
            </a:fld>
            <a:endParaRPr lang="ko-KR" altLang="en-US" sz="1300" b="1">
              <a:solidFill>
                <a:schemeClr val="tx1"/>
              </a:solidFill>
            </a:endParaRPr>
          </a:p>
        </p:txBody>
      </p:sp>
      <p:sp>
        <p:nvSpPr>
          <p:cNvPr id="47107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33956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2000" b="1" dirty="0">
                <a:solidFill>
                  <a:schemeClr val="bg1"/>
                </a:solidFill>
              </a:rPr>
              <a:t>결제 단말기 및 서명 패드</a:t>
            </a:r>
          </a:p>
        </p:txBody>
      </p:sp>
      <p:sp>
        <p:nvSpPr>
          <p:cNvPr id="47108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561975" y="1698625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100" b="1" dirty="0">
                <a:solidFill>
                  <a:schemeClr val="tx1"/>
                </a:solidFill>
              </a:rPr>
              <a:t>1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. </a:t>
            </a:r>
            <a:r>
              <a:rPr lang="en-US" altLang="ko-KR" sz="1100" b="1" dirty="0">
                <a:solidFill>
                  <a:schemeClr val="tx1"/>
                </a:solidFill>
              </a:rPr>
              <a:t>POS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87646543"/>
              </p:ext>
            </p:extLst>
          </p:nvPr>
        </p:nvGraphicFramePr>
        <p:xfrm>
          <a:off x="560388" y="2058988"/>
          <a:ext cx="8589962" cy="4249737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7207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905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842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4943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5132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모델명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제품 이미지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비고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06921">
                <a:tc rowSpan="2"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고급형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POS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E70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CPU Intel® Celeron G540 2.5Ghz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Memory DDR3 8GB (Max. 16GB)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Display 1st LCD 15" IR LED Touchscreen (1024*768) / 2nd LCD 17” Non Touch LCD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6921"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ZED-7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CPU Intel® Atom Processor D2250 (1M Cache, 1.86 GHz)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Memory DDR3 SODIMM 2GB (up to 4GB by 2xSlots)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Storage 2.5” SATA-Ⅱ 320GB HDD&amp;SSD (64GB/128GB)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Display 17-inch 5-wire Resistive , Serial interface(1024x768 / 1280x1024)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06921">
                <a:tc rowSpan="3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보급형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POS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ZED-5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CPU Intel® Atom Processor D2250 (1MB Cache, 1.86 GHz,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Cedarview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-D)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Memory DDR3-1066MHz SODIMM 2GB (MAX. 4GB)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Storage SATA 2 (3Gb/s) 2.5inch SSD 32GB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Display 15” LED Backlight TFT-LCD 250 cd/㎡ (1024x768)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06921"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OPTIMOUS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CPU Intel® Celeron® J1900 (2.0 GHz) Quad-Core Processor /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Fanless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(Standard)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 Memory 2GB Standard DDR3L 1600 MT/s, Socket 1 x SODIMN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 Storage 2.5” SATA-2 320GB HDD &amp; SSD(64GB.128GB)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 Display 15” LED Backlight TFT-LCD 250 cd/㎡ (1024x768)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3600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06921"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하나시스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HIT-8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CPU Intel® Celeron® J1800 Dual Core(2.58 GHz 1M Cache)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2GB DDR3 1333MHz,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SoDIMM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(UP to 8GB)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 SSD : 64GB SSD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 Display 15:,1024 X 768, 24Bit, Luminance : 300 cd/m,. Backlight : LED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7145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19" y="2384425"/>
            <a:ext cx="72072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46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1069" y="3187700"/>
            <a:ext cx="746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48" name="그림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09794" y="4027056"/>
            <a:ext cx="787400" cy="6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50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22607" y="2346325"/>
            <a:ext cx="287337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51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22607" y="3141663"/>
            <a:ext cx="287337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52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22607" y="3960813"/>
            <a:ext cx="287337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53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22607" y="4752975"/>
            <a:ext cx="2873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54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22607" y="5586413"/>
            <a:ext cx="287337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61678" y="5546942"/>
            <a:ext cx="716466" cy="73957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09795" y="4754614"/>
            <a:ext cx="787399" cy="740957"/>
          </a:xfrm>
          <a:prstGeom prst="rect">
            <a:avLst/>
          </a:prstGeom>
        </p:spPr>
      </p:pic>
      <p:sp>
        <p:nvSpPr>
          <p:cNvPr id="19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lvl="1" indent="36513">
              <a:lnSpc>
                <a:spcPct val="150000"/>
              </a:lnSpc>
            </a:pPr>
            <a:r>
              <a:rPr lang="ko-KR" altLang="en-US" sz="1200" b="1" dirty="0" smtClean="0">
                <a:sym typeface="Monotype Sorts"/>
              </a:rPr>
              <a:t>㈜</a:t>
            </a:r>
            <a:r>
              <a:rPr lang="ko-KR" altLang="en-US" sz="1200" b="1" dirty="0" err="1" smtClean="0">
                <a:sym typeface="Monotype Sorts"/>
              </a:rPr>
              <a:t>위드네트웍스는</a:t>
            </a:r>
            <a:r>
              <a:rPr lang="ko-KR" altLang="en-US" sz="1200" b="1" dirty="0" smtClean="0">
                <a:sym typeface="Monotype Sorts"/>
              </a:rPr>
              <a:t> </a:t>
            </a:r>
            <a:r>
              <a:rPr lang="ko-KR" altLang="en-US" sz="1200" b="1" dirty="0">
                <a:sym typeface="Monotype Sorts"/>
              </a:rPr>
              <a:t>빠르고 </a:t>
            </a:r>
            <a:r>
              <a:rPr lang="ko-KR" altLang="en-US" sz="1200" b="1" dirty="0">
                <a:solidFill>
                  <a:srgbClr val="00B050"/>
                </a:solidFill>
                <a:sym typeface="Monotype Sorts"/>
              </a:rPr>
              <a:t>정확한 신용거래 </a:t>
            </a:r>
            <a:r>
              <a:rPr lang="ko-KR" altLang="en-US" sz="1200" b="1" dirty="0">
                <a:sym typeface="Monotype Sorts"/>
              </a:rPr>
              <a:t>및 쉽</a:t>
            </a:r>
            <a:r>
              <a:rPr lang="ko-KR" altLang="en-US" sz="1200" b="1" dirty="0" smtClean="0">
                <a:sym typeface="Monotype Sorts"/>
              </a:rPr>
              <a:t>고 </a:t>
            </a:r>
            <a:r>
              <a:rPr lang="ko-KR" altLang="en-US" sz="1200" b="1" dirty="0">
                <a:solidFill>
                  <a:srgbClr val="00B050"/>
                </a:solidFill>
                <a:sym typeface="Monotype Sorts"/>
              </a:rPr>
              <a:t>빠른 인터페이스</a:t>
            </a:r>
            <a:r>
              <a:rPr lang="en-US" altLang="ko-KR" sz="1200" b="1" dirty="0">
                <a:sym typeface="Monotype Sorts"/>
              </a:rPr>
              <a:t>, </a:t>
            </a:r>
            <a:r>
              <a:rPr lang="ko-KR" altLang="en-US" sz="1200" b="1" dirty="0">
                <a:sym typeface="Monotype Sorts"/>
              </a:rPr>
              <a:t>편리함과 다양한 기능의 단말기 제공합니다</a:t>
            </a:r>
            <a:r>
              <a:rPr lang="en-US" altLang="ko-KR" sz="1200" b="1" dirty="0">
                <a:sym typeface="Monotype Sorts"/>
              </a:rPr>
              <a:t>.</a:t>
            </a:r>
          </a:p>
          <a:p>
            <a:pPr marL="271463" lvl="1" indent="36513">
              <a:lnSpc>
                <a:spcPct val="150000"/>
              </a:lnSpc>
            </a:pPr>
            <a:r>
              <a:rPr lang="en-US" altLang="ko-KR" sz="1200" b="1" dirty="0">
                <a:sym typeface="Monotype Sorts"/>
              </a:rPr>
              <a:t>(</a:t>
            </a:r>
            <a:r>
              <a:rPr lang="ko-KR" altLang="en-US" sz="1200" b="1" dirty="0" smtClean="0">
                <a:sym typeface="Monotype Sorts"/>
              </a:rPr>
              <a:t>신용 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smtClean="0">
                <a:sym typeface="Monotype Sorts"/>
              </a:rPr>
              <a:t>포인트 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smtClean="0">
                <a:sym typeface="Monotype Sorts"/>
              </a:rPr>
              <a:t>현금거래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err="1" smtClean="0">
                <a:sym typeface="Monotype Sorts"/>
              </a:rPr>
              <a:t>은련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err="1" smtClean="0">
                <a:sym typeface="Monotype Sorts"/>
              </a:rPr>
              <a:t>면세유</a:t>
            </a:r>
            <a:r>
              <a:rPr lang="ko-KR" altLang="en-US" sz="1200" b="1" dirty="0" smtClean="0">
                <a:sym typeface="Monotype Sorts"/>
              </a:rPr>
              <a:t> 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smtClean="0">
                <a:sym typeface="Monotype Sorts"/>
              </a:rPr>
              <a:t>단말기 </a:t>
            </a:r>
            <a:r>
              <a:rPr lang="ko-KR" altLang="en-US" sz="1200" b="1" dirty="0">
                <a:sym typeface="Monotype Sorts"/>
              </a:rPr>
              <a:t>정산 등</a:t>
            </a:r>
            <a:r>
              <a:rPr lang="en-US" altLang="ko-KR" sz="1200" b="1" dirty="0">
                <a:sym typeface="Monotype Sorts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6B89AF-D752-4CA5-ACD3-688005622BB2}" type="slidenum">
              <a:rPr lang="ko-KR" altLang="en-US" sz="1300" b="1">
                <a:solidFill>
                  <a:schemeClr val="tx1"/>
                </a:solidFill>
              </a:rPr>
              <a:pPr/>
              <a:t>15</a:t>
            </a:fld>
            <a:endParaRPr lang="ko-KR" altLang="en-US" sz="1300" b="1">
              <a:solidFill>
                <a:schemeClr val="tx1"/>
              </a:solidFill>
            </a:endParaRPr>
          </a:p>
        </p:txBody>
      </p:sp>
      <p:sp>
        <p:nvSpPr>
          <p:cNvPr id="45059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33956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2000" b="1" dirty="0">
                <a:solidFill>
                  <a:schemeClr val="bg1"/>
                </a:solidFill>
              </a:rPr>
              <a:t>결제 단말기 및 서명 패드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61975" y="1698625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/>
              <a:t>2</a:t>
            </a:r>
            <a:r>
              <a:rPr lang="en-US" altLang="ko-KR" sz="1100" b="1" dirty="0" smtClean="0"/>
              <a:t>. 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단말기</a:t>
            </a:r>
            <a:endParaRPr lang="ko-KR" altLang="en-US" sz="1100" b="1" dirty="0" smtClean="0"/>
          </a:p>
        </p:txBody>
      </p:sp>
      <p:sp>
        <p:nvSpPr>
          <p:cNvPr id="45061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52450" y="2063750"/>
          <a:ext cx="8864600" cy="427196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7286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9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4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6880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5694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모델명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제품 이미지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비고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9067">
                <a:tc rowSpan="3"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유선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단말기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SWT-3000T(S)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사인패드 포함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2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유선 단말기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프린터 방식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매뉴얼 컷 방식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수동 방식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여신협회 보안 인증 제품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POS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연동 가능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프린터 인쇄 제외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90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SWT-3100A(S)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사인패드 포함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3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오토컷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유선 단말기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4.3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TFT Color LCD</a:t>
                      </a:r>
                      <a:endParaRPr kumimoji="0" lang="ko-KR" altLang="en-US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POS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연동 가능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프린터 인쇄 가능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56K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고속모뎀 적용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금전함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연동 가능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(24V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동작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90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SWT-1200T(S)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사인패드 포함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3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오토컷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유선 단말기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3.5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Color LCD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여신협회 보안 인증 제품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POS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연동 가능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프린터 인쇄 제외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9067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무선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단말기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SMT-4700T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FULL COLOR LCD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모니터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통신사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 SKT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망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(LTE),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Wifi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기능 탑재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여신협회 보안 인증 제품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IC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결제 서비스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(EMV)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5094" name="그림 1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8738" y="2468563"/>
            <a:ext cx="917575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최수림\Desktop\SWT-3100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1586" y="3203602"/>
            <a:ext cx="1225530" cy="1225530"/>
          </a:xfrm>
          <a:prstGeom prst="rect">
            <a:avLst/>
          </a:prstGeom>
          <a:noFill/>
        </p:spPr>
      </p:pic>
      <p:pic>
        <p:nvPicPr>
          <p:cNvPr id="1027" name="Picture 3" descr="C:\Users\최수림\Desktop\SWT-1200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81232" y="4143380"/>
            <a:ext cx="1357322" cy="1357322"/>
          </a:xfrm>
          <a:prstGeom prst="rect">
            <a:avLst/>
          </a:prstGeom>
          <a:noFill/>
        </p:spPr>
      </p:pic>
      <p:pic>
        <p:nvPicPr>
          <p:cNvPr id="1028" name="Picture 4" descr="C:\Users\최수림\Desktop\SMT-470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2670" y="5214950"/>
            <a:ext cx="1214446" cy="1214446"/>
          </a:xfrm>
          <a:prstGeom prst="rect">
            <a:avLst/>
          </a:prstGeom>
          <a:noFill/>
        </p:spPr>
      </p:pic>
      <p:sp>
        <p:nvSpPr>
          <p:cNvPr id="12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lvl="1" indent="36513">
              <a:lnSpc>
                <a:spcPct val="150000"/>
              </a:lnSpc>
            </a:pPr>
            <a:r>
              <a:rPr lang="ko-KR" altLang="en-US" sz="1200" b="1" dirty="0" smtClean="0">
                <a:sym typeface="Monotype Sorts"/>
              </a:rPr>
              <a:t>㈜</a:t>
            </a:r>
            <a:r>
              <a:rPr lang="ko-KR" altLang="en-US" sz="1200" b="1" dirty="0" err="1" smtClean="0">
                <a:sym typeface="Monotype Sorts"/>
              </a:rPr>
              <a:t>위드네트웍스는</a:t>
            </a:r>
            <a:r>
              <a:rPr lang="ko-KR" altLang="en-US" sz="1200" b="1" dirty="0" smtClean="0">
                <a:sym typeface="Monotype Sorts"/>
              </a:rPr>
              <a:t> </a:t>
            </a:r>
            <a:r>
              <a:rPr lang="ko-KR" altLang="en-US" sz="1200" b="1" dirty="0">
                <a:sym typeface="Monotype Sorts"/>
              </a:rPr>
              <a:t>빠르고 </a:t>
            </a:r>
            <a:r>
              <a:rPr lang="ko-KR" altLang="en-US" sz="1200" b="1" dirty="0">
                <a:solidFill>
                  <a:srgbClr val="00B050"/>
                </a:solidFill>
                <a:sym typeface="Monotype Sorts"/>
              </a:rPr>
              <a:t>정확한 신용거래 </a:t>
            </a:r>
            <a:r>
              <a:rPr lang="ko-KR" altLang="en-US" sz="1200" b="1" dirty="0">
                <a:sym typeface="Monotype Sorts"/>
              </a:rPr>
              <a:t>및 쉽</a:t>
            </a:r>
            <a:r>
              <a:rPr lang="ko-KR" altLang="en-US" sz="1200" b="1" dirty="0" smtClean="0">
                <a:sym typeface="Monotype Sorts"/>
              </a:rPr>
              <a:t>고 </a:t>
            </a:r>
            <a:r>
              <a:rPr lang="ko-KR" altLang="en-US" sz="1200" b="1" dirty="0">
                <a:solidFill>
                  <a:srgbClr val="00B050"/>
                </a:solidFill>
                <a:sym typeface="Monotype Sorts"/>
              </a:rPr>
              <a:t>빠른 인터페이스</a:t>
            </a:r>
            <a:r>
              <a:rPr lang="en-US" altLang="ko-KR" sz="1200" b="1" dirty="0">
                <a:sym typeface="Monotype Sorts"/>
              </a:rPr>
              <a:t>, </a:t>
            </a:r>
            <a:r>
              <a:rPr lang="ko-KR" altLang="en-US" sz="1200" b="1" dirty="0">
                <a:sym typeface="Monotype Sorts"/>
              </a:rPr>
              <a:t>편리함과 다양한 기능의 단말기 제공합니다</a:t>
            </a:r>
            <a:r>
              <a:rPr lang="en-US" altLang="ko-KR" sz="1200" b="1" dirty="0">
                <a:sym typeface="Monotype Sorts"/>
              </a:rPr>
              <a:t>.</a:t>
            </a:r>
          </a:p>
          <a:p>
            <a:pPr marL="271463" lvl="1" indent="36513">
              <a:lnSpc>
                <a:spcPct val="150000"/>
              </a:lnSpc>
            </a:pPr>
            <a:r>
              <a:rPr lang="en-US" altLang="ko-KR" sz="1200" b="1" dirty="0">
                <a:sym typeface="Monotype Sorts"/>
              </a:rPr>
              <a:t>(</a:t>
            </a:r>
            <a:r>
              <a:rPr lang="ko-KR" altLang="en-US" sz="1200" b="1" dirty="0" smtClean="0">
                <a:sym typeface="Monotype Sorts"/>
              </a:rPr>
              <a:t>신용 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smtClean="0">
                <a:sym typeface="Monotype Sorts"/>
              </a:rPr>
              <a:t>포인트 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smtClean="0">
                <a:sym typeface="Monotype Sorts"/>
              </a:rPr>
              <a:t>현금거래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err="1" smtClean="0">
                <a:sym typeface="Monotype Sorts"/>
              </a:rPr>
              <a:t>은련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err="1" smtClean="0">
                <a:sym typeface="Monotype Sorts"/>
              </a:rPr>
              <a:t>면세유</a:t>
            </a:r>
            <a:r>
              <a:rPr lang="ko-KR" altLang="en-US" sz="1200" b="1" dirty="0" smtClean="0">
                <a:sym typeface="Monotype Sorts"/>
              </a:rPr>
              <a:t> 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smtClean="0">
                <a:sym typeface="Monotype Sorts"/>
              </a:rPr>
              <a:t>단말기 </a:t>
            </a:r>
            <a:r>
              <a:rPr lang="ko-KR" altLang="en-US" sz="1200" b="1" dirty="0">
                <a:sym typeface="Monotype Sorts"/>
              </a:rPr>
              <a:t>정산 등</a:t>
            </a:r>
            <a:r>
              <a:rPr lang="en-US" altLang="ko-KR" sz="1200" b="1" dirty="0">
                <a:sym typeface="Monotype Sorts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DBCD4A-3317-471E-8C3A-F56A1C22452B}" type="slidenum">
              <a:rPr lang="ko-KR" altLang="en-US" sz="1300" b="1">
                <a:solidFill>
                  <a:schemeClr val="tx1"/>
                </a:solidFill>
              </a:rPr>
              <a:pPr/>
              <a:t>16</a:t>
            </a:fld>
            <a:endParaRPr lang="ko-KR" altLang="en-US" sz="1300" b="1">
              <a:solidFill>
                <a:schemeClr val="tx1"/>
              </a:solidFill>
            </a:endParaRPr>
          </a:p>
        </p:txBody>
      </p:sp>
      <p:sp>
        <p:nvSpPr>
          <p:cNvPr id="46083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33956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4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. </a:t>
            </a:r>
            <a:r>
              <a:rPr lang="ko-KR" altLang="en-US" sz="2000" b="1" dirty="0">
                <a:solidFill>
                  <a:schemeClr val="bg1"/>
                </a:solidFill>
              </a:rPr>
              <a:t>결제 단말기 및 서명 패드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61975" y="1698625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/>
              <a:t>3</a:t>
            </a:r>
            <a:r>
              <a:rPr lang="en-US" altLang="ko-KR" sz="1100" b="1" dirty="0" smtClean="0"/>
              <a:t>. </a:t>
            </a:r>
            <a:r>
              <a:rPr lang="ko-KR" altLang="en-US" sz="1100" b="1" dirty="0" err="1" smtClean="0">
                <a:solidFill>
                  <a:srgbClr val="000000"/>
                </a:solidFill>
              </a:rPr>
              <a:t>서명패드</a:t>
            </a:r>
            <a:endParaRPr lang="ko-KR" altLang="en-US" sz="1100" b="1" dirty="0" smtClean="0"/>
          </a:p>
        </p:txBody>
      </p:sp>
      <p:sp>
        <p:nvSpPr>
          <p:cNvPr id="46085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60388" y="2058988"/>
          <a:ext cx="8878887" cy="4270376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7207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9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4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71023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80975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모델명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제품 이미지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비고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9600">
                <a:tc rowSpan="2"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고급형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서명패드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SR-170P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4.3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컬러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LCD</a:t>
                      </a:r>
                      <a:endParaRPr kumimoji="0" lang="ko-KR" altLang="en-US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동영상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Play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지원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이미지 로고 지원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음성지원 서비스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Serial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방식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/USB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방식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RF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/IC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94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SN-150P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4.3</a:t>
                      </a:r>
                      <a:r>
                        <a:rPr kumimoji="0" lang="ko-KR" altLang="en-US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인치 컬러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LCD</a:t>
                      </a:r>
                      <a:endParaRPr kumimoji="0" lang="ko-KR" altLang="en-US" sz="1000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동영상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Play </a:t>
                      </a:r>
                      <a:r>
                        <a:rPr kumimoji="0" lang="ko-KR" altLang="en-US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지원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 </a:t>
                      </a:r>
                      <a:r>
                        <a:rPr kumimoji="0" lang="ko-KR" altLang="en-US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이미지 로고 지원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Serial</a:t>
                      </a:r>
                      <a:r>
                        <a:rPr kumimoji="0" lang="ko-KR" altLang="en-US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방식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/USB</a:t>
                      </a:r>
                      <a:r>
                        <a:rPr kumimoji="0" lang="ko-KR" altLang="en-US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방식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RF</a:t>
                      </a:r>
                      <a:r>
                        <a:rPr kumimoji="0" lang="ko-KR" altLang="en-US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서비스 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9600">
                <a:tc rowSpan="3"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보급형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서명패드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SN-590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3.15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키패드형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서명패드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음성 지원 서비스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사인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/PIN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요청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ko-KR" altLang="en-US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010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단축키 적용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(H/W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키패드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적용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POS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및 단말기 동시 연결 가능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810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SC-510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2.8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컬러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LCD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키패드형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서명패드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음성 지원 서비스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사인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/PIN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요청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ko-KR" altLang="en-US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010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단축키 적용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(H/W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키패드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적용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POS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및 단말기 동시 연결 가능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SR-550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IC/MS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일체형 서명패드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음성지원 서비스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사인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/PIN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요청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ko-KR" altLang="en-US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010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단축키 적용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IC/MS/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사인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/PIN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기능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탑제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2763">
                <a:tc rowSpan="2"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모바일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리더기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SR-240M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IC/MS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일체형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모바일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리더기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오디오짹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연결 방식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충전기능 탑재 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SR-320M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IC/MS/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프린터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일체형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모바일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리더기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블루투스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통신 지원 방식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충전기능 탑재 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6130" name="그림 1"/>
          <p:cNvPicPr>
            <a:picLocks noChangeAspect="1"/>
          </p:cNvPicPr>
          <p:nvPr/>
        </p:nvPicPr>
        <p:blipFill>
          <a:blip r:embed="rId2" cstate="print"/>
          <a:srcRect t="16647"/>
          <a:stretch>
            <a:fillRect/>
          </a:stretch>
        </p:blipFill>
        <p:spPr bwMode="auto">
          <a:xfrm>
            <a:off x="2690813" y="3481388"/>
            <a:ext cx="661987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1" name="그림 2"/>
          <p:cNvPicPr>
            <a:picLocks noChangeAspect="1"/>
          </p:cNvPicPr>
          <p:nvPr/>
        </p:nvPicPr>
        <p:blipFill>
          <a:blip r:embed="rId3" cstate="print"/>
          <a:srcRect t="5731"/>
          <a:stretch>
            <a:fillRect/>
          </a:stretch>
        </p:blipFill>
        <p:spPr bwMode="auto">
          <a:xfrm>
            <a:off x="2700338" y="4152900"/>
            <a:ext cx="638175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2" name="그림 3"/>
          <p:cNvPicPr>
            <a:picLocks noChangeAspect="1"/>
          </p:cNvPicPr>
          <p:nvPr/>
        </p:nvPicPr>
        <p:blipFill>
          <a:blip r:embed="rId4" cstate="print"/>
          <a:srcRect t="26875"/>
          <a:stretch>
            <a:fillRect/>
          </a:stretch>
        </p:blipFill>
        <p:spPr bwMode="auto">
          <a:xfrm>
            <a:off x="2740025" y="4811713"/>
            <a:ext cx="58578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3" name="그림 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74938" y="2900363"/>
            <a:ext cx="69373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4" name="그림 5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89225" y="2303463"/>
            <a:ext cx="701675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5" name="Picture 53" descr="C:\Users\KIM JU SUNG\Desktop\내 문서\13. 단말기 및 사인패드 이미지\17. 제패트로닉스\SR-240M(정면)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68600" y="5414963"/>
            <a:ext cx="5143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6" name="Picture 54" descr="C:\Users\KIM JU SUNG\Desktop\내 문서\13. 단말기 및 사인패드 이미지\25. 세우테크 이미지\P20Ⅱ SILK_SPCN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27325" y="5903913"/>
            <a:ext cx="574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lvl="1" indent="36513">
              <a:lnSpc>
                <a:spcPct val="150000"/>
              </a:lnSpc>
            </a:pPr>
            <a:r>
              <a:rPr lang="ko-KR" altLang="en-US" sz="1200" b="1" dirty="0" smtClean="0">
                <a:sym typeface="Monotype Sorts"/>
              </a:rPr>
              <a:t>㈜</a:t>
            </a:r>
            <a:r>
              <a:rPr lang="ko-KR" altLang="en-US" sz="1200" b="1" dirty="0" err="1" smtClean="0">
                <a:sym typeface="Monotype Sorts"/>
              </a:rPr>
              <a:t>위드네트웍스는</a:t>
            </a:r>
            <a:r>
              <a:rPr lang="ko-KR" altLang="en-US" sz="1200" b="1" dirty="0" smtClean="0">
                <a:sym typeface="Monotype Sorts"/>
              </a:rPr>
              <a:t> </a:t>
            </a:r>
            <a:r>
              <a:rPr lang="ko-KR" altLang="en-US" sz="1200" b="1" dirty="0">
                <a:sym typeface="Monotype Sorts"/>
              </a:rPr>
              <a:t>빠르고 </a:t>
            </a:r>
            <a:r>
              <a:rPr lang="ko-KR" altLang="en-US" sz="1200" b="1" dirty="0">
                <a:solidFill>
                  <a:srgbClr val="00B050"/>
                </a:solidFill>
                <a:sym typeface="Monotype Sorts"/>
              </a:rPr>
              <a:t>정확한 신용거래 </a:t>
            </a:r>
            <a:r>
              <a:rPr lang="ko-KR" altLang="en-US" sz="1200" b="1" dirty="0">
                <a:sym typeface="Monotype Sorts"/>
              </a:rPr>
              <a:t>및 쉽</a:t>
            </a:r>
            <a:r>
              <a:rPr lang="ko-KR" altLang="en-US" sz="1200" b="1" dirty="0" smtClean="0">
                <a:sym typeface="Monotype Sorts"/>
              </a:rPr>
              <a:t>고 </a:t>
            </a:r>
            <a:r>
              <a:rPr lang="ko-KR" altLang="en-US" sz="1200" b="1" dirty="0">
                <a:solidFill>
                  <a:srgbClr val="00B050"/>
                </a:solidFill>
                <a:sym typeface="Monotype Sorts"/>
              </a:rPr>
              <a:t>빠른 인터페이스</a:t>
            </a:r>
            <a:r>
              <a:rPr lang="en-US" altLang="ko-KR" sz="1200" b="1" dirty="0">
                <a:sym typeface="Monotype Sorts"/>
              </a:rPr>
              <a:t>, </a:t>
            </a:r>
            <a:r>
              <a:rPr lang="ko-KR" altLang="en-US" sz="1200" b="1" dirty="0">
                <a:sym typeface="Monotype Sorts"/>
              </a:rPr>
              <a:t>편리함과 다양한 기능의 단말기 제공합니다</a:t>
            </a:r>
            <a:r>
              <a:rPr lang="en-US" altLang="ko-KR" sz="1200" b="1" dirty="0">
                <a:sym typeface="Monotype Sorts"/>
              </a:rPr>
              <a:t>.</a:t>
            </a:r>
          </a:p>
          <a:p>
            <a:pPr marL="271463" lvl="1" indent="36513">
              <a:lnSpc>
                <a:spcPct val="150000"/>
              </a:lnSpc>
            </a:pPr>
            <a:r>
              <a:rPr lang="en-US" altLang="ko-KR" sz="1200" b="1" dirty="0">
                <a:sym typeface="Monotype Sorts"/>
              </a:rPr>
              <a:t>(</a:t>
            </a:r>
            <a:r>
              <a:rPr lang="ko-KR" altLang="en-US" sz="1200" b="1" dirty="0" smtClean="0">
                <a:sym typeface="Monotype Sorts"/>
              </a:rPr>
              <a:t>신용 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smtClean="0">
                <a:sym typeface="Monotype Sorts"/>
              </a:rPr>
              <a:t>포인트 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smtClean="0">
                <a:sym typeface="Monotype Sorts"/>
              </a:rPr>
              <a:t>현금거래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err="1" smtClean="0">
                <a:sym typeface="Monotype Sorts"/>
              </a:rPr>
              <a:t>은련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err="1" smtClean="0">
                <a:sym typeface="Monotype Sorts"/>
              </a:rPr>
              <a:t>면세유</a:t>
            </a:r>
            <a:r>
              <a:rPr lang="ko-KR" altLang="en-US" sz="1200" b="1" dirty="0" smtClean="0">
                <a:sym typeface="Monotype Sorts"/>
              </a:rPr>
              <a:t> 거래</a:t>
            </a:r>
            <a:r>
              <a:rPr lang="en-US" altLang="ko-KR" sz="1200" b="1" dirty="0" smtClean="0">
                <a:sym typeface="Monotype Sorts"/>
              </a:rPr>
              <a:t>/ </a:t>
            </a:r>
            <a:r>
              <a:rPr lang="ko-KR" altLang="en-US" sz="1200" b="1" dirty="0" smtClean="0">
                <a:sym typeface="Monotype Sorts"/>
              </a:rPr>
              <a:t>단말기 </a:t>
            </a:r>
            <a:r>
              <a:rPr lang="ko-KR" altLang="en-US" sz="1200" b="1" dirty="0">
                <a:sym typeface="Monotype Sorts"/>
              </a:rPr>
              <a:t>정산 등</a:t>
            </a:r>
            <a:r>
              <a:rPr lang="en-US" altLang="ko-KR" sz="1200" b="1" dirty="0">
                <a:sym typeface="Monotype Sorts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E89DF1E-8430-4109-8AEE-20FA1689060C}" type="slidenum">
              <a:rPr lang="ko-KR" altLang="en-US" sz="1300" b="1">
                <a:solidFill>
                  <a:schemeClr val="tx1"/>
                </a:solidFill>
              </a:rPr>
              <a:pPr/>
              <a:t>17</a:t>
            </a:fld>
            <a:endParaRPr lang="ko-KR" altLang="en-US" sz="1300" b="1">
              <a:solidFill>
                <a:schemeClr val="tx1"/>
              </a:solidFill>
            </a:endParaRPr>
          </a:p>
        </p:txBody>
      </p:sp>
      <p:sp>
        <p:nvSpPr>
          <p:cNvPr id="49155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12458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5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. </a:t>
            </a:r>
            <a:r>
              <a:rPr lang="en-US" altLang="ko-KR" sz="2000" b="1" dirty="0">
                <a:solidFill>
                  <a:schemeClr val="bg1"/>
                </a:solidFill>
              </a:rPr>
              <a:t>KIOSK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61975" y="1698625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1. </a:t>
            </a:r>
            <a:r>
              <a:rPr lang="en-US" altLang="ko-KR" sz="1100" b="1" dirty="0" smtClean="0">
                <a:solidFill>
                  <a:srgbClr val="000000"/>
                </a:solidFill>
              </a:rPr>
              <a:t>KIOSK</a:t>
            </a:r>
            <a:endParaRPr lang="ko-KR" altLang="en-US" sz="1100" b="1" smtClean="0"/>
          </a:p>
        </p:txBody>
      </p:sp>
      <p:sp>
        <p:nvSpPr>
          <p:cNvPr id="49157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sp>
        <p:nvSpPr>
          <p:cNvPr id="49158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lvl="1" indent="36513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002060"/>
                </a:solidFill>
                <a:sym typeface="Monotype Sorts"/>
              </a:rPr>
              <a:t>㈜</a:t>
            </a:r>
            <a:r>
              <a:rPr lang="ko-KR" altLang="en-US" sz="1200" b="1" dirty="0" err="1" smtClean="0">
                <a:solidFill>
                  <a:srgbClr val="002060"/>
                </a:solidFill>
                <a:sym typeface="Monotype Sorts"/>
              </a:rPr>
              <a:t>위드네트웍스는</a:t>
            </a:r>
            <a:r>
              <a:rPr lang="ko-KR" altLang="en-US" sz="1200" b="1" dirty="0" smtClean="0">
                <a:solidFill>
                  <a:srgbClr val="002060"/>
                </a:solidFill>
                <a:sym typeface="Monotype Sorts"/>
              </a:rPr>
              <a:t> </a:t>
            </a:r>
            <a:r>
              <a:rPr lang="ko-KR" altLang="en-US" sz="1200" b="1" dirty="0">
                <a:solidFill>
                  <a:srgbClr val="002060"/>
                </a:solidFill>
                <a:sym typeface="Monotype Sorts"/>
              </a:rPr>
              <a:t>빠르고 신속한 결제를 위해 주문</a:t>
            </a:r>
            <a:r>
              <a:rPr lang="en-US" altLang="ko-KR" sz="1200" b="1" dirty="0">
                <a:solidFill>
                  <a:srgbClr val="002060"/>
                </a:solidFill>
                <a:sym typeface="Monotype Sorts"/>
              </a:rPr>
              <a:t>/</a:t>
            </a:r>
            <a:r>
              <a:rPr lang="ko-KR" altLang="en-US" sz="1200" b="1" dirty="0">
                <a:solidFill>
                  <a:srgbClr val="002060"/>
                </a:solidFill>
                <a:sym typeface="Monotype Sorts"/>
              </a:rPr>
              <a:t>결제 과정을 간소화한 </a:t>
            </a:r>
            <a:r>
              <a:rPr lang="en-US" altLang="ko-KR" sz="1200" b="1" dirty="0">
                <a:solidFill>
                  <a:srgbClr val="002060"/>
                </a:solidFill>
                <a:sym typeface="Monotype Sorts"/>
              </a:rPr>
              <a:t>KIOSK </a:t>
            </a:r>
            <a:r>
              <a:rPr lang="ko-KR" altLang="en-US" sz="1200" b="1" dirty="0">
                <a:solidFill>
                  <a:srgbClr val="002060"/>
                </a:solidFill>
                <a:sym typeface="Monotype Sorts"/>
              </a:rPr>
              <a:t>솔루션을 </a:t>
            </a:r>
            <a:r>
              <a:rPr lang="ko-KR" altLang="en-US" sz="1200" b="1" dirty="0">
                <a:solidFill>
                  <a:srgbClr val="00B050"/>
                </a:solidFill>
                <a:sym typeface="Monotype Sorts"/>
              </a:rPr>
              <a:t>통하여 업종 및 고객 </a:t>
            </a:r>
            <a:r>
              <a:rPr lang="en-US" altLang="ko-KR" sz="1200" b="1" dirty="0">
                <a:solidFill>
                  <a:srgbClr val="00B050"/>
                </a:solidFill>
                <a:sym typeface="Monotype Sorts"/>
              </a:rPr>
              <a:t>Needs</a:t>
            </a:r>
            <a:r>
              <a:rPr lang="ko-KR" altLang="en-US" sz="1200" b="1" dirty="0">
                <a:solidFill>
                  <a:srgbClr val="00B050"/>
                </a:solidFill>
                <a:sym typeface="Monotype Sorts"/>
              </a:rPr>
              <a:t>에 맞는 맞춤형 서비스</a:t>
            </a:r>
            <a:r>
              <a:rPr lang="ko-KR" altLang="en-US" sz="1200" b="1" dirty="0">
                <a:solidFill>
                  <a:srgbClr val="002060"/>
                </a:solidFill>
                <a:sym typeface="Monotype Sorts"/>
              </a:rPr>
              <a:t>를 제공합니다</a:t>
            </a:r>
            <a:r>
              <a:rPr lang="en-US" altLang="ko-KR" sz="1200" b="1" dirty="0">
                <a:solidFill>
                  <a:srgbClr val="002060"/>
                </a:solidFill>
                <a:sym typeface="Monotype Sorts"/>
              </a:rPr>
              <a:t>. </a:t>
            </a:r>
            <a:r>
              <a:rPr lang="ko-KR" altLang="en-US" sz="1200" b="1" dirty="0">
                <a:solidFill>
                  <a:srgbClr val="002060"/>
                </a:solidFill>
                <a:sym typeface="Monotype Sorts"/>
              </a:rPr>
              <a:t> </a:t>
            </a:r>
            <a:endParaRPr lang="en-US" altLang="ko-KR" sz="1200" b="1" dirty="0">
              <a:solidFill>
                <a:srgbClr val="002060"/>
              </a:solidFill>
              <a:sym typeface="Monotype Sorts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52450" y="2063750"/>
          <a:ext cx="4471988" cy="431800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778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65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75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77118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제품 이미지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비고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93216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KIOSK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 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IC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결제 서비스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충격에 강한 제질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세부사항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CPU: G3260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HDD: SSD 128G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RAM: 4G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OS: POSREADY7 32bit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결제키오스크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함체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(1.6t, steel)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21.5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터치스크린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프린터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리더기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21.5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LED (1920*1080) 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47666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고급형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KIOSK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 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IC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결제 서비스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강화 유리 마감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세부사항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CPU: G3260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HDD: SSD 128G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RAM: 4G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OS: POSREADY7 32bit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결제키오스크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함체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(1.6t, steel)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21.5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정전식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터치스크린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강화유리 마감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배면 인쇄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21.5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LED (1920*1080) 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9177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7750" y="2387600"/>
            <a:ext cx="403225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89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9675" y="4581525"/>
            <a:ext cx="1006475" cy="170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90" name="그림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9675" y="2565400"/>
            <a:ext cx="862013" cy="162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91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17750" y="4438650"/>
            <a:ext cx="40322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90329250"/>
              </p:ext>
            </p:extLst>
          </p:nvPr>
        </p:nvGraphicFramePr>
        <p:xfrm>
          <a:off x="5126038" y="2078685"/>
          <a:ext cx="4471988" cy="431800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778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65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75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77118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제품 이미지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비고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93216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KIOSK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 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IC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결제 서비스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충격에 강한 제질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세부사항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CPU: J1900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HDD: SSD 64G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RAM: 4G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OS: POSREADY7 32bit/Win10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결제키오스크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함체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(1.6t, steel)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21.5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터치스크린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프린터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리더기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21.5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LED (1920*1080) 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47666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고급형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KIOSK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 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IC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결제 서비스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강화 유리 마감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세부사항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CPU: I3-6100U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HDD: SSD 64G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RAM: 4G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OS: POSREADY7 32bit/Win10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결제키오스크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함체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(1.6t, steel)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32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터치스크린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강화유리 마감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배면 인쇄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32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LED (1920*1080) 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7" name="그림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260" y="2457594"/>
            <a:ext cx="576956" cy="1731819"/>
          </a:xfrm>
          <a:prstGeom prst="rect">
            <a:avLst/>
          </a:prstGeom>
        </p:spPr>
      </p:pic>
      <p:pic>
        <p:nvPicPr>
          <p:cNvPr id="18" name="그림 17" descr="기기, 실내이(가) 표시된 사진&#10;&#10;높은 신뢰도로 생성된 설명">
            <a:extLst>
              <a:ext uri="{FF2B5EF4-FFF2-40B4-BE49-F238E27FC236}">
                <a16:creationId xmlns="" xmlns:a16="http://schemas.microsoft.com/office/drawing/2014/main" id="{1BDA41E3-52E0-40A3-9D53-C406B6E2FD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045" y="4437112"/>
            <a:ext cx="701386" cy="1853436"/>
          </a:xfrm>
          <a:prstGeom prst="rect">
            <a:avLst/>
          </a:prstGeom>
        </p:spPr>
      </p:pic>
      <p:pic>
        <p:nvPicPr>
          <p:cNvPr id="19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8047" y="2411710"/>
            <a:ext cx="403225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98047" y="4462760"/>
            <a:ext cx="40322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E89DF1E-8430-4109-8AEE-20FA1689060C}" type="slidenum">
              <a:rPr lang="ko-KR" altLang="en-US" sz="1300" b="1">
                <a:solidFill>
                  <a:schemeClr val="tx1"/>
                </a:solidFill>
              </a:rPr>
              <a:pPr/>
              <a:t>18</a:t>
            </a:fld>
            <a:endParaRPr lang="ko-KR" altLang="en-US" sz="1300" b="1">
              <a:solidFill>
                <a:schemeClr val="tx1"/>
              </a:solidFill>
            </a:endParaRPr>
          </a:p>
        </p:txBody>
      </p:sp>
      <p:sp>
        <p:nvSpPr>
          <p:cNvPr id="49155" name="TextBox 22"/>
          <p:cNvSpPr txBox="1">
            <a:spLocks noChangeArrowheads="1"/>
          </p:cNvSpPr>
          <p:nvPr/>
        </p:nvSpPr>
        <p:spPr bwMode="auto">
          <a:xfrm>
            <a:off x="128588" y="188913"/>
            <a:ext cx="12458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5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. </a:t>
            </a:r>
            <a:r>
              <a:rPr lang="en-US" altLang="ko-KR" sz="2000" b="1" dirty="0">
                <a:solidFill>
                  <a:schemeClr val="bg1"/>
                </a:solidFill>
              </a:rPr>
              <a:t>KIOSK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61975" y="1698625"/>
            <a:ext cx="2593975" cy="257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1. </a:t>
            </a:r>
            <a:r>
              <a:rPr lang="en-US" altLang="ko-KR" sz="1100" b="1" dirty="0" smtClean="0">
                <a:solidFill>
                  <a:srgbClr val="000000"/>
                </a:solidFill>
              </a:rPr>
              <a:t>KIOSK</a:t>
            </a:r>
            <a:endParaRPr lang="ko-KR" altLang="en-US" sz="1100" b="1" smtClean="0"/>
          </a:p>
        </p:txBody>
      </p:sp>
      <p:sp>
        <p:nvSpPr>
          <p:cNvPr id="49157" name="직사각형 23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52450" y="2063750"/>
          <a:ext cx="4471988" cy="431800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778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65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75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77118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제품 이미지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비고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93216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KIOSK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 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IC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결제 서비스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충격에 강한 제질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세부사항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21.5" LED Touch Screen    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(1920*1080)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3Inch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Themal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Printer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메카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intel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J1900, DDR3 4GB, 64GB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SSD 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Windows 10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IoT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/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POSReady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7   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프린터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리더기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47666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KIOSK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 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IC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결제 서비스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강화 유리 마감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세부사항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21.5" LED Touch Screen    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(1920*1080)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3Inch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Themal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Printer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메카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intel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J1900, DDR3 4GB, 64GB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SSD 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Windows 10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IoT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/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POSReady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7   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프린터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리더기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9177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7750" y="2387600"/>
            <a:ext cx="403225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91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7750" y="4438650"/>
            <a:ext cx="40322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90329250"/>
              </p:ext>
            </p:extLst>
          </p:nvPr>
        </p:nvGraphicFramePr>
        <p:xfrm>
          <a:off x="5126038" y="2078685"/>
          <a:ext cx="4471988" cy="431800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778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65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75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77118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제품 이미지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비고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93216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고급형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KIOSK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 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IC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결제 서비스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충격에 강한 제질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세부사항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32" LED Touch Screen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(1920*1080)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3Inch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Themal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Printer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메카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intel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Core i3-6100U, 4GB,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64GB SSD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Windows 10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IoT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/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POSReady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7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47666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DID Dev.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 사항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LG 32" DIDTV 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기본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미니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PC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출고안내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Pad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운영프로그램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세부사항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RGB, HDMI, 250CD, 1366*768	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intel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c3150, 4GB,64GB,HDMI2,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Win7,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갤럭시탭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QuadCore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10.1"",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1280*800,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16GB, Android 5.x,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거치대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"	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1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식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(DID/PAD/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운영서버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	 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9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8047" y="2411710"/>
            <a:ext cx="403225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538" y="2604151"/>
            <a:ext cx="649475" cy="1467791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538" y="4500570"/>
            <a:ext cx="576956" cy="1732685"/>
          </a:xfrm>
          <a:prstGeom prst="rect">
            <a:avLst/>
          </a:prstGeom>
        </p:spPr>
      </p:pic>
      <p:pic>
        <p:nvPicPr>
          <p:cNvPr id="24" name="그림 23" descr="기기, 실내이(가) 표시된 사진&#10;&#10;높은 신뢰도로 생성된 설명">
            <a:extLst>
              <a:ext uri="{FF2B5EF4-FFF2-40B4-BE49-F238E27FC236}">
                <a16:creationId xmlns="" xmlns:a16="http://schemas.microsoft.com/office/drawing/2014/main" id="{1BDA41E3-52E0-40A3-9D53-C406B6E2FD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694" y="2357430"/>
            <a:ext cx="701386" cy="1849972"/>
          </a:xfrm>
          <a:prstGeom prst="rect">
            <a:avLst/>
          </a:prstGeom>
        </p:spPr>
      </p:pic>
      <p:pic>
        <p:nvPicPr>
          <p:cNvPr id="26" name="그림 25" descr="출고시스템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67380" y="4500570"/>
            <a:ext cx="1769560" cy="1714512"/>
          </a:xfrm>
          <a:prstGeom prst="rect">
            <a:avLst/>
          </a:prstGeom>
        </p:spPr>
      </p:pic>
      <p:sp>
        <p:nvSpPr>
          <p:cNvPr id="17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1463" lvl="1" indent="36513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002060"/>
                </a:solidFill>
                <a:sym typeface="Monotype Sorts"/>
              </a:rPr>
              <a:t>㈜</a:t>
            </a:r>
            <a:r>
              <a:rPr lang="ko-KR" altLang="en-US" sz="1200" b="1" dirty="0" err="1" smtClean="0">
                <a:solidFill>
                  <a:srgbClr val="002060"/>
                </a:solidFill>
                <a:sym typeface="Monotype Sorts"/>
              </a:rPr>
              <a:t>위드네트웍스는</a:t>
            </a:r>
            <a:r>
              <a:rPr lang="ko-KR" altLang="en-US" sz="1200" b="1" dirty="0" smtClean="0">
                <a:solidFill>
                  <a:srgbClr val="002060"/>
                </a:solidFill>
                <a:sym typeface="Monotype Sorts"/>
              </a:rPr>
              <a:t> </a:t>
            </a:r>
            <a:r>
              <a:rPr lang="ko-KR" altLang="en-US" sz="1200" b="1" dirty="0">
                <a:solidFill>
                  <a:srgbClr val="002060"/>
                </a:solidFill>
                <a:sym typeface="Monotype Sorts"/>
              </a:rPr>
              <a:t>빠르고 신속한 결제를 위해 주문</a:t>
            </a:r>
            <a:r>
              <a:rPr lang="en-US" altLang="ko-KR" sz="1200" b="1" dirty="0">
                <a:solidFill>
                  <a:srgbClr val="002060"/>
                </a:solidFill>
                <a:sym typeface="Monotype Sorts"/>
              </a:rPr>
              <a:t>/</a:t>
            </a:r>
            <a:r>
              <a:rPr lang="ko-KR" altLang="en-US" sz="1200" b="1" dirty="0">
                <a:solidFill>
                  <a:srgbClr val="002060"/>
                </a:solidFill>
                <a:sym typeface="Monotype Sorts"/>
              </a:rPr>
              <a:t>결제 과정을 간소화한 </a:t>
            </a:r>
            <a:r>
              <a:rPr lang="en-US" altLang="ko-KR" sz="1200" b="1" dirty="0">
                <a:solidFill>
                  <a:srgbClr val="002060"/>
                </a:solidFill>
                <a:sym typeface="Monotype Sorts"/>
              </a:rPr>
              <a:t>KIOSK </a:t>
            </a:r>
            <a:r>
              <a:rPr lang="ko-KR" altLang="en-US" sz="1200" b="1" dirty="0">
                <a:solidFill>
                  <a:srgbClr val="002060"/>
                </a:solidFill>
                <a:sym typeface="Monotype Sorts"/>
              </a:rPr>
              <a:t>솔루션을 </a:t>
            </a:r>
            <a:r>
              <a:rPr lang="ko-KR" altLang="en-US" sz="1200" b="1" dirty="0">
                <a:solidFill>
                  <a:srgbClr val="00B050"/>
                </a:solidFill>
                <a:sym typeface="Monotype Sorts"/>
              </a:rPr>
              <a:t>통하여 업종 및 고객 </a:t>
            </a:r>
            <a:r>
              <a:rPr lang="en-US" altLang="ko-KR" sz="1200" b="1" dirty="0">
                <a:solidFill>
                  <a:srgbClr val="00B050"/>
                </a:solidFill>
                <a:sym typeface="Monotype Sorts"/>
              </a:rPr>
              <a:t>Needs</a:t>
            </a:r>
            <a:r>
              <a:rPr lang="ko-KR" altLang="en-US" sz="1200" b="1" dirty="0">
                <a:solidFill>
                  <a:srgbClr val="00B050"/>
                </a:solidFill>
                <a:sym typeface="Monotype Sorts"/>
              </a:rPr>
              <a:t>에 맞는 맞춤형 서비스</a:t>
            </a:r>
            <a:r>
              <a:rPr lang="ko-KR" altLang="en-US" sz="1200" b="1" dirty="0">
                <a:solidFill>
                  <a:srgbClr val="002060"/>
                </a:solidFill>
                <a:sym typeface="Monotype Sorts"/>
              </a:rPr>
              <a:t>를 제공합니다</a:t>
            </a:r>
            <a:r>
              <a:rPr lang="en-US" altLang="ko-KR" sz="1200" b="1" dirty="0">
                <a:solidFill>
                  <a:srgbClr val="002060"/>
                </a:solidFill>
                <a:sym typeface="Monotype Sorts"/>
              </a:rPr>
              <a:t>. </a:t>
            </a:r>
            <a:r>
              <a:rPr lang="ko-KR" altLang="en-US" sz="1200" b="1" dirty="0">
                <a:solidFill>
                  <a:srgbClr val="002060"/>
                </a:solidFill>
                <a:sym typeface="Monotype Sorts"/>
              </a:rPr>
              <a:t> </a:t>
            </a:r>
            <a:endParaRPr lang="en-US" altLang="ko-KR" sz="1200" b="1" dirty="0">
              <a:solidFill>
                <a:srgbClr val="002060"/>
              </a:solidFill>
              <a:sym typeface="Monotype Sort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모서리가 둥근 직사각형 184"/>
          <p:cNvSpPr/>
          <p:nvPr/>
        </p:nvSpPr>
        <p:spPr>
          <a:xfrm>
            <a:off x="558800" y="1700213"/>
            <a:ext cx="2593975" cy="25717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1. A/S </a:t>
            </a:r>
            <a:r>
              <a:rPr lang="ko-KR" altLang="en-US" sz="1100" b="1" dirty="0" smtClean="0"/>
              <a:t>지원 방안 체계 </a:t>
            </a:r>
          </a:p>
        </p:txBody>
      </p:sp>
      <p:sp>
        <p:nvSpPr>
          <p:cNvPr id="64515" name="TextBox 152"/>
          <p:cNvSpPr txBox="1">
            <a:spLocks noChangeArrowheads="1"/>
          </p:cNvSpPr>
          <p:nvPr/>
        </p:nvSpPr>
        <p:spPr bwMode="auto">
          <a:xfrm>
            <a:off x="128588" y="188913"/>
            <a:ext cx="3562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6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. </a:t>
            </a:r>
            <a:r>
              <a:rPr lang="ko-KR" altLang="en-US" sz="2000" b="1" dirty="0">
                <a:solidFill>
                  <a:schemeClr val="bg1"/>
                </a:solidFill>
              </a:rPr>
              <a:t>전국 유지보수 및 업무지원</a:t>
            </a:r>
          </a:p>
        </p:txBody>
      </p:sp>
      <p:sp>
        <p:nvSpPr>
          <p:cNvPr id="150" name="직사각형 149"/>
          <p:cNvSpPr/>
          <p:nvPr/>
        </p:nvSpPr>
        <p:spPr>
          <a:xfrm>
            <a:off x="558800" y="2044700"/>
            <a:ext cx="8866188" cy="433705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solidFill>
                <a:srgbClr val="FFFFFF"/>
              </a:solidFill>
            </a:endParaRPr>
          </a:p>
        </p:txBody>
      </p:sp>
      <p:sp>
        <p:nvSpPr>
          <p:cNvPr id="64517" name="직사각형 172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sp>
        <p:nvSpPr>
          <p:cNvPr id="55302" name="텍스트 개체 틀 6"/>
          <p:cNvSpPr txBox="1">
            <a:spLocks/>
          </p:cNvSpPr>
          <p:nvPr/>
        </p:nvSpPr>
        <p:spPr bwMode="auto">
          <a:xfrm>
            <a:off x="128588" y="981075"/>
            <a:ext cx="957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271463" indent="36513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1200" b="1" spc="-150" dirty="0" err="1" smtClean="0">
                <a:solidFill>
                  <a:srgbClr val="002060"/>
                </a:solidFill>
                <a:sym typeface="Monotype Sorts"/>
              </a:rPr>
              <a:t>고객사</a:t>
            </a:r>
            <a:r>
              <a:rPr lang="ko-KR" altLang="en-US" sz="1200" b="1" spc="-150" dirty="0" smtClean="0">
                <a:solidFill>
                  <a:srgbClr val="002060"/>
                </a:solidFill>
                <a:sym typeface="Monotype Sorts"/>
              </a:rPr>
              <a:t> 매장에서 발생하는 긴급 </a:t>
            </a:r>
            <a:r>
              <a:rPr lang="en-US" altLang="ko-KR" sz="1200" b="1" spc="-150" dirty="0" smtClean="0">
                <a:solidFill>
                  <a:srgbClr val="002060"/>
                </a:solidFill>
                <a:sym typeface="Monotype Sorts"/>
              </a:rPr>
              <a:t>A/S </a:t>
            </a:r>
            <a:r>
              <a:rPr lang="ko-KR" altLang="en-US" sz="1200" b="1" spc="-150" smtClean="0">
                <a:solidFill>
                  <a:srgbClr val="002060"/>
                </a:solidFill>
                <a:sym typeface="Monotype Sorts"/>
              </a:rPr>
              <a:t>발생 시</a:t>
            </a:r>
            <a:r>
              <a:rPr lang="en-US" altLang="ko-KR" sz="1200" b="1" spc="-150" dirty="0" smtClean="0">
                <a:solidFill>
                  <a:srgbClr val="002060"/>
                </a:solidFill>
                <a:sym typeface="Monotype Sorts"/>
              </a:rPr>
              <a:t>, </a:t>
            </a:r>
            <a:r>
              <a:rPr lang="ko-KR" altLang="en-US" sz="1200" b="1" spc="-150" smtClean="0">
                <a:solidFill>
                  <a:srgbClr val="002060"/>
                </a:solidFill>
                <a:sym typeface="Monotype Sorts"/>
              </a:rPr>
              <a:t>빠른 </a:t>
            </a:r>
            <a:r>
              <a:rPr lang="en-US" altLang="ko-KR" sz="1200" b="1" spc="-150" dirty="0" smtClean="0">
                <a:solidFill>
                  <a:srgbClr val="002060"/>
                </a:solidFill>
                <a:sym typeface="Monotype Sorts"/>
              </a:rPr>
              <a:t>A/S </a:t>
            </a:r>
            <a:r>
              <a:rPr lang="ko-KR" altLang="en-US" sz="1200" b="1" spc="-150" smtClean="0">
                <a:solidFill>
                  <a:srgbClr val="002060"/>
                </a:solidFill>
                <a:sym typeface="Monotype Sorts"/>
              </a:rPr>
              <a:t>대응 및 추후 보고 체계로 유지보수 업무를 지원합니다</a:t>
            </a:r>
            <a:r>
              <a:rPr lang="en-US" altLang="ko-KR" sz="1200" b="1" spc="-150" dirty="0" smtClean="0">
                <a:solidFill>
                  <a:srgbClr val="002060"/>
                </a:solidFill>
                <a:sym typeface="Monotype Sorts"/>
              </a:rPr>
              <a:t>. </a:t>
            </a:r>
          </a:p>
        </p:txBody>
      </p:sp>
      <p:grpSp>
        <p:nvGrpSpPr>
          <p:cNvPr id="64519" name="Group 4"/>
          <p:cNvGrpSpPr>
            <a:grpSpLocks/>
          </p:cNvGrpSpPr>
          <p:nvPr/>
        </p:nvGrpSpPr>
        <p:grpSpPr bwMode="auto">
          <a:xfrm>
            <a:off x="1106488" y="4275138"/>
            <a:ext cx="628650" cy="530225"/>
            <a:chOff x="2400" y="384"/>
            <a:chExt cx="1009" cy="632"/>
          </a:xfrm>
        </p:grpSpPr>
        <p:sp>
          <p:nvSpPr>
            <p:cNvPr id="64563" name="Freeform 5"/>
            <p:cNvSpPr>
              <a:spLocks/>
            </p:cNvSpPr>
            <p:nvPr/>
          </p:nvSpPr>
          <p:spPr bwMode="auto">
            <a:xfrm>
              <a:off x="2726" y="626"/>
              <a:ext cx="155" cy="61"/>
            </a:xfrm>
            <a:custGeom>
              <a:avLst/>
              <a:gdLst>
                <a:gd name="T0" fmla="*/ 0 w 155"/>
                <a:gd name="T1" fmla="*/ 60 h 61"/>
                <a:gd name="T2" fmla="*/ 0 w 155"/>
                <a:gd name="T3" fmla="*/ 25 h 61"/>
                <a:gd name="T4" fmla="*/ 154 w 155"/>
                <a:gd name="T5" fmla="*/ 0 h 61"/>
                <a:gd name="T6" fmla="*/ 154 w 155"/>
                <a:gd name="T7" fmla="*/ 43 h 61"/>
                <a:gd name="T8" fmla="*/ 0 w 155"/>
                <a:gd name="T9" fmla="*/ 60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5"/>
                <a:gd name="T16" fmla="*/ 0 h 61"/>
                <a:gd name="T17" fmla="*/ 155 w 155"/>
                <a:gd name="T18" fmla="*/ 61 h 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5" h="61">
                  <a:moveTo>
                    <a:pt x="0" y="60"/>
                  </a:moveTo>
                  <a:lnTo>
                    <a:pt x="0" y="25"/>
                  </a:lnTo>
                  <a:lnTo>
                    <a:pt x="154" y="0"/>
                  </a:lnTo>
                  <a:lnTo>
                    <a:pt x="154" y="43"/>
                  </a:lnTo>
                  <a:lnTo>
                    <a:pt x="0" y="60"/>
                  </a:lnTo>
                </a:path>
              </a:pathLst>
            </a:custGeom>
            <a:solidFill>
              <a:srgbClr val="FFFFCC"/>
            </a:solidFill>
            <a:ln w="12700" cap="rnd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64" name="Freeform 6"/>
            <p:cNvSpPr>
              <a:spLocks/>
            </p:cNvSpPr>
            <p:nvPr/>
          </p:nvSpPr>
          <p:spPr bwMode="auto">
            <a:xfrm>
              <a:off x="2879" y="626"/>
              <a:ext cx="74" cy="44"/>
            </a:xfrm>
            <a:custGeom>
              <a:avLst/>
              <a:gdLst>
                <a:gd name="T0" fmla="*/ 0 w 74"/>
                <a:gd name="T1" fmla="*/ 0 h 44"/>
                <a:gd name="T2" fmla="*/ 0 w 74"/>
                <a:gd name="T3" fmla="*/ 43 h 44"/>
                <a:gd name="T4" fmla="*/ 73 w 74"/>
                <a:gd name="T5" fmla="*/ 43 h 44"/>
                <a:gd name="T6" fmla="*/ 73 w 74"/>
                <a:gd name="T7" fmla="*/ 11 h 44"/>
                <a:gd name="T8" fmla="*/ 0 w 74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"/>
                <a:gd name="T16" fmla="*/ 0 h 44"/>
                <a:gd name="T17" fmla="*/ 74 w 74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" h="44">
                  <a:moveTo>
                    <a:pt x="0" y="0"/>
                  </a:moveTo>
                  <a:lnTo>
                    <a:pt x="0" y="43"/>
                  </a:lnTo>
                  <a:lnTo>
                    <a:pt x="73" y="43"/>
                  </a:lnTo>
                  <a:lnTo>
                    <a:pt x="73" y="11"/>
                  </a:lnTo>
                  <a:lnTo>
                    <a:pt x="0" y="0"/>
                  </a:lnTo>
                </a:path>
              </a:pathLst>
            </a:custGeom>
            <a:solidFill>
              <a:srgbClr val="FFFF99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65" name="Freeform 7"/>
            <p:cNvSpPr>
              <a:spLocks/>
            </p:cNvSpPr>
            <p:nvPr/>
          </p:nvSpPr>
          <p:spPr bwMode="auto">
            <a:xfrm>
              <a:off x="2925" y="384"/>
              <a:ext cx="56" cy="344"/>
            </a:xfrm>
            <a:custGeom>
              <a:avLst/>
              <a:gdLst>
                <a:gd name="T0" fmla="*/ 0 w 56"/>
                <a:gd name="T1" fmla="*/ 343 h 344"/>
                <a:gd name="T2" fmla="*/ 15 w 56"/>
                <a:gd name="T3" fmla="*/ 0 h 344"/>
                <a:gd name="T4" fmla="*/ 40 w 56"/>
                <a:gd name="T5" fmla="*/ 0 h 344"/>
                <a:gd name="T6" fmla="*/ 55 w 56"/>
                <a:gd name="T7" fmla="*/ 343 h 344"/>
                <a:gd name="T8" fmla="*/ 0 w 56"/>
                <a:gd name="T9" fmla="*/ 343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344"/>
                <a:gd name="T17" fmla="*/ 56 w 56"/>
                <a:gd name="T18" fmla="*/ 344 h 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344">
                  <a:moveTo>
                    <a:pt x="0" y="343"/>
                  </a:moveTo>
                  <a:lnTo>
                    <a:pt x="15" y="0"/>
                  </a:lnTo>
                  <a:lnTo>
                    <a:pt x="40" y="0"/>
                  </a:lnTo>
                  <a:lnTo>
                    <a:pt x="55" y="343"/>
                  </a:lnTo>
                  <a:lnTo>
                    <a:pt x="0" y="343"/>
                  </a:lnTo>
                </a:path>
              </a:pathLst>
            </a:custGeom>
            <a:solidFill>
              <a:srgbClr val="C0C0C0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66" name="Freeform 8"/>
            <p:cNvSpPr>
              <a:spLocks/>
            </p:cNvSpPr>
            <p:nvPr/>
          </p:nvSpPr>
          <p:spPr bwMode="auto">
            <a:xfrm>
              <a:off x="3017" y="392"/>
              <a:ext cx="56" cy="341"/>
            </a:xfrm>
            <a:custGeom>
              <a:avLst/>
              <a:gdLst>
                <a:gd name="T0" fmla="*/ 0 w 56"/>
                <a:gd name="T1" fmla="*/ 340 h 341"/>
                <a:gd name="T2" fmla="*/ 15 w 56"/>
                <a:gd name="T3" fmla="*/ 0 h 341"/>
                <a:gd name="T4" fmla="*/ 40 w 56"/>
                <a:gd name="T5" fmla="*/ 0 h 341"/>
                <a:gd name="T6" fmla="*/ 55 w 56"/>
                <a:gd name="T7" fmla="*/ 340 h 341"/>
                <a:gd name="T8" fmla="*/ 0 w 56"/>
                <a:gd name="T9" fmla="*/ 340 h 3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341"/>
                <a:gd name="T17" fmla="*/ 56 w 56"/>
                <a:gd name="T18" fmla="*/ 341 h 3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341">
                  <a:moveTo>
                    <a:pt x="0" y="340"/>
                  </a:moveTo>
                  <a:lnTo>
                    <a:pt x="15" y="0"/>
                  </a:lnTo>
                  <a:lnTo>
                    <a:pt x="40" y="0"/>
                  </a:lnTo>
                  <a:lnTo>
                    <a:pt x="55" y="340"/>
                  </a:lnTo>
                  <a:lnTo>
                    <a:pt x="0" y="340"/>
                  </a:lnTo>
                </a:path>
              </a:pathLst>
            </a:custGeom>
            <a:solidFill>
              <a:srgbClr val="C0C0C0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67" name="Freeform 9"/>
            <p:cNvSpPr>
              <a:spLocks/>
            </p:cNvSpPr>
            <p:nvPr/>
          </p:nvSpPr>
          <p:spPr bwMode="auto">
            <a:xfrm>
              <a:off x="3119" y="407"/>
              <a:ext cx="56" cy="342"/>
            </a:xfrm>
            <a:custGeom>
              <a:avLst/>
              <a:gdLst>
                <a:gd name="T0" fmla="*/ 0 w 56"/>
                <a:gd name="T1" fmla="*/ 205 h 344"/>
                <a:gd name="T2" fmla="*/ 15 w 56"/>
                <a:gd name="T3" fmla="*/ 0 h 344"/>
                <a:gd name="T4" fmla="*/ 40 w 56"/>
                <a:gd name="T5" fmla="*/ 0 h 344"/>
                <a:gd name="T6" fmla="*/ 55 w 56"/>
                <a:gd name="T7" fmla="*/ 205 h 344"/>
                <a:gd name="T8" fmla="*/ 0 w 56"/>
                <a:gd name="T9" fmla="*/ 205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344"/>
                <a:gd name="T17" fmla="*/ 56 w 56"/>
                <a:gd name="T18" fmla="*/ 344 h 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344">
                  <a:moveTo>
                    <a:pt x="0" y="343"/>
                  </a:moveTo>
                  <a:lnTo>
                    <a:pt x="15" y="0"/>
                  </a:lnTo>
                  <a:lnTo>
                    <a:pt x="40" y="0"/>
                  </a:lnTo>
                  <a:lnTo>
                    <a:pt x="55" y="343"/>
                  </a:lnTo>
                  <a:lnTo>
                    <a:pt x="0" y="343"/>
                  </a:lnTo>
                </a:path>
              </a:pathLst>
            </a:custGeom>
            <a:solidFill>
              <a:srgbClr val="C0C0C0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68" name="Freeform 10"/>
            <p:cNvSpPr>
              <a:spLocks/>
            </p:cNvSpPr>
            <p:nvPr/>
          </p:nvSpPr>
          <p:spPr bwMode="auto">
            <a:xfrm>
              <a:off x="2400" y="815"/>
              <a:ext cx="1009" cy="201"/>
            </a:xfrm>
            <a:custGeom>
              <a:avLst/>
              <a:gdLst>
                <a:gd name="T0" fmla="*/ 6 w 1009"/>
                <a:gd name="T1" fmla="*/ 13 h 201"/>
                <a:gd name="T2" fmla="*/ 13 w 1009"/>
                <a:gd name="T3" fmla="*/ 52 h 201"/>
                <a:gd name="T4" fmla="*/ 52 w 1009"/>
                <a:gd name="T5" fmla="*/ 71 h 201"/>
                <a:gd name="T6" fmla="*/ 114 w 1009"/>
                <a:gd name="T7" fmla="*/ 68 h 201"/>
                <a:gd name="T8" fmla="*/ 161 w 1009"/>
                <a:gd name="T9" fmla="*/ 84 h 201"/>
                <a:gd name="T10" fmla="*/ 195 w 1009"/>
                <a:gd name="T11" fmla="*/ 112 h 201"/>
                <a:gd name="T12" fmla="*/ 227 w 1009"/>
                <a:gd name="T13" fmla="*/ 145 h 201"/>
                <a:gd name="T14" fmla="*/ 291 w 1009"/>
                <a:gd name="T15" fmla="*/ 162 h 201"/>
                <a:gd name="T16" fmla="*/ 306 w 1009"/>
                <a:gd name="T17" fmla="*/ 164 h 201"/>
                <a:gd name="T18" fmla="*/ 312 w 1009"/>
                <a:gd name="T19" fmla="*/ 164 h 201"/>
                <a:gd name="T20" fmla="*/ 320 w 1009"/>
                <a:gd name="T21" fmla="*/ 164 h 201"/>
                <a:gd name="T22" fmla="*/ 359 w 1009"/>
                <a:gd name="T23" fmla="*/ 164 h 201"/>
                <a:gd name="T24" fmla="*/ 384 w 1009"/>
                <a:gd name="T25" fmla="*/ 164 h 201"/>
                <a:gd name="T26" fmla="*/ 390 w 1009"/>
                <a:gd name="T27" fmla="*/ 164 h 201"/>
                <a:gd name="T28" fmla="*/ 397 w 1009"/>
                <a:gd name="T29" fmla="*/ 164 h 201"/>
                <a:gd name="T30" fmla="*/ 403 w 1009"/>
                <a:gd name="T31" fmla="*/ 166 h 201"/>
                <a:gd name="T32" fmla="*/ 410 w 1009"/>
                <a:gd name="T33" fmla="*/ 166 h 201"/>
                <a:gd name="T34" fmla="*/ 449 w 1009"/>
                <a:gd name="T35" fmla="*/ 174 h 201"/>
                <a:gd name="T36" fmla="*/ 479 w 1009"/>
                <a:gd name="T37" fmla="*/ 188 h 201"/>
                <a:gd name="T38" fmla="*/ 551 w 1009"/>
                <a:gd name="T39" fmla="*/ 200 h 201"/>
                <a:gd name="T40" fmla="*/ 592 w 1009"/>
                <a:gd name="T41" fmla="*/ 179 h 201"/>
                <a:gd name="T42" fmla="*/ 636 w 1009"/>
                <a:gd name="T43" fmla="*/ 164 h 201"/>
                <a:gd name="T44" fmla="*/ 691 w 1009"/>
                <a:gd name="T45" fmla="*/ 123 h 201"/>
                <a:gd name="T46" fmla="*/ 728 w 1009"/>
                <a:gd name="T47" fmla="*/ 119 h 201"/>
                <a:gd name="T48" fmla="*/ 738 w 1009"/>
                <a:gd name="T49" fmla="*/ 120 h 201"/>
                <a:gd name="T50" fmla="*/ 749 w 1009"/>
                <a:gd name="T51" fmla="*/ 120 h 201"/>
                <a:gd name="T52" fmla="*/ 759 w 1009"/>
                <a:gd name="T53" fmla="*/ 122 h 201"/>
                <a:gd name="T54" fmla="*/ 766 w 1009"/>
                <a:gd name="T55" fmla="*/ 123 h 201"/>
                <a:gd name="T56" fmla="*/ 772 w 1009"/>
                <a:gd name="T57" fmla="*/ 125 h 201"/>
                <a:gd name="T58" fmla="*/ 795 w 1009"/>
                <a:gd name="T59" fmla="*/ 130 h 201"/>
                <a:gd name="T60" fmla="*/ 857 w 1009"/>
                <a:gd name="T61" fmla="*/ 104 h 201"/>
                <a:gd name="T62" fmla="*/ 897 w 1009"/>
                <a:gd name="T63" fmla="*/ 71 h 201"/>
                <a:gd name="T64" fmla="*/ 953 w 1009"/>
                <a:gd name="T65" fmla="*/ 67 h 201"/>
                <a:gd name="T66" fmla="*/ 1008 w 1009"/>
                <a:gd name="T67" fmla="*/ 32 h 201"/>
                <a:gd name="T68" fmla="*/ 982 w 1009"/>
                <a:gd name="T69" fmla="*/ 0 h 20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09"/>
                <a:gd name="T106" fmla="*/ 0 h 201"/>
                <a:gd name="T107" fmla="*/ 1009 w 1009"/>
                <a:gd name="T108" fmla="*/ 201 h 20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09" h="201">
                  <a:moveTo>
                    <a:pt x="39" y="11"/>
                  </a:moveTo>
                  <a:lnTo>
                    <a:pt x="6" y="13"/>
                  </a:lnTo>
                  <a:lnTo>
                    <a:pt x="0" y="32"/>
                  </a:lnTo>
                  <a:lnTo>
                    <a:pt x="13" y="52"/>
                  </a:lnTo>
                  <a:lnTo>
                    <a:pt x="23" y="68"/>
                  </a:lnTo>
                  <a:lnTo>
                    <a:pt x="52" y="71"/>
                  </a:lnTo>
                  <a:lnTo>
                    <a:pt x="80" y="67"/>
                  </a:lnTo>
                  <a:lnTo>
                    <a:pt x="114" y="68"/>
                  </a:lnTo>
                  <a:lnTo>
                    <a:pt x="130" y="70"/>
                  </a:lnTo>
                  <a:lnTo>
                    <a:pt x="161" y="84"/>
                  </a:lnTo>
                  <a:lnTo>
                    <a:pt x="179" y="96"/>
                  </a:lnTo>
                  <a:lnTo>
                    <a:pt x="195" y="112"/>
                  </a:lnTo>
                  <a:lnTo>
                    <a:pt x="213" y="130"/>
                  </a:lnTo>
                  <a:lnTo>
                    <a:pt x="227" y="145"/>
                  </a:lnTo>
                  <a:lnTo>
                    <a:pt x="268" y="159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06" y="164"/>
                  </a:lnTo>
                  <a:lnTo>
                    <a:pt x="309" y="164"/>
                  </a:lnTo>
                  <a:lnTo>
                    <a:pt x="312" y="164"/>
                  </a:lnTo>
                  <a:lnTo>
                    <a:pt x="315" y="164"/>
                  </a:lnTo>
                  <a:lnTo>
                    <a:pt x="320" y="164"/>
                  </a:lnTo>
                  <a:lnTo>
                    <a:pt x="332" y="164"/>
                  </a:lnTo>
                  <a:lnTo>
                    <a:pt x="359" y="164"/>
                  </a:lnTo>
                  <a:lnTo>
                    <a:pt x="380" y="164"/>
                  </a:lnTo>
                  <a:lnTo>
                    <a:pt x="384" y="164"/>
                  </a:lnTo>
                  <a:lnTo>
                    <a:pt x="387" y="164"/>
                  </a:lnTo>
                  <a:lnTo>
                    <a:pt x="390" y="164"/>
                  </a:lnTo>
                  <a:lnTo>
                    <a:pt x="393" y="164"/>
                  </a:lnTo>
                  <a:lnTo>
                    <a:pt x="397" y="164"/>
                  </a:lnTo>
                  <a:lnTo>
                    <a:pt x="400" y="166"/>
                  </a:lnTo>
                  <a:lnTo>
                    <a:pt x="403" y="166"/>
                  </a:lnTo>
                  <a:lnTo>
                    <a:pt x="406" y="166"/>
                  </a:lnTo>
                  <a:lnTo>
                    <a:pt x="410" y="166"/>
                  </a:lnTo>
                  <a:lnTo>
                    <a:pt x="413" y="167"/>
                  </a:lnTo>
                  <a:lnTo>
                    <a:pt x="449" y="174"/>
                  </a:lnTo>
                  <a:lnTo>
                    <a:pt x="462" y="179"/>
                  </a:lnTo>
                  <a:lnTo>
                    <a:pt x="479" y="188"/>
                  </a:lnTo>
                  <a:lnTo>
                    <a:pt x="489" y="195"/>
                  </a:lnTo>
                  <a:lnTo>
                    <a:pt x="551" y="200"/>
                  </a:lnTo>
                  <a:lnTo>
                    <a:pt x="575" y="192"/>
                  </a:lnTo>
                  <a:lnTo>
                    <a:pt x="592" y="179"/>
                  </a:lnTo>
                  <a:lnTo>
                    <a:pt x="619" y="166"/>
                  </a:lnTo>
                  <a:lnTo>
                    <a:pt x="636" y="164"/>
                  </a:lnTo>
                  <a:lnTo>
                    <a:pt x="658" y="161"/>
                  </a:lnTo>
                  <a:lnTo>
                    <a:pt x="691" y="123"/>
                  </a:lnTo>
                  <a:lnTo>
                    <a:pt x="718" y="119"/>
                  </a:lnTo>
                  <a:lnTo>
                    <a:pt x="728" y="119"/>
                  </a:lnTo>
                  <a:lnTo>
                    <a:pt x="733" y="119"/>
                  </a:lnTo>
                  <a:lnTo>
                    <a:pt x="738" y="120"/>
                  </a:lnTo>
                  <a:lnTo>
                    <a:pt x="744" y="120"/>
                  </a:lnTo>
                  <a:lnTo>
                    <a:pt x="749" y="120"/>
                  </a:lnTo>
                  <a:lnTo>
                    <a:pt x="754" y="120"/>
                  </a:lnTo>
                  <a:lnTo>
                    <a:pt x="759" y="122"/>
                  </a:lnTo>
                  <a:lnTo>
                    <a:pt x="762" y="122"/>
                  </a:lnTo>
                  <a:lnTo>
                    <a:pt x="766" y="123"/>
                  </a:lnTo>
                  <a:lnTo>
                    <a:pt x="769" y="123"/>
                  </a:lnTo>
                  <a:lnTo>
                    <a:pt x="772" y="125"/>
                  </a:lnTo>
                  <a:lnTo>
                    <a:pt x="775" y="127"/>
                  </a:lnTo>
                  <a:lnTo>
                    <a:pt x="795" y="130"/>
                  </a:lnTo>
                  <a:lnTo>
                    <a:pt x="832" y="127"/>
                  </a:lnTo>
                  <a:lnTo>
                    <a:pt x="857" y="104"/>
                  </a:lnTo>
                  <a:lnTo>
                    <a:pt x="879" y="81"/>
                  </a:lnTo>
                  <a:lnTo>
                    <a:pt x="897" y="71"/>
                  </a:lnTo>
                  <a:lnTo>
                    <a:pt x="927" y="76"/>
                  </a:lnTo>
                  <a:lnTo>
                    <a:pt x="953" y="67"/>
                  </a:lnTo>
                  <a:lnTo>
                    <a:pt x="966" y="45"/>
                  </a:lnTo>
                  <a:lnTo>
                    <a:pt x="1008" y="32"/>
                  </a:lnTo>
                  <a:lnTo>
                    <a:pt x="1008" y="11"/>
                  </a:lnTo>
                  <a:lnTo>
                    <a:pt x="982" y="0"/>
                  </a:lnTo>
                  <a:lnTo>
                    <a:pt x="39" y="11"/>
                  </a:lnTo>
                </a:path>
              </a:pathLst>
            </a:custGeom>
            <a:solidFill>
              <a:srgbClr val="006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69" name="Freeform 11"/>
            <p:cNvSpPr>
              <a:spLocks/>
            </p:cNvSpPr>
            <p:nvPr/>
          </p:nvSpPr>
          <p:spPr bwMode="auto">
            <a:xfrm>
              <a:off x="3233" y="855"/>
              <a:ext cx="79" cy="19"/>
            </a:xfrm>
            <a:custGeom>
              <a:avLst/>
              <a:gdLst>
                <a:gd name="T0" fmla="*/ 0 w 79"/>
                <a:gd name="T1" fmla="*/ 10 h 20"/>
                <a:gd name="T2" fmla="*/ 59 w 79"/>
                <a:gd name="T3" fmla="*/ 0 h 20"/>
                <a:gd name="T4" fmla="*/ 78 w 79"/>
                <a:gd name="T5" fmla="*/ 5 h 20"/>
                <a:gd name="T6" fmla="*/ 15 w 79"/>
                <a:gd name="T7" fmla="*/ 10 h 20"/>
                <a:gd name="T8" fmla="*/ 0 w 79"/>
                <a:gd name="T9" fmla="*/ 1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20"/>
                <a:gd name="T17" fmla="*/ 79 w 79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20">
                  <a:moveTo>
                    <a:pt x="0" y="15"/>
                  </a:moveTo>
                  <a:lnTo>
                    <a:pt x="59" y="0"/>
                  </a:lnTo>
                  <a:lnTo>
                    <a:pt x="78" y="5"/>
                  </a:lnTo>
                  <a:lnTo>
                    <a:pt x="15" y="19"/>
                  </a:lnTo>
                  <a:lnTo>
                    <a:pt x="0" y="15"/>
                  </a:lnTo>
                </a:path>
              </a:pathLst>
            </a:custGeom>
            <a:solidFill>
              <a:srgbClr val="5B5B5B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70" name="Freeform 12"/>
            <p:cNvSpPr>
              <a:spLocks/>
            </p:cNvSpPr>
            <p:nvPr/>
          </p:nvSpPr>
          <p:spPr bwMode="auto">
            <a:xfrm>
              <a:off x="3233" y="870"/>
              <a:ext cx="15" cy="13"/>
            </a:xfrm>
            <a:custGeom>
              <a:avLst/>
              <a:gdLst>
                <a:gd name="T0" fmla="*/ 0 w 16"/>
                <a:gd name="T1" fmla="*/ 0 h 14"/>
                <a:gd name="T2" fmla="*/ 8 w 16"/>
                <a:gd name="T3" fmla="*/ 4 h 14"/>
                <a:gd name="T4" fmla="*/ 8 w 16"/>
                <a:gd name="T5" fmla="*/ 7 h 14"/>
                <a:gd name="T6" fmla="*/ 0 w 16"/>
                <a:gd name="T7" fmla="*/ 7 h 14"/>
                <a:gd name="T8" fmla="*/ 0 w 16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14"/>
                <a:gd name="T17" fmla="*/ 16 w 16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14">
                  <a:moveTo>
                    <a:pt x="0" y="0"/>
                  </a:moveTo>
                  <a:lnTo>
                    <a:pt x="15" y="4"/>
                  </a:lnTo>
                  <a:lnTo>
                    <a:pt x="15" y="13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6C6C6C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71" name="Freeform 13"/>
            <p:cNvSpPr>
              <a:spLocks/>
            </p:cNvSpPr>
            <p:nvPr/>
          </p:nvSpPr>
          <p:spPr bwMode="auto">
            <a:xfrm>
              <a:off x="3233" y="779"/>
              <a:ext cx="59" cy="8"/>
            </a:xfrm>
            <a:custGeom>
              <a:avLst/>
              <a:gdLst>
                <a:gd name="T0" fmla="*/ 0 w 60"/>
                <a:gd name="T1" fmla="*/ 3 h 8"/>
                <a:gd name="T2" fmla="*/ 30 w 60"/>
                <a:gd name="T3" fmla="*/ 0 h 8"/>
                <a:gd name="T4" fmla="*/ 30 w 60"/>
                <a:gd name="T5" fmla="*/ 4 h 8"/>
                <a:gd name="T6" fmla="*/ 0 w 60"/>
                <a:gd name="T7" fmla="*/ 7 h 8"/>
                <a:gd name="T8" fmla="*/ 0 w 60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8"/>
                <a:gd name="T17" fmla="*/ 60 w 6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8">
                  <a:moveTo>
                    <a:pt x="0" y="3"/>
                  </a:moveTo>
                  <a:lnTo>
                    <a:pt x="59" y="0"/>
                  </a:lnTo>
                  <a:lnTo>
                    <a:pt x="54" y="4"/>
                  </a:lnTo>
                  <a:lnTo>
                    <a:pt x="0" y="7"/>
                  </a:lnTo>
                  <a:lnTo>
                    <a:pt x="0" y="3"/>
                  </a:lnTo>
                </a:path>
              </a:pathLst>
            </a:custGeom>
            <a:solidFill>
              <a:srgbClr val="2F1D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72" name="Freeform 14"/>
            <p:cNvSpPr>
              <a:spLocks/>
            </p:cNvSpPr>
            <p:nvPr/>
          </p:nvSpPr>
          <p:spPr bwMode="auto">
            <a:xfrm>
              <a:off x="3233" y="853"/>
              <a:ext cx="59" cy="17"/>
            </a:xfrm>
            <a:custGeom>
              <a:avLst/>
              <a:gdLst>
                <a:gd name="T0" fmla="*/ 0 w 60"/>
                <a:gd name="T1" fmla="*/ 16 h 17"/>
                <a:gd name="T2" fmla="*/ 30 w 60"/>
                <a:gd name="T3" fmla="*/ 2 h 17"/>
                <a:gd name="T4" fmla="*/ 30 w 60"/>
                <a:gd name="T5" fmla="*/ 0 h 17"/>
                <a:gd name="T6" fmla="*/ 0 w 60"/>
                <a:gd name="T7" fmla="*/ 12 h 17"/>
                <a:gd name="T8" fmla="*/ 0 w 60"/>
                <a:gd name="T9" fmla="*/ 1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17"/>
                <a:gd name="T17" fmla="*/ 60 w 60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17">
                  <a:moveTo>
                    <a:pt x="0" y="16"/>
                  </a:moveTo>
                  <a:lnTo>
                    <a:pt x="59" y="2"/>
                  </a:lnTo>
                  <a:lnTo>
                    <a:pt x="54" y="0"/>
                  </a:lnTo>
                  <a:lnTo>
                    <a:pt x="0" y="12"/>
                  </a:lnTo>
                  <a:lnTo>
                    <a:pt x="0" y="16"/>
                  </a:lnTo>
                </a:path>
              </a:pathLst>
            </a:custGeom>
            <a:solidFill>
              <a:srgbClr val="5635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73" name="Freeform 15"/>
            <p:cNvSpPr>
              <a:spLocks/>
            </p:cNvSpPr>
            <p:nvPr/>
          </p:nvSpPr>
          <p:spPr bwMode="auto">
            <a:xfrm>
              <a:off x="2423" y="660"/>
              <a:ext cx="487" cy="295"/>
            </a:xfrm>
            <a:custGeom>
              <a:avLst/>
              <a:gdLst>
                <a:gd name="T0" fmla="*/ 707 w 485"/>
                <a:gd name="T1" fmla="*/ 0 h 295"/>
                <a:gd name="T2" fmla="*/ 707 w 485"/>
                <a:gd name="T3" fmla="*/ 294 h 295"/>
                <a:gd name="T4" fmla="*/ 0 w 485"/>
                <a:gd name="T5" fmla="*/ 173 h 295"/>
                <a:gd name="T6" fmla="*/ 0 w 485"/>
                <a:gd name="T7" fmla="*/ 53 h 295"/>
                <a:gd name="T8" fmla="*/ 707 w 485"/>
                <a:gd name="T9" fmla="*/ 0 h 2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5"/>
                <a:gd name="T16" fmla="*/ 0 h 295"/>
                <a:gd name="T17" fmla="*/ 485 w 485"/>
                <a:gd name="T18" fmla="*/ 295 h 2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5" h="295">
                  <a:moveTo>
                    <a:pt x="484" y="0"/>
                  </a:moveTo>
                  <a:lnTo>
                    <a:pt x="484" y="294"/>
                  </a:lnTo>
                  <a:lnTo>
                    <a:pt x="0" y="173"/>
                  </a:lnTo>
                  <a:lnTo>
                    <a:pt x="0" y="53"/>
                  </a:lnTo>
                  <a:lnTo>
                    <a:pt x="484" y="0"/>
                  </a:lnTo>
                </a:path>
              </a:pathLst>
            </a:custGeom>
            <a:solidFill>
              <a:srgbClr val="FFFF99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74" name="Freeform 16"/>
            <p:cNvSpPr>
              <a:spLocks/>
            </p:cNvSpPr>
            <p:nvPr/>
          </p:nvSpPr>
          <p:spPr bwMode="auto">
            <a:xfrm>
              <a:off x="2438" y="694"/>
              <a:ext cx="438" cy="191"/>
            </a:xfrm>
            <a:custGeom>
              <a:avLst/>
              <a:gdLst>
                <a:gd name="T0" fmla="*/ 0 w 440"/>
                <a:gd name="T1" fmla="*/ 31 h 191"/>
                <a:gd name="T2" fmla="*/ 0 w 440"/>
                <a:gd name="T3" fmla="*/ 114 h 191"/>
                <a:gd name="T4" fmla="*/ 289 w 440"/>
                <a:gd name="T5" fmla="*/ 190 h 191"/>
                <a:gd name="T6" fmla="*/ 289 w 440"/>
                <a:gd name="T7" fmla="*/ 0 h 191"/>
                <a:gd name="T8" fmla="*/ 0 w 440"/>
                <a:gd name="T9" fmla="*/ 31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91"/>
                <a:gd name="T17" fmla="*/ 440 w 440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91">
                  <a:moveTo>
                    <a:pt x="0" y="31"/>
                  </a:moveTo>
                  <a:lnTo>
                    <a:pt x="0" y="114"/>
                  </a:lnTo>
                  <a:lnTo>
                    <a:pt x="439" y="190"/>
                  </a:lnTo>
                  <a:lnTo>
                    <a:pt x="439" y="0"/>
                  </a:lnTo>
                  <a:lnTo>
                    <a:pt x="0" y="31"/>
                  </a:lnTo>
                </a:path>
              </a:pathLst>
            </a:custGeom>
            <a:solidFill>
              <a:srgbClr val="FFFFFF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575" name="Line 17"/>
            <p:cNvSpPr>
              <a:spLocks noChangeShapeType="1"/>
            </p:cNvSpPr>
            <p:nvPr/>
          </p:nvSpPr>
          <p:spPr bwMode="auto">
            <a:xfrm flipH="1">
              <a:off x="2438" y="728"/>
              <a:ext cx="438" cy="11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76" name="Line 18"/>
            <p:cNvSpPr>
              <a:spLocks noChangeShapeType="1"/>
            </p:cNvSpPr>
            <p:nvPr/>
          </p:nvSpPr>
          <p:spPr bwMode="auto">
            <a:xfrm flipH="1" flipV="1">
              <a:off x="2438" y="755"/>
              <a:ext cx="436" cy="4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77" name="Line 19"/>
            <p:cNvSpPr>
              <a:spLocks noChangeShapeType="1"/>
            </p:cNvSpPr>
            <p:nvPr/>
          </p:nvSpPr>
          <p:spPr bwMode="auto">
            <a:xfrm flipH="1" flipV="1">
              <a:off x="2438" y="768"/>
              <a:ext cx="436" cy="23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78" name="Line 20"/>
            <p:cNvSpPr>
              <a:spLocks noChangeShapeType="1"/>
            </p:cNvSpPr>
            <p:nvPr/>
          </p:nvSpPr>
          <p:spPr bwMode="auto">
            <a:xfrm flipH="1" flipV="1">
              <a:off x="2438" y="783"/>
              <a:ext cx="436" cy="38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79" name="Line 21"/>
            <p:cNvSpPr>
              <a:spLocks noChangeShapeType="1"/>
            </p:cNvSpPr>
            <p:nvPr/>
          </p:nvSpPr>
          <p:spPr bwMode="auto">
            <a:xfrm flipH="1" flipV="1">
              <a:off x="2438" y="797"/>
              <a:ext cx="436" cy="55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0" name="Line 22"/>
            <p:cNvSpPr>
              <a:spLocks noChangeShapeType="1"/>
            </p:cNvSpPr>
            <p:nvPr/>
          </p:nvSpPr>
          <p:spPr bwMode="auto">
            <a:xfrm>
              <a:off x="2836" y="700"/>
              <a:ext cx="0" cy="178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1" name="Line 23"/>
            <p:cNvSpPr>
              <a:spLocks noChangeShapeType="1"/>
            </p:cNvSpPr>
            <p:nvPr/>
          </p:nvSpPr>
          <p:spPr bwMode="auto">
            <a:xfrm>
              <a:off x="2800" y="702"/>
              <a:ext cx="0" cy="170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2" name="Line 24"/>
            <p:cNvSpPr>
              <a:spLocks noChangeShapeType="1"/>
            </p:cNvSpPr>
            <p:nvPr/>
          </p:nvSpPr>
          <p:spPr bwMode="auto">
            <a:xfrm>
              <a:off x="2769" y="704"/>
              <a:ext cx="0" cy="163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3" name="Line 25"/>
            <p:cNvSpPr>
              <a:spLocks noChangeShapeType="1"/>
            </p:cNvSpPr>
            <p:nvPr/>
          </p:nvSpPr>
          <p:spPr bwMode="auto">
            <a:xfrm>
              <a:off x="2739" y="706"/>
              <a:ext cx="0" cy="155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4" name="Line 26"/>
            <p:cNvSpPr>
              <a:spLocks noChangeShapeType="1"/>
            </p:cNvSpPr>
            <p:nvPr/>
          </p:nvSpPr>
          <p:spPr bwMode="auto">
            <a:xfrm>
              <a:off x="2711" y="708"/>
              <a:ext cx="0" cy="149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5" name="Line 27"/>
            <p:cNvSpPr>
              <a:spLocks noChangeShapeType="1"/>
            </p:cNvSpPr>
            <p:nvPr/>
          </p:nvSpPr>
          <p:spPr bwMode="auto">
            <a:xfrm>
              <a:off x="2688" y="709"/>
              <a:ext cx="0" cy="142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6" name="Line 28"/>
            <p:cNvSpPr>
              <a:spLocks noChangeShapeType="1"/>
            </p:cNvSpPr>
            <p:nvPr/>
          </p:nvSpPr>
          <p:spPr bwMode="auto">
            <a:xfrm>
              <a:off x="2665" y="711"/>
              <a:ext cx="0" cy="138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7" name="Line 29"/>
            <p:cNvSpPr>
              <a:spLocks noChangeShapeType="1"/>
            </p:cNvSpPr>
            <p:nvPr/>
          </p:nvSpPr>
          <p:spPr bwMode="auto">
            <a:xfrm>
              <a:off x="2645" y="713"/>
              <a:ext cx="0" cy="132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8" name="Line 30"/>
            <p:cNvSpPr>
              <a:spLocks noChangeShapeType="1"/>
            </p:cNvSpPr>
            <p:nvPr/>
          </p:nvSpPr>
          <p:spPr bwMode="auto">
            <a:xfrm>
              <a:off x="2624" y="713"/>
              <a:ext cx="0" cy="129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89" name="Line 31"/>
            <p:cNvSpPr>
              <a:spLocks noChangeShapeType="1"/>
            </p:cNvSpPr>
            <p:nvPr/>
          </p:nvSpPr>
          <p:spPr bwMode="auto">
            <a:xfrm>
              <a:off x="2604" y="715"/>
              <a:ext cx="0" cy="123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0" name="Line 32"/>
            <p:cNvSpPr>
              <a:spLocks noChangeShapeType="1"/>
            </p:cNvSpPr>
            <p:nvPr/>
          </p:nvSpPr>
          <p:spPr bwMode="auto">
            <a:xfrm>
              <a:off x="2586" y="715"/>
              <a:ext cx="0" cy="119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1" name="Line 33"/>
            <p:cNvSpPr>
              <a:spLocks noChangeShapeType="1"/>
            </p:cNvSpPr>
            <p:nvPr/>
          </p:nvSpPr>
          <p:spPr bwMode="auto">
            <a:xfrm>
              <a:off x="2566" y="719"/>
              <a:ext cx="3" cy="114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2" name="Line 34"/>
            <p:cNvSpPr>
              <a:spLocks noChangeShapeType="1"/>
            </p:cNvSpPr>
            <p:nvPr/>
          </p:nvSpPr>
          <p:spPr bwMode="auto">
            <a:xfrm>
              <a:off x="2527" y="721"/>
              <a:ext cx="3" cy="104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3" name="Line 35"/>
            <p:cNvSpPr>
              <a:spLocks noChangeShapeType="1"/>
            </p:cNvSpPr>
            <p:nvPr/>
          </p:nvSpPr>
          <p:spPr bwMode="auto">
            <a:xfrm>
              <a:off x="2512" y="721"/>
              <a:ext cx="0" cy="100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4" name="Line 36"/>
            <p:cNvSpPr>
              <a:spLocks noChangeShapeType="1"/>
            </p:cNvSpPr>
            <p:nvPr/>
          </p:nvSpPr>
          <p:spPr bwMode="auto">
            <a:xfrm>
              <a:off x="2497" y="723"/>
              <a:ext cx="3" cy="97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5" name="Line 37"/>
            <p:cNvSpPr>
              <a:spLocks noChangeShapeType="1"/>
            </p:cNvSpPr>
            <p:nvPr/>
          </p:nvSpPr>
          <p:spPr bwMode="auto">
            <a:xfrm>
              <a:off x="2482" y="725"/>
              <a:ext cx="3" cy="93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6" name="Line 38"/>
            <p:cNvSpPr>
              <a:spLocks noChangeShapeType="1"/>
            </p:cNvSpPr>
            <p:nvPr/>
          </p:nvSpPr>
          <p:spPr bwMode="auto">
            <a:xfrm>
              <a:off x="2466" y="725"/>
              <a:ext cx="3" cy="91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7" name="Line 39"/>
            <p:cNvSpPr>
              <a:spLocks noChangeShapeType="1"/>
            </p:cNvSpPr>
            <p:nvPr/>
          </p:nvSpPr>
          <p:spPr bwMode="auto">
            <a:xfrm>
              <a:off x="2451" y="726"/>
              <a:ext cx="3" cy="85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598" name="Freeform 40"/>
            <p:cNvSpPr>
              <a:spLocks/>
            </p:cNvSpPr>
            <p:nvPr/>
          </p:nvSpPr>
          <p:spPr bwMode="auto">
            <a:xfrm>
              <a:off x="2438" y="694"/>
              <a:ext cx="438" cy="191"/>
            </a:xfrm>
            <a:custGeom>
              <a:avLst/>
              <a:gdLst>
                <a:gd name="T0" fmla="*/ 0 w 440"/>
                <a:gd name="T1" fmla="*/ 31 h 191"/>
                <a:gd name="T2" fmla="*/ 0 w 440"/>
                <a:gd name="T3" fmla="*/ 114 h 191"/>
                <a:gd name="T4" fmla="*/ 289 w 440"/>
                <a:gd name="T5" fmla="*/ 190 h 191"/>
                <a:gd name="T6" fmla="*/ 289 w 440"/>
                <a:gd name="T7" fmla="*/ 0 h 191"/>
                <a:gd name="T8" fmla="*/ 0 w 440"/>
                <a:gd name="T9" fmla="*/ 31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91"/>
                <a:gd name="T17" fmla="*/ 440 w 440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91">
                  <a:moveTo>
                    <a:pt x="0" y="31"/>
                  </a:moveTo>
                  <a:lnTo>
                    <a:pt x="0" y="114"/>
                  </a:lnTo>
                  <a:lnTo>
                    <a:pt x="439" y="190"/>
                  </a:lnTo>
                  <a:lnTo>
                    <a:pt x="439" y="0"/>
                  </a:lnTo>
                  <a:lnTo>
                    <a:pt x="0" y="31"/>
                  </a:lnTo>
                </a:path>
              </a:pathLst>
            </a:custGeom>
            <a:noFill/>
            <a:ln w="12700" cap="rnd">
              <a:solidFill>
                <a:srgbClr val="20202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64599" name="Group 41"/>
            <p:cNvGrpSpPr>
              <a:grpSpLocks/>
            </p:cNvGrpSpPr>
            <p:nvPr/>
          </p:nvGrpSpPr>
          <p:grpSpPr bwMode="auto">
            <a:xfrm>
              <a:off x="2459" y="718"/>
              <a:ext cx="392" cy="110"/>
              <a:chOff x="2459" y="718"/>
              <a:chExt cx="392" cy="110"/>
            </a:xfrm>
          </p:grpSpPr>
          <p:sp>
            <p:nvSpPr>
              <p:cNvPr id="64641" name="Line 42"/>
              <p:cNvSpPr>
                <a:spLocks noChangeShapeType="1"/>
              </p:cNvSpPr>
              <p:nvPr/>
            </p:nvSpPr>
            <p:spPr bwMode="auto">
              <a:xfrm flipV="1">
                <a:off x="2459" y="753"/>
                <a:ext cx="15" cy="13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2" name="Line 43"/>
              <p:cNvSpPr>
                <a:spLocks noChangeShapeType="1"/>
              </p:cNvSpPr>
              <p:nvPr/>
            </p:nvSpPr>
            <p:spPr bwMode="auto">
              <a:xfrm flipV="1">
                <a:off x="2479" y="745"/>
                <a:ext cx="23" cy="21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3" name="Line 44"/>
              <p:cNvSpPr>
                <a:spLocks noChangeShapeType="1"/>
              </p:cNvSpPr>
              <p:nvPr/>
            </p:nvSpPr>
            <p:spPr bwMode="auto">
              <a:xfrm flipV="1">
                <a:off x="2461" y="772"/>
                <a:ext cx="15" cy="17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4" name="Line 45"/>
              <p:cNvSpPr>
                <a:spLocks noChangeShapeType="1"/>
              </p:cNvSpPr>
              <p:nvPr/>
            </p:nvSpPr>
            <p:spPr bwMode="auto">
              <a:xfrm flipV="1">
                <a:off x="2482" y="766"/>
                <a:ext cx="15" cy="15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5" name="Line 46"/>
              <p:cNvSpPr>
                <a:spLocks noChangeShapeType="1"/>
              </p:cNvSpPr>
              <p:nvPr/>
            </p:nvSpPr>
            <p:spPr bwMode="auto">
              <a:xfrm flipV="1">
                <a:off x="2543" y="728"/>
                <a:ext cx="38" cy="32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6" name="Line 47"/>
              <p:cNvSpPr>
                <a:spLocks noChangeShapeType="1"/>
              </p:cNvSpPr>
              <p:nvPr/>
            </p:nvSpPr>
            <p:spPr bwMode="auto">
              <a:xfrm flipV="1">
                <a:off x="2520" y="762"/>
                <a:ext cx="48" cy="42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7" name="Line 48"/>
              <p:cNvSpPr>
                <a:spLocks noChangeShapeType="1"/>
              </p:cNvSpPr>
              <p:nvPr/>
            </p:nvSpPr>
            <p:spPr bwMode="auto">
              <a:xfrm flipV="1">
                <a:off x="2553" y="745"/>
                <a:ext cx="36" cy="32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8" name="Line 49"/>
              <p:cNvSpPr>
                <a:spLocks noChangeShapeType="1"/>
              </p:cNvSpPr>
              <p:nvPr/>
            </p:nvSpPr>
            <p:spPr bwMode="auto">
              <a:xfrm flipV="1">
                <a:off x="2502" y="768"/>
                <a:ext cx="18" cy="17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9" name="Line 50"/>
              <p:cNvSpPr>
                <a:spLocks noChangeShapeType="1"/>
              </p:cNvSpPr>
              <p:nvPr/>
            </p:nvSpPr>
            <p:spPr bwMode="auto">
              <a:xfrm flipV="1">
                <a:off x="2619" y="726"/>
                <a:ext cx="33" cy="25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0" name="Line 51"/>
              <p:cNvSpPr>
                <a:spLocks noChangeShapeType="1"/>
              </p:cNvSpPr>
              <p:nvPr/>
            </p:nvSpPr>
            <p:spPr bwMode="auto">
              <a:xfrm flipV="1">
                <a:off x="2581" y="770"/>
                <a:ext cx="25" cy="26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1" name="Line 52"/>
              <p:cNvSpPr>
                <a:spLocks noChangeShapeType="1"/>
              </p:cNvSpPr>
              <p:nvPr/>
            </p:nvSpPr>
            <p:spPr bwMode="auto">
              <a:xfrm flipV="1">
                <a:off x="2606" y="745"/>
                <a:ext cx="43" cy="38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2" name="Line 53"/>
              <p:cNvSpPr>
                <a:spLocks noChangeShapeType="1"/>
              </p:cNvSpPr>
              <p:nvPr/>
            </p:nvSpPr>
            <p:spPr bwMode="auto">
              <a:xfrm flipV="1">
                <a:off x="2614" y="789"/>
                <a:ext cx="23" cy="26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3" name="Line 54"/>
              <p:cNvSpPr>
                <a:spLocks noChangeShapeType="1"/>
              </p:cNvSpPr>
              <p:nvPr/>
            </p:nvSpPr>
            <p:spPr bwMode="auto">
              <a:xfrm flipV="1">
                <a:off x="2652" y="753"/>
                <a:ext cx="41" cy="38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4" name="Line 55"/>
              <p:cNvSpPr>
                <a:spLocks noChangeShapeType="1"/>
              </p:cNvSpPr>
              <p:nvPr/>
            </p:nvSpPr>
            <p:spPr bwMode="auto">
              <a:xfrm flipV="1">
                <a:off x="2693" y="728"/>
                <a:ext cx="36" cy="34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5" name="Line 56"/>
              <p:cNvSpPr>
                <a:spLocks noChangeShapeType="1"/>
              </p:cNvSpPr>
              <p:nvPr/>
            </p:nvSpPr>
            <p:spPr bwMode="auto">
              <a:xfrm flipV="1">
                <a:off x="2660" y="745"/>
                <a:ext cx="36" cy="26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6" name="Line 57"/>
              <p:cNvSpPr>
                <a:spLocks noChangeShapeType="1"/>
              </p:cNvSpPr>
              <p:nvPr/>
            </p:nvSpPr>
            <p:spPr bwMode="auto">
              <a:xfrm flipV="1">
                <a:off x="2637" y="785"/>
                <a:ext cx="36" cy="30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7" name="Line 58"/>
              <p:cNvSpPr>
                <a:spLocks noChangeShapeType="1"/>
              </p:cNvSpPr>
              <p:nvPr/>
            </p:nvSpPr>
            <p:spPr bwMode="auto">
              <a:xfrm flipV="1">
                <a:off x="2726" y="726"/>
                <a:ext cx="41" cy="42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8" name="Line 59"/>
              <p:cNvSpPr>
                <a:spLocks noChangeShapeType="1"/>
              </p:cNvSpPr>
              <p:nvPr/>
            </p:nvSpPr>
            <p:spPr bwMode="auto">
              <a:xfrm flipV="1">
                <a:off x="2706" y="749"/>
                <a:ext cx="48" cy="47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59" name="Line 60"/>
              <p:cNvSpPr>
                <a:spLocks noChangeShapeType="1"/>
              </p:cNvSpPr>
              <p:nvPr/>
            </p:nvSpPr>
            <p:spPr bwMode="auto">
              <a:xfrm flipV="1">
                <a:off x="2690" y="789"/>
                <a:ext cx="43" cy="45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60" name="Line 61"/>
              <p:cNvSpPr>
                <a:spLocks noChangeShapeType="1"/>
              </p:cNvSpPr>
              <p:nvPr/>
            </p:nvSpPr>
            <p:spPr bwMode="auto">
              <a:xfrm flipV="1">
                <a:off x="2731" y="766"/>
                <a:ext cx="38" cy="34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61" name="Line 62"/>
              <p:cNvSpPr>
                <a:spLocks noChangeShapeType="1"/>
              </p:cNvSpPr>
              <p:nvPr/>
            </p:nvSpPr>
            <p:spPr bwMode="auto">
              <a:xfrm flipV="1">
                <a:off x="2795" y="745"/>
                <a:ext cx="31" cy="26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62" name="Line 63"/>
              <p:cNvSpPr>
                <a:spLocks noChangeShapeType="1"/>
              </p:cNvSpPr>
              <p:nvPr/>
            </p:nvSpPr>
            <p:spPr bwMode="auto">
              <a:xfrm flipV="1">
                <a:off x="2785" y="798"/>
                <a:ext cx="28" cy="26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63" name="Line 64"/>
              <p:cNvSpPr>
                <a:spLocks noChangeShapeType="1"/>
              </p:cNvSpPr>
              <p:nvPr/>
            </p:nvSpPr>
            <p:spPr bwMode="auto">
              <a:xfrm flipV="1">
                <a:off x="2818" y="770"/>
                <a:ext cx="33" cy="36"/>
              </a:xfrm>
              <a:prstGeom prst="line">
                <a:avLst/>
              </a:prstGeom>
              <a:noFill/>
              <a:ln w="12700">
                <a:solidFill>
                  <a:srgbClr val="C0C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64600" name="Line 65"/>
            <p:cNvSpPr>
              <a:spLocks noChangeShapeType="1"/>
            </p:cNvSpPr>
            <p:nvPr/>
          </p:nvSpPr>
          <p:spPr bwMode="auto">
            <a:xfrm>
              <a:off x="2548" y="719"/>
              <a:ext cx="0" cy="110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01" name="Freeform 66"/>
            <p:cNvSpPr>
              <a:spLocks/>
            </p:cNvSpPr>
            <p:nvPr/>
          </p:nvSpPr>
          <p:spPr bwMode="auto">
            <a:xfrm>
              <a:off x="2907" y="660"/>
              <a:ext cx="484" cy="295"/>
            </a:xfrm>
            <a:custGeom>
              <a:avLst/>
              <a:gdLst>
                <a:gd name="T0" fmla="*/ 0 w 484"/>
                <a:gd name="T1" fmla="*/ 0 h 295"/>
                <a:gd name="T2" fmla="*/ 0 w 484"/>
                <a:gd name="T3" fmla="*/ 294 h 295"/>
                <a:gd name="T4" fmla="*/ 483 w 484"/>
                <a:gd name="T5" fmla="*/ 173 h 295"/>
                <a:gd name="T6" fmla="*/ 483 w 484"/>
                <a:gd name="T7" fmla="*/ 53 h 295"/>
                <a:gd name="T8" fmla="*/ 0 w 484"/>
                <a:gd name="T9" fmla="*/ 0 h 2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4"/>
                <a:gd name="T16" fmla="*/ 0 h 295"/>
                <a:gd name="T17" fmla="*/ 484 w 484"/>
                <a:gd name="T18" fmla="*/ 295 h 2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4" h="295">
                  <a:moveTo>
                    <a:pt x="0" y="0"/>
                  </a:moveTo>
                  <a:lnTo>
                    <a:pt x="0" y="294"/>
                  </a:lnTo>
                  <a:lnTo>
                    <a:pt x="483" y="173"/>
                  </a:lnTo>
                  <a:lnTo>
                    <a:pt x="483" y="53"/>
                  </a:lnTo>
                  <a:lnTo>
                    <a:pt x="0" y="0"/>
                  </a:lnTo>
                </a:path>
              </a:pathLst>
            </a:custGeom>
            <a:solidFill>
              <a:srgbClr val="FFFF66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602" name="Freeform 67"/>
            <p:cNvSpPr>
              <a:spLocks/>
            </p:cNvSpPr>
            <p:nvPr/>
          </p:nvSpPr>
          <p:spPr bwMode="auto">
            <a:xfrm>
              <a:off x="3233" y="779"/>
              <a:ext cx="59" cy="91"/>
            </a:xfrm>
            <a:custGeom>
              <a:avLst/>
              <a:gdLst>
                <a:gd name="T0" fmla="*/ 0 w 60"/>
                <a:gd name="T1" fmla="*/ 46 h 92"/>
                <a:gd name="T2" fmla="*/ 0 w 60"/>
                <a:gd name="T3" fmla="*/ 3 h 92"/>
                <a:gd name="T4" fmla="*/ 30 w 60"/>
                <a:gd name="T5" fmla="*/ 0 h 92"/>
                <a:gd name="T6" fmla="*/ 30 w 60"/>
                <a:gd name="T7" fmla="*/ 46 h 92"/>
                <a:gd name="T8" fmla="*/ 0 w 60"/>
                <a:gd name="T9" fmla="*/ 46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92"/>
                <a:gd name="T17" fmla="*/ 60 w 60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92">
                  <a:moveTo>
                    <a:pt x="0" y="91"/>
                  </a:moveTo>
                  <a:lnTo>
                    <a:pt x="0" y="3"/>
                  </a:lnTo>
                  <a:lnTo>
                    <a:pt x="59" y="0"/>
                  </a:lnTo>
                  <a:lnTo>
                    <a:pt x="59" y="77"/>
                  </a:lnTo>
                  <a:lnTo>
                    <a:pt x="0" y="91"/>
                  </a:lnTo>
                </a:path>
              </a:pathLst>
            </a:custGeom>
            <a:solidFill>
              <a:srgbClr val="C0C0C0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603" name="Freeform 68"/>
            <p:cNvSpPr>
              <a:spLocks/>
            </p:cNvSpPr>
            <p:nvPr/>
          </p:nvSpPr>
          <p:spPr bwMode="auto">
            <a:xfrm>
              <a:off x="3312" y="732"/>
              <a:ext cx="28" cy="62"/>
            </a:xfrm>
            <a:custGeom>
              <a:avLst/>
              <a:gdLst>
                <a:gd name="T0" fmla="*/ 0 w 29"/>
                <a:gd name="T1" fmla="*/ 0 h 62"/>
                <a:gd name="T2" fmla="*/ 14 w 29"/>
                <a:gd name="T3" fmla="*/ 2 h 62"/>
                <a:gd name="T4" fmla="*/ 14 w 29"/>
                <a:gd name="T5" fmla="*/ 59 h 62"/>
                <a:gd name="T6" fmla="*/ 0 w 29"/>
                <a:gd name="T7" fmla="*/ 61 h 62"/>
                <a:gd name="T8" fmla="*/ 0 w 29"/>
                <a:gd name="T9" fmla="*/ 0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62"/>
                <a:gd name="T17" fmla="*/ 29 w 29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62">
                  <a:moveTo>
                    <a:pt x="0" y="0"/>
                  </a:moveTo>
                  <a:lnTo>
                    <a:pt x="28" y="2"/>
                  </a:lnTo>
                  <a:lnTo>
                    <a:pt x="28" y="59"/>
                  </a:lnTo>
                  <a:lnTo>
                    <a:pt x="0" y="61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604" name="Line 69"/>
            <p:cNvSpPr>
              <a:spLocks noChangeShapeType="1"/>
            </p:cNvSpPr>
            <p:nvPr/>
          </p:nvSpPr>
          <p:spPr bwMode="auto">
            <a:xfrm flipV="1">
              <a:off x="3320" y="761"/>
              <a:ext cx="10" cy="8"/>
            </a:xfrm>
            <a:prstGeom prst="line">
              <a:avLst/>
            </a:prstGeom>
            <a:noFill/>
            <a:ln w="12700">
              <a:solidFill>
                <a:srgbClr val="7485A4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05" name="Line 70"/>
            <p:cNvSpPr>
              <a:spLocks noChangeShapeType="1"/>
            </p:cNvSpPr>
            <p:nvPr/>
          </p:nvSpPr>
          <p:spPr bwMode="auto">
            <a:xfrm flipV="1">
              <a:off x="3317" y="768"/>
              <a:ext cx="10" cy="11"/>
            </a:xfrm>
            <a:prstGeom prst="line">
              <a:avLst/>
            </a:prstGeom>
            <a:noFill/>
            <a:ln w="12700">
              <a:solidFill>
                <a:srgbClr val="7485A4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06" name="Line 71"/>
            <p:cNvSpPr>
              <a:spLocks noChangeShapeType="1"/>
            </p:cNvSpPr>
            <p:nvPr/>
          </p:nvSpPr>
          <p:spPr bwMode="auto">
            <a:xfrm flipV="1">
              <a:off x="3330" y="757"/>
              <a:ext cx="5" cy="6"/>
            </a:xfrm>
            <a:prstGeom prst="line">
              <a:avLst/>
            </a:prstGeom>
            <a:noFill/>
            <a:ln w="12700">
              <a:solidFill>
                <a:srgbClr val="7485A4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07" name="Line 72"/>
            <p:cNvSpPr>
              <a:spLocks noChangeShapeType="1"/>
            </p:cNvSpPr>
            <p:nvPr/>
          </p:nvSpPr>
          <p:spPr bwMode="auto">
            <a:xfrm>
              <a:off x="3312" y="753"/>
              <a:ext cx="28" cy="2"/>
            </a:xfrm>
            <a:prstGeom prst="line">
              <a:avLst/>
            </a:prstGeom>
            <a:noFill/>
            <a:ln w="12700">
              <a:solidFill>
                <a:srgbClr val="272B3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08" name="Line 73"/>
            <p:cNvSpPr>
              <a:spLocks noChangeShapeType="1"/>
            </p:cNvSpPr>
            <p:nvPr/>
          </p:nvSpPr>
          <p:spPr bwMode="auto">
            <a:xfrm>
              <a:off x="3312" y="774"/>
              <a:ext cx="28" cy="0"/>
            </a:xfrm>
            <a:prstGeom prst="line">
              <a:avLst/>
            </a:prstGeom>
            <a:noFill/>
            <a:ln w="12700">
              <a:solidFill>
                <a:srgbClr val="272B3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09" name="Line 74"/>
            <p:cNvSpPr>
              <a:spLocks noChangeShapeType="1"/>
            </p:cNvSpPr>
            <p:nvPr/>
          </p:nvSpPr>
          <p:spPr bwMode="auto">
            <a:xfrm>
              <a:off x="3325" y="734"/>
              <a:ext cx="0" cy="59"/>
            </a:xfrm>
            <a:prstGeom prst="line">
              <a:avLst/>
            </a:prstGeom>
            <a:noFill/>
            <a:ln w="12700">
              <a:solidFill>
                <a:srgbClr val="272B3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10" name="Freeform 75"/>
            <p:cNvSpPr>
              <a:spLocks/>
            </p:cNvSpPr>
            <p:nvPr/>
          </p:nvSpPr>
          <p:spPr bwMode="auto">
            <a:xfrm>
              <a:off x="3312" y="732"/>
              <a:ext cx="28" cy="62"/>
            </a:xfrm>
            <a:custGeom>
              <a:avLst/>
              <a:gdLst>
                <a:gd name="T0" fmla="*/ 0 w 29"/>
                <a:gd name="T1" fmla="*/ 0 h 62"/>
                <a:gd name="T2" fmla="*/ 14 w 29"/>
                <a:gd name="T3" fmla="*/ 2 h 62"/>
                <a:gd name="T4" fmla="*/ 14 w 29"/>
                <a:gd name="T5" fmla="*/ 59 h 62"/>
                <a:gd name="T6" fmla="*/ 0 w 29"/>
                <a:gd name="T7" fmla="*/ 61 h 62"/>
                <a:gd name="T8" fmla="*/ 0 w 29"/>
                <a:gd name="T9" fmla="*/ 0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62"/>
                <a:gd name="T17" fmla="*/ 29 w 29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62">
                  <a:moveTo>
                    <a:pt x="0" y="0"/>
                  </a:moveTo>
                  <a:lnTo>
                    <a:pt x="28" y="2"/>
                  </a:lnTo>
                  <a:lnTo>
                    <a:pt x="28" y="59"/>
                  </a:lnTo>
                  <a:lnTo>
                    <a:pt x="0" y="61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21212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611" name="Freeform 76"/>
            <p:cNvSpPr>
              <a:spLocks/>
            </p:cNvSpPr>
            <p:nvPr/>
          </p:nvSpPr>
          <p:spPr bwMode="auto">
            <a:xfrm>
              <a:off x="2935" y="694"/>
              <a:ext cx="265" cy="191"/>
            </a:xfrm>
            <a:custGeom>
              <a:avLst/>
              <a:gdLst>
                <a:gd name="T0" fmla="*/ 264 w 265"/>
                <a:gd name="T1" fmla="*/ 15 h 191"/>
                <a:gd name="T2" fmla="*/ 264 w 265"/>
                <a:gd name="T3" fmla="*/ 143 h 191"/>
                <a:gd name="T4" fmla="*/ 0 w 265"/>
                <a:gd name="T5" fmla="*/ 190 h 191"/>
                <a:gd name="T6" fmla="*/ 0 w 265"/>
                <a:gd name="T7" fmla="*/ 0 h 191"/>
                <a:gd name="T8" fmla="*/ 264 w 265"/>
                <a:gd name="T9" fmla="*/ 15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191"/>
                <a:gd name="T17" fmla="*/ 265 w 265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191">
                  <a:moveTo>
                    <a:pt x="264" y="15"/>
                  </a:moveTo>
                  <a:lnTo>
                    <a:pt x="264" y="143"/>
                  </a:lnTo>
                  <a:lnTo>
                    <a:pt x="0" y="190"/>
                  </a:lnTo>
                  <a:lnTo>
                    <a:pt x="0" y="0"/>
                  </a:lnTo>
                  <a:lnTo>
                    <a:pt x="264" y="15"/>
                  </a:lnTo>
                </a:path>
              </a:pathLst>
            </a:custGeom>
            <a:solidFill>
              <a:srgbClr val="FFFFFF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612" name="Line 77"/>
            <p:cNvSpPr>
              <a:spLocks noChangeShapeType="1"/>
            </p:cNvSpPr>
            <p:nvPr/>
          </p:nvSpPr>
          <p:spPr bwMode="auto">
            <a:xfrm>
              <a:off x="3042" y="702"/>
              <a:ext cx="0" cy="167"/>
            </a:xfrm>
            <a:prstGeom prst="line">
              <a:avLst/>
            </a:prstGeom>
            <a:noFill/>
            <a:ln w="12700">
              <a:solidFill>
                <a:srgbClr val="30354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13" name="Line 78"/>
            <p:cNvSpPr>
              <a:spLocks noChangeShapeType="1"/>
            </p:cNvSpPr>
            <p:nvPr/>
          </p:nvSpPr>
          <p:spPr bwMode="auto">
            <a:xfrm>
              <a:off x="3070" y="704"/>
              <a:ext cx="3" cy="159"/>
            </a:xfrm>
            <a:prstGeom prst="line">
              <a:avLst/>
            </a:prstGeom>
            <a:noFill/>
            <a:ln w="12700">
              <a:solidFill>
                <a:srgbClr val="30354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14" name="Line 79"/>
            <p:cNvSpPr>
              <a:spLocks noChangeShapeType="1"/>
            </p:cNvSpPr>
            <p:nvPr/>
          </p:nvSpPr>
          <p:spPr bwMode="auto">
            <a:xfrm>
              <a:off x="3098" y="706"/>
              <a:ext cx="3" cy="153"/>
            </a:xfrm>
            <a:prstGeom prst="line">
              <a:avLst/>
            </a:prstGeom>
            <a:noFill/>
            <a:ln w="12700">
              <a:solidFill>
                <a:srgbClr val="30354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15" name="Freeform 80"/>
            <p:cNvSpPr>
              <a:spLocks/>
            </p:cNvSpPr>
            <p:nvPr/>
          </p:nvSpPr>
          <p:spPr bwMode="auto">
            <a:xfrm>
              <a:off x="2940" y="694"/>
              <a:ext cx="260" cy="191"/>
            </a:xfrm>
            <a:custGeom>
              <a:avLst/>
              <a:gdLst>
                <a:gd name="T0" fmla="*/ 0 w 260"/>
                <a:gd name="T1" fmla="*/ 0 h 191"/>
                <a:gd name="T2" fmla="*/ 0 w 260"/>
                <a:gd name="T3" fmla="*/ 190 h 191"/>
                <a:gd name="T4" fmla="*/ 259 w 260"/>
                <a:gd name="T5" fmla="*/ 143 h 191"/>
                <a:gd name="T6" fmla="*/ 259 w 260"/>
                <a:gd name="T7" fmla="*/ 15 h 191"/>
                <a:gd name="T8" fmla="*/ 0 w 260"/>
                <a:gd name="T9" fmla="*/ 0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"/>
                <a:gd name="T16" fmla="*/ 0 h 191"/>
                <a:gd name="T17" fmla="*/ 260 w 260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" h="191">
                  <a:moveTo>
                    <a:pt x="0" y="0"/>
                  </a:moveTo>
                  <a:lnTo>
                    <a:pt x="0" y="190"/>
                  </a:lnTo>
                  <a:lnTo>
                    <a:pt x="259" y="143"/>
                  </a:lnTo>
                  <a:lnTo>
                    <a:pt x="259" y="15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21212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616" name="Line 81"/>
            <p:cNvSpPr>
              <a:spLocks noChangeShapeType="1"/>
            </p:cNvSpPr>
            <p:nvPr/>
          </p:nvSpPr>
          <p:spPr bwMode="auto">
            <a:xfrm>
              <a:off x="2976" y="700"/>
              <a:ext cx="0" cy="178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17" name="Line 82"/>
            <p:cNvSpPr>
              <a:spLocks noChangeShapeType="1"/>
            </p:cNvSpPr>
            <p:nvPr/>
          </p:nvSpPr>
          <p:spPr bwMode="auto">
            <a:xfrm>
              <a:off x="3042" y="704"/>
              <a:ext cx="0" cy="163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18" name="Line 83"/>
            <p:cNvSpPr>
              <a:spLocks noChangeShapeType="1"/>
            </p:cNvSpPr>
            <p:nvPr/>
          </p:nvSpPr>
          <p:spPr bwMode="auto">
            <a:xfrm>
              <a:off x="3073" y="706"/>
              <a:ext cx="0" cy="155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19" name="Line 84"/>
            <p:cNvSpPr>
              <a:spLocks noChangeShapeType="1"/>
            </p:cNvSpPr>
            <p:nvPr/>
          </p:nvSpPr>
          <p:spPr bwMode="auto">
            <a:xfrm>
              <a:off x="3124" y="709"/>
              <a:ext cx="0" cy="142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20" name="Line 85"/>
            <p:cNvSpPr>
              <a:spLocks noChangeShapeType="1"/>
            </p:cNvSpPr>
            <p:nvPr/>
          </p:nvSpPr>
          <p:spPr bwMode="auto">
            <a:xfrm>
              <a:off x="3147" y="711"/>
              <a:ext cx="0" cy="138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21" name="Line 86"/>
            <p:cNvSpPr>
              <a:spLocks noChangeShapeType="1"/>
            </p:cNvSpPr>
            <p:nvPr/>
          </p:nvSpPr>
          <p:spPr bwMode="auto">
            <a:xfrm>
              <a:off x="3167" y="713"/>
              <a:ext cx="0" cy="132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22" name="Line 87"/>
            <p:cNvSpPr>
              <a:spLocks noChangeShapeType="1"/>
            </p:cNvSpPr>
            <p:nvPr/>
          </p:nvSpPr>
          <p:spPr bwMode="auto">
            <a:xfrm>
              <a:off x="3187" y="713"/>
              <a:ext cx="0" cy="129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64623" name="Group 88"/>
            <p:cNvGrpSpPr>
              <a:grpSpLocks/>
            </p:cNvGrpSpPr>
            <p:nvPr/>
          </p:nvGrpSpPr>
          <p:grpSpPr bwMode="auto">
            <a:xfrm>
              <a:off x="2958" y="718"/>
              <a:ext cx="239" cy="126"/>
              <a:chOff x="2958" y="718"/>
              <a:chExt cx="239" cy="126"/>
            </a:xfrm>
          </p:grpSpPr>
          <p:sp>
            <p:nvSpPr>
              <p:cNvPr id="64630" name="Line 89"/>
              <p:cNvSpPr>
                <a:spLocks noChangeShapeType="1"/>
              </p:cNvSpPr>
              <p:nvPr/>
            </p:nvSpPr>
            <p:spPr bwMode="auto">
              <a:xfrm flipH="1" flipV="1">
                <a:off x="3157" y="726"/>
                <a:ext cx="33" cy="25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1" name="Line 90"/>
              <p:cNvSpPr>
                <a:spLocks noChangeShapeType="1"/>
              </p:cNvSpPr>
              <p:nvPr/>
            </p:nvSpPr>
            <p:spPr bwMode="auto">
              <a:xfrm flipH="1" flipV="1">
                <a:off x="3172" y="789"/>
                <a:ext cx="25" cy="21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2" name="Line 91"/>
              <p:cNvSpPr>
                <a:spLocks noChangeShapeType="1"/>
              </p:cNvSpPr>
              <p:nvPr/>
            </p:nvSpPr>
            <p:spPr bwMode="auto">
              <a:xfrm flipH="1" flipV="1">
                <a:off x="3119" y="753"/>
                <a:ext cx="41" cy="38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3" name="Line 92"/>
              <p:cNvSpPr>
                <a:spLocks noChangeShapeType="1"/>
              </p:cNvSpPr>
              <p:nvPr/>
            </p:nvSpPr>
            <p:spPr bwMode="auto">
              <a:xfrm flipH="1" flipV="1">
                <a:off x="2963" y="728"/>
                <a:ext cx="36" cy="36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4" name="Line 93"/>
              <p:cNvSpPr>
                <a:spLocks noChangeShapeType="1"/>
              </p:cNvSpPr>
              <p:nvPr/>
            </p:nvSpPr>
            <p:spPr bwMode="auto">
              <a:xfrm flipH="1" flipV="1">
                <a:off x="3113" y="745"/>
                <a:ext cx="38" cy="26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5" name="Line 94"/>
              <p:cNvSpPr>
                <a:spLocks noChangeShapeType="1"/>
              </p:cNvSpPr>
              <p:nvPr/>
            </p:nvSpPr>
            <p:spPr bwMode="auto">
              <a:xfrm flipH="1" flipV="1">
                <a:off x="3139" y="785"/>
                <a:ext cx="36" cy="28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6" name="Line 95"/>
              <p:cNvSpPr>
                <a:spLocks noChangeShapeType="1"/>
              </p:cNvSpPr>
              <p:nvPr/>
            </p:nvSpPr>
            <p:spPr bwMode="auto">
              <a:xfrm flipH="1" flipV="1">
                <a:off x="3042" y="726"/>
                <a:ext cx="43" cy="42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7" name="Line 96"/>
              <p:cNvSpPr>
                <a:spLocks noChangeShapeType="1"/>
              </p:cNvSpPr>
              <p:nvPr/>
            </p:nvSpPr>
            <p:spPr bwMode="auto">
              <a:xfrm flipH="1" flipV="1">
                <a:off x="3057" y="749"/>
                <a:ext cx="46" cy="47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8" name="Line 97"/>
              <p:cNvSpPr>
                <a:spLocks noChangeShapeType="1"/>
              </p:cNvSpPr>
              <p:nvPr/>
            </p:nvSpPr>
            <p:spPr bwMode="auto">
              <a:xfrm flipH="1" flipV="1">
                <a:off x="3006" y="747"/>
                <a:ext cx="41" cy="40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39" name="Line 98"/>
              <p:cNvSpPr>
                <a:spLocks noChangeShapeType="1"/>
              </p:cNvSpPr>
              <p:nvPr/>
            </p:nvSpPr>
            <p:spPr bwMode="auto">
              <a:xfrm flipH="1" flipV="1">
                <a:off x="3024" y="810"/>
                <a:ext cx="38" cy="34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640" name="Line 99"/>
              <p:cNvSpPr>
                <a:spLocks noChangeShapeType="1"/>
              </p:cNvSpPr>
              <p:nvPr/>
            </p:nvSpPr>
            <p:spPr bwMode="auto">
              <a:xfrm flipH="1" flipV="1">
                <a:off x="2958" y="770"/>
                <a:ext cx="33" cy="36"/>
              </a:xfrm>
              <a:prstGeom prst="line">
                <a:avLst/>
              </a:prstGeom>
              <a:noFill/>
              <a:ln w="12700">
                <a:solidFill>
                  <a:srgbClr val="E0E0E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64624" name="Line 100"/>
            <p:cNvSpPr>
              <a:spLocks noChangeShapeType="1"/>
            </p:cNvSpPr>
            <p:nvPr/>
          </p:nvSpPr>
          <p:spPr bwMode="auto">
            <a:xfrm>
              <a:off x="3006" y="706"/>
              <a:ext cx="3" cy="163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25" name="Line 101"/>
            <p:cNvSpPr>
              <a:spLocks noChangeShapeType="1"/>
            </p:cNvSpPr>
            <p:nvPr/>
          </p:nvSpPr>
          <p:spPr bwMode="auto">
            <a:xfrm>
              <a:off x="2940" y="725"/>
              <a:ext cx="255" cy="8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26" name="Line 102"/>
            <p:cNvSpPr>
              <a:spLocks noChangeShapeType="1"/>
            </p:cNvSpPr>
            <p:nvPr/>
          </p:nvSpPr>
          <p:spPr bwMode="auto">
            <a:xfrm flipV="1">
              <a:off x="2940" y="757"/>
              <a:ext cx="255" cy="0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27" name="Line 103"/>
            <p:cNvSpPr>
              <a:spLocks noChangeShapeType="1"/>
            </p:cNvSpPr>
            <p:nvPr/>
          </p:nvSpPr>
          <p:spPr bwMode="auto">
            <a:xfrm flipV="1">
              <a:off x="2943" y="779"/>
              <a:ext cx="252" cy="11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28" name="Line 104"/>
            <p:cNvSpPr>
              <a:spLocks noChangeShapeType="1"/>
            </p:cNvSpPr>
            <p:nvPr/>
          </p:nvSpPr>
          <p:spPr bwMode="auto">
            <a:xfrm flipV="1">
              <a:off x="2940" y="823"/>
              <a:ext cx="257" cy="28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629" name="Line 105"/>
            <p:cNvSpPr>
              <a:spLocks noChangeShapeType="1"/>
            </p:cNvSpPr>
            <p:nvPr/>
          </p:nvSpPr>
          <p:spPr bwMode="auto">
            <a:xfrm flipV="1">
              <a:off x="2940" y="800"/>
              <a:ext cx="257" cy="21"/>
            </a:xfrm>
            <a:prstGeom prst="line">
              <a:avLst/>
            </a:prstGeom>
            <a:noFill/>
            <a:ln w="12700">
              <a:solidFill>
                <a:srgbClr val="40404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4520" name="Group 107"/>
          <p:cNvGrpSpPr>
            <a:grpSpLocks/>
          </p:cNvGrpSpPr>
          <p:nvPr/>
        </p:nvGrpSpPr>
        <p:grpSpPr bwMode="auto">
          <a:xfrm>
            <a:off x="4951413" y="3141416"/>
            <a:ext cx="1684337" cy="1108321"/>
            <a:chOff x="3167" y="484"/>
            <a:chExt cx="1271" cy="1085"/>
          </a:xfrm>
        </p:grpSpPr>
        <p:pic>
          <p:nvPicPr>
            <p:cNvPr id="64561" name="Picture 108" descr="j01590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167" y="1140"/>
              <a:ext cx="433" cy="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62" name="Text Box 109"/>
            <p:cNvSpPr txBox="1">
              <a:spLocks noChangeArrowheads="1"/>
            </p:cNvSpPr>
            <p:nvPr/>
          </p:nvSpPr>
          <p:spPr bwMode="auto">
            <a:xfrm>
              <a:off x="3431" y="484"/>
              <a:ext cx="1007" cy="53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10000"/>
                </a:spcBef>
              </a:pPr>
              <a:r>
                <a:rPr lang="ko-KR" altLang="en-US" sz="1400" b="1" dirty="0">
                  <a:solidFill>
                    <a:srgbClr val="07BEE9"/>
                  </a:solidFill>
                </a:rPr>
                <a:t>지역별 대리점</a:t>
              </a:r>
              <a:endParaRPr lang="en-US" altLang="ko-KR" sz="1400" b="1" dirty="0">
                <a:solidFill>
                  <a:srgbClr val="07BEE9"/>
                </a:solidFill>
              </a:endParaRPr>
            </a:p>
            <a:p>
              <a:pPr algn="ctr">
                <a:spcBef>
                  <a:spcPct val="10000"/>
                </a:spcBef>
              </a:pPr>
              <a:r>
                <a:rPr lang="en-US" altLang="ko-KR" sz="1400" b="1" dirty="0">
                  <a:solidFill>
                    <a:srgbClr val="07BEE9"/>
                  </a:solidFill>
                </a:rPr>
                <a:t>A/S</a:t>
              </a:r>
              <a:r>
                <a:rPr lang="ko-KR" altLang="en-US" sz="1400" b="1" dirty="0">
                  <a:solidFill>
                    <a:srgbClr val="07BEE9"/>
                  </a:solidFill>
                </a:rPr>
                <a:t> 기사 방문</a:t>
              </a:r>
            </a:p>
          </p:txBody>
        </p:sp>
      </p:grpSp>
      <p:pic>
        <p:nvPicPr>
          <p:cNvPr id="64521" name="Picture 113" descr="j00892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5788" y="3778250"/>
            <a:ext cx="7651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22" name="Text Box 114"/>
          <p:cNvSpPr txBox="1">
            <a:spLocks noChangeArrowheads="1"/>
          </p:cNvSpPr>
          <p:nvPr/>
        </p:nvSpPr>
        <p:spPr bwMode="auto">
          <a:xfrm>
            <a:off x="7851775" y="4297363"/>
            <a:ext cx="1371600" cy="2841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129985" tIns="64993" rIns="129985" bIns="64993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ko-KR" altLang="en-US" sz="1000" b="1"/>
              <a:t>고객사 매장</a:t>
            </a:r>
            <a:endParaRPr lang="en-US" altLang="ko-KR" sz="1000" b="1"/>
          </a:p>
        </p:txBody>
      </p:sp>
      <p:sp>
        <p:nvSpPr>
          <p:cNvPr id="64523" name="Text Box 115"/>
          <p:cNvSpPr txBox="1">
            <a:spLocks noChangeArrowheads="1"/>
          </p:cNvSpPr>
          <p:nvPr/>
        </p:nvSpPr>
        <p:spPr bwMode="auto">
          <a:xfrm>
            <a:off x="3651250" y="2781300"/>
            <a:ext cx="1336675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985" tIns="64993" rIns="129985" bIns="64993">
            <a:spAutoFit/>
          </a:bodyPr>
          <a:lstStyle/>
          <a:p>
            <a:r>
              <a:rPr lang="en-US" altLang="ko-KR" sz="1000" b="1">
                <a:solidFill>
                  <a:srgbClr val="A6A6A6"/>
                </a:solidFill>
              </a:rPr>
              <a:t>A/S </a:t>
            </a:r>
            <a:r>
              <a:rPr lang="ko-KR" altLang="en-US" sz="1000" b="1">
                <a:solidFill>
                  <a:srgbClr val="A6A6A6"/>
                </a:solidFill>
              </a:rPr>
              <a:t>방문 지시 </a:t>
            </a:r>
          </a:p>
        </p:txBody>
      </p:sp>
      <p:sp>
        <p:nvSpPr>
          <p:cNvPr id="64525" name="Text Box 121"/>
          <p:cNvSpPr txBox="1">
            <a:spLocks noChangeArrowheads="1"/>
          </p:cNvSpPr>
          <p:nvPr/>
        </p:nvSpPr>
        <p:spPr bwMode="auto">
          <a:xfrm>
            <a:off x="2625725" y="4276725"/>
            <a:ext cx="15017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985" tIns="64993" rIns="129985" bIns="64993">
            <a:spAutoFit/>
          </a:bodyPr>
          <a:lstStyle/>
          <a:p>
            <a:r>
              <a:rPr lang="ko-KR" altLang="en-US" sz="1000" b="1" dirty="0">
                <a:solidFill>
                  <a:srgbClr val="A6A6A6"/>
                </a:solidFill>
              </a:rPr>
              <a:t>  결제 장비 </a:t>
            </a:r>
            <a:r>
              <a:rPr lang="en-US" altLang="ko-KR" sz="1000" b="1" dirty="0">
                <a:solidFill>
                  <a:srgbClr val="A6A6A6"/>
                </a:solidFill>
              </a:rPr>
              <a:t>A/S</a:t>
            </a:r>
            <a:r>
              <a:rPr lang="ko-KR" altLang="en-US" sz="1000" b="1" dirty="0">
                <a:solidFill>
                  <a:srgbClr val="A6A6A6"/>
                </a:solidFill>
              </a:rPr>
              <a:t>의뢰</a:t>
            </a:r>
          </a:p>
        </p:txBody>
      </p:sp>
      <p:sp>
        <p:nvSpPr>
          <p:cNvPr id="64526" name="Text Box 122"/>
          <p:cNvSpPr txBox="1">
            <a:spLocks noChangeArrowheads="1"/>
          </p:cNvSpPr>
          <p:nvPr/>
        </p:nvSpPr>
        <p:spPr bwMode="auto">
          <a:xfrm>
            <a:off x="2460625" y="4719749"/>
            <a:ext cx="150018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985" tIns="64993" rIns="129985" bIns="64993">
            <a:spAutoFit/>
          </a:bodyPr>
          <a:lstStyle/>
          <a:p>
            <a:r>
              <a:rPr lang="ko-KR" altLang="en-US" sz="1000" b="1" dirty="0"/>
              <a:t>  </a:t>
            </a:r>
            <a:r>
              <a:rPr lang="ko-KR" altLang="en-US" sz="1000" b="1" dirty="0">
                <a:solidFill>
                  <a:srgbClr val="A6A6A6"/>
                </a:solidFill>
              </a:rPr>
              <a:t>결제 장비 </a:t>
            </a:r>
            <a:r>
              <a:rPr lang="en-US" altLang="ko-KR" sz="1000" b="1" dirty="0">
                <a:solidFill>
                  <a:srgbClr val="A6A6A6"/>
                </a:solidFill>
              </a:rPr>
              <a:t>A/S</a:t>
            </a:r>
            <a:r>
              <a:rPr lang="ko-KR" altLang="en-US" sz="1000" b="1" dirty="0">
                <a:solidFill>
                  <a:srgbClr val="A6A6A6"/>
                </a:solidFill>
              </a:rPr>
              <a:t>조치</a:t>
            </a:r>
          </a:p>
        </p:txBody>
      </p:sp>
      <p:cxnSp>
        <p:nvCxnSpPr>
          <p:cNvPr id="64529" name="AutoShape 125"/>
          <p:cNvCxnSpPr>
            <a:cxnSpLocks noChangeShapeType="1"/>
          </p:cNvCxnSpPr>
          <p:nvPr/>
        </p:nvCxnSpPr>
        <p:spPr bwMode="auto">
          <a:xfrm rot="10800000" flipV="1">
            <a:off x="2030413" y="4352925"/>
            <a:ext cx="3143250" cy="233363"/>
          </a:xfrm>
          <a:prstGeom prst="bentConnector3">
            <a:avLst>
              <a:gd name="adj1" fmla="val 588"/>
            </a:avLst>
          </a:prstGeom>
          <a:noFill/>
          <a:ln w="9525">
            <a:solidFill>
              <a:srgbClr val="C00000"/>
            </a:solidFill>
            <a:prstDash val="sysDash"/>
            <a:miter lim="800000"/>
            <a:headEnd/>
            <a:tailEnd type="triangle" w="med" len="med"/>
          </a:ln>
        </p:spPr>
      </p:cxnSp>
      <p:cxnSp>
        <p:nvCxnSpPr>
          <p:cNvPr id="64530" name="AutoShape 126"/>
          <p:cNvCxnSpPr>
            <a:cxnSpLocks noChangeShapeType="1"/>
          </p:cNvCxnSpPr>
          <p:nvPr/>
        </p:nvCxnSpPr>
        <p:spPr bwMode="auto">
          <a:xfrm rot="10800000" flipV="1">
            <a:off x="2071688" y="4457700"/>
            <a:ext cx="3284537" cy="252413"/>
          </a:xfrm>
          <a:prstGeom prst="bentConnector3">
            <a:avLst>
              <a:gd name="adj1" fmla="val 389"/>
            </a:avLst>
          </a:prstGeom>
          <a:noFill/>
          <a:ln w="9525">
            <a:solidFill>
              <a:srgbClr val="00B0F0"/>
            </a:solidFill>
            <a:miter lim="800000"/>
            <a:headEnd type="triangle" w="med" len="med"/>
            <a:tailEnd/>
          </a:ln>
        </p:spPr>
      </p:cxnSp>
      <p:cxnSp>
        <p:nvCxnSpPr>
          <p:cNvPr id="64531" name="AutoShape 127"/>
          <p:cNvCxnSpPr>
            <a:cxnSpLocks noChangeShapeType="1"/>
          </p:cNvCxnSpPr>
          <p:nvPr/>
        </p:nvCxnSpPr>
        <p:spPr bwMode="auto">
          <a:xfrm rot="10800000">
            <a:off x="2074863" y="3035300"/>
            <a:ext cx="3276600" cy="752475"/>
          </a:xfrm>
          <a:prstGeom prst="bentConnector3">
            <a:avLst>
              <a:gd name="adj1" fmla="val 306"/>
            </a:avLst>
          </a:prstGeom>
          <a:noFill/>
          <a:ln w="9525">
            <a:solidFill>
              <a:srgbClr val="C00000"/>
            </a:solidFill>
            <a:prstDash val="sysDash"/>
            <a:miter lim="800000"/>
            <a:headEnd type="triangle" w="med" len="med"/>
            <a:tailEnd/>
          </a:ln>
        </p:spPr>
      </p:cxnSp>
      <p:cxnSp>
        <p:nvCxnSpPr>
          <p:cNvPr id="64533" name="AutoShape 129"/>
          <p:cNvCxnSpPr>
            <a:cxnSpLocks noChangeShapeType="1"/>
          </p:cNvCxnSpPr>
          <p:nvPr/>
        </p:nvCxnSpPr>
        <p:spPr bwMode="auto">
          <a:xfrm rot="10800000">
            <a:off x="1701800" y="2822575"/>
            <a:ext cx="6438900" cy="1077913"/>
          </a:xfrm>
          <a:prstGeom prst="curvedConnector4">
            <a:avLst>
              <a:gd name="adj1" fmla="val 694"/>
              <a:gd name="adj2" fmla="val 149352"/>
            </a:avLst>
          </a:prstGeom>
          <a:noFill/>
          <a:ln w="9525">
            <a:solidFill>
              <a:srgbClr val="CC3300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64535" name="Text Box 132"/>
          <p:cNvSpPr txBox="1">
            <a:spLocks noChangeArrowheads="1"/>
          </p:cNvSpPr>
          <p:nvPr/>
        </p:nvSpPr>
        <p:spPr bwMode="auto">
          <a:xfrm>
            <a:off x="1106488" y="4935538"/>
            <a:ext cx="650875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985" tIns="64993" rIns="129985" bIns="64993">
            <a:spAutoFit/>
          </a:bodyPr>
          <a:lstStyle/>
          <a:p>
            <a:pPr algn="ctr"/>
            <a:r>
              <a:rPr lang="ko-KR" altLang="en-US" sz="1000" b="1"/>
              <a:t>단말기</a:t>
            </a:r>
            <a:endParaRPr lang="en-US" altLang="ko-KR" sz="1000" b="1"/>
          </a:p>
          <a:p>
            <a:pPr algn="ctr"/>
            <a:r>
              <a:rPr lang="ko-KR" altLang="en-US" sz="1000" b="1"/>
              <a:t>제조사</a:t>
            </a:r>
          </a:p>
        </p:txBody>
      </p:sp>
      <p:sp>
        <p:nvSpPr>
          <p:cNvPr id="64536" name="Line 138"/>
          <p:cNvSpPr>
            <a:spLocks noChangeShapeType="1"/>
          </p:cNvSpPr>
          <p:nvPr/>
        </p:nvSpPr>
        <p:spPr bwMode="auto">
          <a:xfrm flipH="1">
            <a:off x="5614988" y="4137025"/>
            <a:ext cx="1814512" cy="1588"/>
          </a:xfrm>
          <a:prstGeom prst="line">
            <a:avLst/>
          </a:prstGeom>
          <a:noFill/>
          <a:ln w="9525">
            <a:solidFill>
              <a:srgbClr val="07BEE9"/>
            </a:solidFill>
            <a:prstDash val="sysDash"/>
            <a:round/>
            <a:headEnd type="triangle" w="med" len="med"/>
            <a:tailEnd/>
          </a:ln>
        </p:spPr>
        <p:txBody>
          <a:bodyPr lIns="129985" tIns="64993" rIns="129985" bIns="64993"/>
          <a:lstStyle/>
          <a:p>
            <a:endParaRPr lang="ko-KR" altLang="en-US"/>
          </a:p>
        </p:txBody>
      </p:sp>
      <p:sp>
        <p:nvSpPr>
          <p:cNvPr id="64537" name="Text Box 114"/>
          <p:cNvSpPr txBox="1">
            <a:spLocks noChangeArrowheads="1"/>
          </p:cNvSpPr>
          <p:nvPr/>
        </p:nvSpPr>
        <p:spPr bwMode="auto">
          <a:xfrm>
            <a:off x="7904163" y="5835650"/>
            <a:ext cx="1368425" cy="2857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129985" tIns="64993" rIns="129985" bIns="64993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ko-KR" altLang="en-US" sz="1000" b="1"/>
              <a:t>고객사</a:t>
            </a:r>
            <a:r>
              <a:rPr lang="en-US" altLang="ko-KR" sz="1000" b="1"/>
              <a:t> </a:t>
            </a:r>
            <a:r>
              <a:rPr lang="ko-KR" altLang="en-US" sz="1000" b="1"/>
              <a:t>본사</a:t>
            </a:r>
            <a:endParaRPr lang="en-US" altLang="ko-KR" sz="1000" b="1"/>
          </a:p>
        </p:txBody>
      </p:sp>
      <p:pic>
        <p:nvPicPr>
          <p:cNvPr id="64539" name="그림 204" descr="1383296837_Company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263" y="5278438"/>
            <a:ext cx="10826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1" name="그림 15" descr="TechnicalSupportRepresentative_Female_Light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0775" y="2851992"/>
            <a:ext cx="642985" cy="46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OffAxis1Right">
              <a:rot lat="20524239" lon="9555361" rev="21502644"/>
            </a:camera>
            <a:lightRig rig="threePt" dir="t"/>
          </a:scene3d>
        </p:spPr>
      </p:pic>
      <p:sp>
        <p:nvSpPr>
          <p:cNvPr id="64541" name="Text Box 124"/>
          <p:cNvSpPr txBox="1">
            <a:spLocks noChangeArrowheads="1"/>
          </p:cNvSpPr>
          <p:nvPr/>
        </p:nvSpPr>
        <p:spPr bwMode="auto">
          <a:xfrm>
            <a:off x="8416925" y="4810125"/>
            <a:ext cx="11636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00" tIns="65000" rIns="130000" bIns="65000">
            <a:spAutoFit/>
          </a:bodyPr>
          <a:lstStyle/>
          <a:p>
            <a:r>
              <a:rPr lang="ko-KR" altLang="en-US" sz="1000" b="1">
                <a:solidFill>
                  <a:srgbClr val="FF0000"/>
                </a:solidFill>
              </a:rPr>
              <a:t>긴급 사항 보고</a:t>
            </a:r>
          </a:p>
        </p:txBody>
      </p:sp>
      <p:sp>
        <p:nvSpPr>
          <p:cNvPr id="293" name="타원 292"/>
          <p:cNvSpPr/>
          <p:nvPr/>
        </p:nvSpPr>
        <p:spPr>
          <a:xfrm>
            <a:off x="7559675" y="3121025"/>
            <a:ext cx="1854200" cy="1689100"/>
          </a:xfrm>
          <a:prstGeom prst="ellipse">
            <a:avLst/>
          </a:prstGeom>
          <a:noFill/>
          <a:ln w="19050">
            <a:solidFill>
              <a:srgbClr val="07BEE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smtClean="0">
              <a:solidFill>
                <a:srgbClr val="FFFFFF"/>
              </a:solidFill>
            </a:endParaRPr>
          </a:p>
        </p:txBody>
      </p:sp>
      <p:sp>
        <p:nvSpPr>
          <p:cNvPr id="64543" name="Text Box 134"/>
          <p:cNvSpPr txBox="1">
            <a:spLocks noChangeArrowheads="1"/>
          </p:cNvSpPr>
          <p:nvPr/>
        </p:nvSpPr>
        <p:spPr bwMode="auto">
          <a:xfrm>
            <a:off x="0" y="3344863"/>
            <a:ext cx="322262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985" tIns="64993" rIns="129985" bIns="64993">
            <a:spAutoFit/>
          </a:bodyPr>
          <a:lstStyle/>
          <a:p>
            <a:pPr algn="ctr"/>
            <a:r>
              <a:rPr lang="ko-KR" altLang="en-US" sz="1400" b="1" dirty="0">
                <a:solidFill>
                  <a:srgbClr val="07BEE9"/>
                </a:solidFill>
              </a:rPr>
              <a:t>지역별 대리점 </a:t>
            </a:r>
            <a:r>
              <a:rPr lang="en-US" altLang="ko-KR" sz="1400" b="1" dirty="0">
                <a:solidFill>
                  <a:srgbClr val="07BEE9"/>
                </a:solidFill>
              </a:rPr>
              <a:t>A/S </a:t>
            </a:r>
            <a:r>
              <a:rPr lang="ko-KR" altLang="en-US" sz="1400" b="1" dirty="0">
                <a:solidFill>
                  <a:srgbClr val="07BEE9"/>
                </a:solidFill>
              </a:rPr>
              <a:t>접수</a:t>
            </a:r>
            <a:endParaRPr lang="en-US" altLang="ko-KR" sz="1400" b="1" dirty="0">
              <a:solidFill>
                <a:srgbClr val="07BEE9"/>
              </a:solidFill>
            </a:endParaRPr>
          </a:p>
        </p:txBody>
      </p:sp>
      <p:sp>
        <p:nvSpPr>
          <p:cNvPr id="64544" name="Text Box 130"/>
          <p:cNvSpPr txBox="1">
            <a:spLocks noChangeArrowheads="1"/>
          </p:cNvSpPr>
          <p:nvPr/>
        </p:nvSpPr>
        <p:spPr bwMode="auto">
          <a:xfrm>
            <a:off x="7713663" y="3354388"/>
            <a:ext cx="164782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9985" tIns="64993" rIns="129985" bIns="64993">
            <a:spAutoFit/>
          </a:bodyPr>
          <a:lstStyle/>
          <a:p>
            <a:r>
              <a:rPr lang="ko-KR" altLang="en-US" sz="1600" b="1">
                <a:solidFill>
                  <a:srgbClr val="FF0000"/>
                </a:solidFill>
              </a:rPr>
              <a:t>긴급</a:t>
            </a:r>
            <a:r>
              <a:rPr lang="en-US" altLang="ko-KR" sz="1600" b="1">
                <a:solidFill>
                  <a:srgbClr val="FF0000"/>
                </a:solidFill>
              </a:rPr>
              <a:t> </a:t>
            </a:r>
            <a:r>
              <a:rPr lang="ko-KR" altLang="en-US" sz="1600" b="1">
                <a:solidFill>
                  <a:srgbClr val="FF0000"/>
                </a:solidFill>
              </a:rPr>
              <a:t>사항 발생 </a:t>
            </a:r>
            <a:endParaRPr lang="en-US" altLang="ko-KR" sz="1600" b="1">
              <a:solidFill>
                <a:srgbClr val="FF0000"/>
              </a:solidFill>
            </a:endParaRPr>
          </a:p>
        </p:txBody>
      </p:sp>
      <p:sp>
        <p:nvSpPr>
          <p:cNvPr id="296" name="타원 295"/>
          <p:cNvSpPr/>
          <p:nvPr/>
        </p:nvSpPr>
        <p:spPr>
          <a:xfrm>
            <a:off x="688975" y="4105275"/>
            <a:ext cx="1511300" cy="1439863"/>
          </a:xfrm>
          <a:prstGeom prst="ellipse">
            <a:avLst/>
          </a:prstGeom>
          <a:noFill/>
          <a:ln w="19050">
            <a:solidFill>
              <a:srgbClr val="07BEE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solidFill>
                <a:srgbClr val="FFFFFF"/>
              </a:solidFill>
            </a:endParaRPr>
          </a:p>
        </p:txBody>
      </p:sp>
      <p:cxnSp>
        <p:nvCxnSpPr>
          <p:cNvPr id="64546" name="직선 화살표 연결선 10"/>
          <p:cNvCxnSpPr>
            <a:cxnSpLocks noChangeShapeType="1"/>
          </p:cNvCxnSpPr>
          <p:nvPr/>
        </p:nvCxnSpPr>
        <p:spPr bwMode="auto">
          <a:xfrm>
            <a:off x="8537575" y="4710113"/>
            <a:ext cx="0" cy="452437"/>
          </a:xfrm>
          <a:prstGeom prst="straightConnector1">
            <a:avLst/>
          </a:prstGeom>
          <a:noFill/>
          <a:ln w="12700" algn="ctr">
            <a:solidFill>
              <a:srgbClr val="07BEE9">
                <a:alpha val="98822"/>
              </a:srgbClr>
            </a:solidFill>
            <a:miter lim="800000"/>
            <a:headEnd type="triangle" w="med" len="med"/>
            <a:tailEnd type="triangle" w="med" len="med"/>
          </a:ln>
        </p:spPr>
      </p:cxnSp>
      <p:sp>
        <p:nvSpPr>
          <p:cNvPr id="55342" name="텍스트 개체 틀 6"/>
          <p:cNvSpPr txBox="1">
            <a:spLocks/>
          </p:cNvSpPr>
          <p:nvPr/>
        </p:nvSpPr>
        <p:spPr bwMode="auto">
          <a:xfrm>
            <a:off x="52388" y="5522913"/>
            <a:ext cx="40100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271463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400" b="1" spc="-150" dirty="0" smtClean="0">
                <a:solidFill>
                  <a:srgbClr val="FF9900"/>
                </a:solidFill>
                <a:sym typeface="Monotype Sorts"/>
              </a:rPr>
              <a:t>    </a:t>
            </a:r>
            <a:r>
              <a:rPr lang="en-US" altLang="ko-KR" sz="1400" b="1" spc="-150" dirty="0" smtClean="0">
                <a:solidFill>
                  <a:srgbClr val="07BEE9"/>
                </a:solidFill>
                <a:sym typeface="Monotype Sorts"/>
              </a:rPr>
              <a:t>◈ </a:t>
            </a:r>
            <a:r>
              <a:rPr lang="ko-KR" altLang="en-US" sz="1400" b="1" spc="-150" smtClean="0">
                <a:solidFill>
                  <a:srgbClr val="07BEE9"/>
                </a:solidFill>
                <a:sym typeface="Monotype Sorts"/>
              </a:rPr>
              <a:t>각종 긴급 상황 시 대응 </a:t>
            </a:r>
            <a:r>
              <a:rPr lang="en-US" altLang="ko-KR" sz="1400" b="1" spc="-150" dirty="0" smtClean="0">
                <a:solidFill>
                  <a:srgbClr val="07BEE9"/>
                </a:solidFill>
                <a:sym typeface="Monotype Sorts"/>
              </a:rPr>
              <a:t>HOT LINE</a:t>
            </a:r>
          </a:p>
          <a:p>
            <a:pPr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400" b="1" spc="-150" dirty="0" smtClean="0">
                <a:solidFill>
                  <a:srgbClr val="07BEE9"/>
                </a:solidFill>
                <a:sym typeface="Monotype Sorts"/>
              </a:rPr>
              <a:t>     ① </a:t>
            </a:r>
            <a:r>
              <a:rPr lang="ko-KR" altLang="en-US" sz="1400" b="1" spc="-150" smtClean="0">
                <a:solidFill>
                  <a:srgbClr val="07BEE9"/>
                </a:solidFill>
                <a:sym typeface="Monotype Sorts"/>
              </a:rPr>
              <a:t>유사 시</a:t>
            </a:r>
            <a:r>
              <a:rPr lang="en-US" altLang="ko-KR" sz="1400" b="1" spc="-150" dirty="0" smtClean="0">
                <a:solidFill>
                  <a:srgbClr val="07BEE9"/>
                </a:solidFill>
                <a:sym typeface="Monotype Sorts"/>
              </a:rPr>
              <a:t>, </a:t>
            </a:r>
            <a:r>
              <a:rPr lang="ko-KR" altLang="en-US" sz="1400" b="1" spc="-150" smtClean="0">
                <a:solidFill>
                  <a:srgbClr val="07BEE9"/>
                </a:solidFill>
                <a:sym typeface="Monotype Sorts"/>
              </a:rPr>
              <a:t>본사 영업담당자 긴급 처리 요청</a:t>
            </a:r>
          </a:p>
        </p:txBody>
      </p:sp>
      <p:sp>
        <p:nvSpPr>
          <p:cNvPr id="64559" name="TextBox 309"/>
          <p:cNvSpPr txBox="1">
            <a:spLocks noChangeArrowheads="1"/>
          </p:cNvSpPr>
          <p:nvPr/>
        </p:nvSpPr>
        <p:spPr bwMode="auto">
          <a:xfrm>
            <a:off x="533400" y="2060575"/>
            <a:ext cx="21161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A/S </a:t>
            </a:r>
            <a:r>
              <a:rPr lang="ko-KR" altLang="en-US" sz="1200" b="1" dirty="0">
                <a:solidFill>
                  <a:srgbClr val="FF0000"/>
                </a:solidFill>
              </a:rPr>
              <a:t>발생 상황</a:t>
            </a:r>
          </a:p>
        </p:txBody>
      </p:sp>
      <p:sp>
        <p:nvSpPr>
          <p:cNvPr id="64560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altLang="ko-KR" sz="1300" b="1" dirty="0" smtClean="0">
                <a:solidFill>
                  <a:schemeClr val="tx1"/>
                </a:solidFill>
              </a:rPr>
              <a:t>19</a:t>
            </a:r>
            <a:endParaRPr lang="ko-KR" altLang="en-US" sz="13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직사각형 43"/>
          <p:cNvSpPr/>
          <p:nvPr/>
        </p:nvSpPr>
        <p:spPr>
          <a:xfrm>
            <a:off x="704850" y="1340768"/>
            <a:ext cx="8810625" cy="501015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solidFill>
                <a:srgbClr val="FFFFFF"/>
              </a:solidFill>
            </a:endParaRPr>
          </a:p>
        </p:txBody>
      </p:sp>
      <p:sp>
        <p:nvSpPr>
          <p:cNvPr id="65539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0F91ED6-CE4C-4C95-8CEE-DB04159F01D7}" type="slidenum">
              <a:rPr lang="ko-KR" altLang="en-US" sz="1300" b="1">
                <a:solidFill>
                  <a:schemeClr val="tx1"/>
                </a:solidFill>
              </a:rPr>
              <a:pPr/>
              <a:t>20</a:t>
            </a:fld>
            <a:endParaRPr lang="ko-KR" altLang="en-US" sz="1300" b="1">
              <a:solidFill>
                <a:schemeClr val="tx1"/>
              </a:solidFill>
            </a:endParaRPr>
          </a:p>
        </p:txBody>
      </p:sp>
      <p:sp>
        <p:nvSpPr>
          <p:cNvPr id="65540" name="TextBox 37"/>
          <p:cNvSpPr txBox="1">
            <a:spLocks noChangeArrowheads="1"/>
          </p:cNvSpPr>
          <p:nvPr/>
        </p:nvSpPr>
        <p:spPr bwMode="auto">
          <a:xfrm>
            <a:off x="128588" y="188913"/>
            <a:ext cx="3562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000" b="1" dirty="0">
                <a:solidFill>
                  <a:schemeClr val="bg1"/>
                </a:solidFill>
              </a:rPr>
              <a:t>6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. </a:t>
            </a:r>
            <a:r>
              <a:rPr lang="ko-KR" altLang="en-US" sz="2000" b="1" dirty="0">
                <a:solidFill>
                  <a:schemeClr val="bg1"/>
                </a:solidFill>
              </a:rPr>
              <a:t>전국 유지보수 및 업무지원</a:t>
            </a:r>
          </a:p>
        </p:txBody>
      </p:sp>
      <p:sp>
        <p:nvSpPr>
          <p:cNvPr id="45" name="모서리가 둥근 직사각형 44"/>
          <p:cNvSpPr/>
          <p:nvPr/>
        </p:nvSpPr>
        <p:spPr>
          <a:xfrm>
            <a:off x="704850" y="1011585"/>
            <a:ext cx="2593975" cy="25717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/>
              <a:t>2</a:t>
            </a:r>
            <a:r>
              <a:rPr lang="en-US" altLang="ko-KR" sz="1100" b="1" dirty="0" smtClean="0"/>
              <a:t>. </a:t>
            </a:r>
            <a:r>
              <a:rPr lang="ko-KR" altLang="en-US" sz="1100" b="1" dirty="0" smtClean="0"/>
              <a:t>전국 총판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및 직 대리점 현황</a:t>
            </a:r>
          </a:p>
        </p:txBody>
      </p:sp>
      <p:sp>
        <p:nvSpPr>
          <p:cNvPr id="65542" name="직사각형 36"/>
          <p:cNvSpPr>
            <a:spLocks noChangeArrowheads="1"/>
          </p:cNvSpPr>
          <p:nvPr/>
        </p:nvSpPr>
        <p:spPr bwMode="auto">
          <a:xfrm>
            <a:off x="7607300" y="627063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latinLnBrk="1" hangingPunct="1"/>
            <a:r>
              <a:rPr lang="en-US" altLang="ko-KR" sz="1400" b="1" dirty="0"/>
              <a:t>Ⅱ. </a:t>
            </a:r>
            <a:r>
              <a:rPr lang="ko-KR" altLang="en-US" sz="1400" b="1" dirty="0"/>
              <a:t>서비스 및 기술 부문</a:t>
            </a:r>
          </a:p>
        </p:txBody>
      </p:sp>
      <p:pic>
        <p:nvPicPr>
          <p:cNvPr id="65543" name="Picture 2" descr="http://www.cha.go.kr/html/_images/heritage/img_ma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8425" y="2060575"/>
            <a:ext cx="26003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15824783"/>
              </p:ext>
            </p:extLst>
          </p:nvPr>
        </p:nvGraphicFramePr>
        <p:xfrm>
          <a:off x="1077153" y="1636301"/>
          <a:ext cx="1919437" cy="30468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445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48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04689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서울특별시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㈜위드네트웍스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48918750"/>
              </p:ext>
            </p:extLst>
          </p:nvPr>
        </p:nvGraphicFramePr>
        <p:xfrm>
          <a:off x="1076770" y="2789237"/>
          <a:ext cx="1923465" cy="2857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463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71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인천광역시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스마트리더</a:t>
                      </a:r>
                      <a:endParaRPr lang="ko-KR" altLang="en-US" sz="1000" b="1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21974217"/>
              </p:ext>
            </p:extLst>
          </p:nvPr>
        </p:nvGraphicFramePr>
        <p:xfrm>
          <a:off x="1049338" y="3277870"/>
          <a:ext cx="1946212" cy="78587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564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897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경   기   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36000" marR="36000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경기 중부 총판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뉴에이스정보통신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나라정보통신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경기 남부 총판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36000" marR="36000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77097310"/>
              </p:ext>
            </p:extLst>
          </p:nvPr>
        </p:nvGraphicFramePr>
        <p:xfrm>
          <a:off x="1075892" y="5857876"/>
          <a:ext cx="1922400" cy="43027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4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6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광주광역시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전라남도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신한정보통신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71865685"/>
              </p:ext>
            </p:extLst>
          </p:nvPr>
        </p:nvGraphicFramePr>
        <p:xfrm>
          <a:off x="1075892" y="5438774"/>
          <a:ext cx="1922400" cy="2857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4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6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전라북도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전주정보통신</a:t>
                      </a:r>
                      <a:endParaRPr lang="ko-KR" altLang="en-US" sz="1000" b="1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99388199"/>
              </p:ext>
            </p:extLst>
          </p:nvPr>
        </p:nvGraphicFramePr>
        <p:xfrm>
          <a:off x="7373341" y="1876223"/>
          <a:ext cx="1947989" cy="43027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571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08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강원도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강원 총판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충청정보통신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1486548"/>
              </p:ext>
            </p:extLst>
          </p:nvPr>
        </p:nvGraphicFramePr>
        <p:xfrm>
          <a:off x="7373341" y="2423168"/>
          <a:ext cx="1947989" cy="2857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571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08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경상북도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미리내포스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8" name="표 47"/>
          <p:cNvGraphicFramePr>
            <a:graphicFrameLocks noGrp="1"/>
          </p:cNvGraphicFramePr>
          <p:nvPr/>
        </p:nvGraphicFramePr>
        <p:xfrm>
          <a:off x="7373341" y="4864351"/>
          <a:ext cx="1947989" cy="2857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571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08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제주도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제주 총판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9" name="표 48"/>
          <p:cNvGraphicFramePr>
            <a:graphicFrameLocks noGrp="1"/>
          </p:cNvGraphicFramePr>
          <p:nvPr/>
        </p:nvGraphicFramePr>
        <p:xfrm>
          <a:off x="7373341" y="4364285"/>
          <a:ext cx="1947989" cy="2857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571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08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부산광역시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부산 총판</a:t>
                      </a:r>
                      <a:endParaRPr lang="ko-KR" altLang="en-US" sz="1000" b="1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표 49"/>
          <p:cNvGraphicFramePr>
            <a:graphicFrameLocks noGrp="1"/>
          </p:cNvGraphicFramePr>
          <p:nvPr/>
        </p:nvGraphicFramePr>
        <p:xfrm>
          <a:off x="7373341" y="3865359"/>
          <a:ext cx="1947989" cy="2857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571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08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울산광역시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울산 총판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5554" name="TextBox 50"/>
          <p:cNvSpPr txBox="1">
            <a:spLocks noChangeArrowheads="1"/>
          </p:cNvSpPr>
          <p:nvPr/>
        </p:nvSpPr>
        <p:spPr bwMode="auto">
          <a:xfrm>
            <a:off x="6969224" y="5540375"/>
            <a:ext cx="263245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ko-KR" altLang="en-US" sz="1200" b="1" dirty="0"/>
              <a:t>전국 </a:t>
            </a:r>
            <a:r>
              <a:rPr lang="en-US" altLang="ko-KR" sz="1200" b="1" dirty="0" smtClean="0"/>
              <a:t>21</a:t>
            </a:r>
            <a:r>
              <a:rPr lang="ko-KR" altLang="en-US" sz="1200" b="1" dirty="0" smtClean="0"/>
              <a:t>개 협력 총판 및 직 대리점</a:t>
            </a:r>
            <a:endParaRPr lang="ko-KR" altLang="en-US" sz="1200" b="1" dirty="0"/>
          </a:p>
        </p:txBody>
      </p:sp>
      <p:sp>
        <p:nvSpPr>
          <p:cNvPr id="65555" name="TextBox 51"/>
          <p:cNvSpPr txBox="1">
            <a:spLocks noChangeArrowheads="1"/>
          </p:cNvSpPr>
          <p:nvPr/>
        </p:nvSpPr>
        <p:spPr bwMode="auto">
          <a:xfrm>
            <a:off x="7177088" y="5873750"/>
            <a:ext cx="20320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1000" b="1" dirty="0"/>
              <a:t>(</a:t>
            </a:r>
            <a:r>
              <a:rPr lang="ko-KR" altLang="en-US" sz="1000" b="1" dirty="0"/>
              <a:t>총판 별 산하 대리점 체제 운영</a:t>
            </a:r>
            <a:r>
              <a:rPr lang="en-US" altLang="ko-KR" sz="1000" b="1" dirty="0"/>
              <a:t>)</a:t>
            </a:r>
            <a:endParaRPr lang="ko-KR" altLang="en-US" sz="1000" b="1" dirty="0"/>
          </a:p>
        </p:txBody>
      </p:sp>
      <p:sp>
        <p:nvSpPr>
          <p:cNvPr id="65556" name="설명선 2(강조선) 52"/>
          <p:cNvSpPr>
            <a:spLocks/>
          </p:cNvSpPr>
          <p:nvPr/>
        </p:nvSpPr>
        <p:spPr bwMode="auto">
          <a:xfrm flipH="1">
            <a:off x="1060450" y="2780928"/>
            <a:ext cx="1874838" cy="306387"/>
          </a:xfrm>
          <a:prstGeom prst="accentCallout2">
            <a:avLst>
              <a:gd name="adj1" fmla="val 36861"/>
              <a:gd name="adj2" fmla="val -9370"/>
              <a:gd name="adj3" fmla="val 36861"/>
              <a:gd name="adj4" fmla="val -31514"/>
              <a:gd name="adj5" fmla="val 75079"/>
              <a:gd name="adj6" fmla="val -72926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5557" name="설명선 2(강조선) 53"/>
          <p:cNvSpPr>
            <a:spLocks/>
          </p:cNvSpPr>
          <p:nvPr/>
        </p:nvSpPr>
        <p:spPr bwMode="auto">
          <a:xfrm flipH="1">
            <a:off x="1060450" y="1676400"/>
            <a:ext cx="1874838" cy="990600"/>
          </a:xfrm>
          <a:prstGeom prst="accentCallout2">
            <a:avLst>
              <a:gd name="adj1" fmla="val 21056"/>
              <a:gd name="adj2" fmla="val -9370"/>
              <a:gd name="adj3" fmla="val 21056"/>
              <a:gd name="adj4" fmla="val -65727"/>
              <a:gd name="adj5" fmla="val 104301"/>
              <a:gd name="adj6" fmla="val -86847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5558" name="설명선 2(강조선) 54"/>
          <p:cNvSpPr>
            <a:spLocks/>
          </p:cNvSpPr>
          <p:nvPr/>
        </p:nvSpPr>
        <p:spPr bwMode="auto">
          <a:xfrm flipH="1">
            <a:off x="1049338" y="3140968"/>
            <a:ext cx="1874837" cy="1147763"/>
          </a:xfrm>
          <a:prstGeom prst="accentCallout2">
            <a:avLst>
              <a:gd name="adj1" fmla="val 21056"/>
              <a:gd name="adj2" fmla="val -9370"/>
              <a:gd name="adj3" fmla="val 21056"/>
              <a:gd name="adj4" fmla="val -43435"/>
              <a:gd name="adj5" fmla="val -11403"/>
              <a:gd name="adj6" fmla="val -84773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5559" name="설명선 2(강조선) 55"/>
          <p:cNvSpPr>
            <a:spLocks/>
          </p:cNvSpPr>
          <p:nvPr/>
        </p:nvSpPr>
        <p:spPr bwMode="auto">
          <a:xfrm flipH="1">
            <a:off x="1060450" y="5500688"/>
            <a:ext cx="1874838" cy="287337"/>
          </a:xfrm>
          <a:prstGeom prst="accentCallout2">
            <a:avLst>
              <a:gd name="adj1" fmla="val 21056"/>
              <a:gd name="adj2" fmla="val -9370"/>
              <a:gd name="adj3" fmla="val 17741"/>
              <a:gd name="adj4" fmla="val -27079"/>
              <a:gd name="adj5" fmla="val -360250"/>
              <a:gd name="adj6" fmla="val -84204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5560" name="설명선 2(강조선) 56"/>
          <p:cNvSpPr>
            <a:spLocks/>
          </p:cNvSpPr>
          <p:nvPr/>
        </p:nvSpPr>
        <p:spPr bwMode="auto">
          <a:xfrm>
            <a:off x="7491413" y="1890713"/>
            <a:ext cx="1943100" cy="304800"/>
          </a:xfrm>
          <a:prstGeom prst="accentCallout2">
            <a:avLst>
              <a:gd name="adj1" fmla="val 21056"/>
              <a:gd name="adj2" fmla="val -9370"/>
              <a:gd name="adj3" fmla="val 21056"/>
              <a:gd name="adj4" fmla="val -65727"/>
              <a:gd name="adj5" fmla="val 332269"/>
              <a:gd name="adj6" fmla="val -104875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5561" name="설명선 2(강조선) 57"/>
          <p:cNvSpPr>
            <a:spLocks/>
          </p:cNvSpPr>
          <p:nvPr/>
        </p:nvSpPr>
        <p:spPr bwMode="auto">
          <a:xfrm>
            <a:off x="7491413" y="2419350"/>
            <a:ext cx="1943100" cy="306388"/>
          </a:xfrm>
          <a:prstGeom prst="accentCallout2">
            <a:avLst>
              <a:gd name="adj1" fmla="val 21056"/>
              <a:gd name="adj2" fmla="val -9370"/>
              <a:gd name="adj3" fmla="val 23106"/>
              <a:gd name="adj4" fmla="val -31000"/>
              <a:gd name="adj5" fmla="val 455782"/>
              <a:gd name="adj6" fmla="val -99690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5562" name="설명선 2(강조선) 58"/>
          <p:cNvSpPr>
            <a:spLocks/>
          </p:cNvSpPr>
          <p:nvPr/>
        </p:nvSpPr>
        <p:spPr bwMode="auto">
          <a:xfrm>
            <a:off x="7481888" y="3862388"/>
            <a:ext cx="1943100" cy="304800"/>
          </a:xfrm>
          <a:prstGeom prst="accentCallout2">
            <a:avLst>
              <a:gd name="adj1" fmla="val 21056"/>
              <a:gd name="adj2" fmla="val -9370"/>
              <a:gd name="adj3" fmla="val 21056"/>
              <a:gd name="adj4" fmla="val -24778"/>
              <a:gd name="adj5" fmla="val 213185"/>
              <a:gd name="adj6" fmla="val -74907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5563" name="설명선 2(강조선) 59"/>
          <p:cNvSpPr>
            <a:spLocks/>
          </p:cNvSpPr>
          <p:nvPr/>
        </p:nvSpPr>
        <p:spPr bwMode="auto">
          <a:xfrm>
            <a:off x="7481888" y="4360863"/>
            <a:ext cx="1943100" cy="306387"/>
          </a:xfrm>
          <a:prstGeom prst="accentCallout2">
            <a:avLst>
              <a:gd name="adj1" fmla="val 21056"/>
              <a:gd name="adj2" fmla="val -9370"/>
              <a:gd name="adj3" fmla="val 21056"/>
              <a:gd name="adj4" fmla="val -26852"/>
              <a:gd name="adj5" fmla="val 147870"/>
              <a:gd name="adj6" fmla="val -87500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5564" name="설명선 2(강조선) 60"/>
          <p:cNvSpPr>
            <a:spLocks/>
          </p:cNvSpPr>
          <p:nvPr/>
        </p:nvSpPr>
        <p:spPr bwMode="auto">
          <a:xfrm>
            <a:off x="7491413" y="4860925"/>
            <a:ext cx="1943100" cy="304800"/>
          </a:xfrm>
          <a:prstGeom prst="accentCallout2">
            <a:avLst>
              <a:gd name="adj1" fmla="val 21056"/>
              <a:gd name="adj2" fmla="val -9370"/>
              <a:gd name="adj3" fmla="val 292713"/>
              <a:gd name="adj4" fmla="val -75574"/>
              <a:gd name="adj5" fmla="val 293028"/>
              <a:gd name="adj6" fmla="val -165519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graphicFrame>
        <p:nvGraphicFramePr>
          <p:cNvPr id="62" name="표 6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97059718"/>
              </p:ext>
            </p:extLst>
          </p:nvPr>
        </p:nvGraphicFramePr>
        <p:xfrm>
          <a:off x="7373341" y="2889581"/>
          <a:ext cx="1947989" cy="2857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571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08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대구광역시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현정보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5566" name="설명선 2(강조선) 62"/>
          <p:cNvSpPr>
            <a:spLocks/>
          </p:cNvSpPr>
          <p:nvPr/>
        </p:nvSpPr>
        <p:spPr bwMode="auto">
          <a:xfrm>
            <a:off x="7481888" y="2906713"/>
            <a:ext cx="1943100" cy="306387"/>
          </a:xfrm>
          <a:prstGeom prst="accentCallout2">
            <a:avLst>
              <a:gd name="adj1" fmla="val 21056"/>
              <a:gd name="adj2" fmla="val -9370"/>
              <a:gd name="adj3" fmla="val 23106"/>
              <a:gd name="adj4" fmla="val -31000"/>
              <a:gd name="adj5" fmla="val 452764"/>
              <a:gd name="adj6" fmla="val -104356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graphicFrame>
        <p:nvGraphicFramePr>
          <p:cNvPr id="64" name="표 6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40941111"/>
              </p:ext>
            </p:extLst>
          </p:nvPr>
        </p:nvGraphicFramePr>
        <p:xfrm>
          <a:off x="7373341" y="3400139"/>
          <a:ext cx="1947989" cy="2857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571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08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경상남도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하나케이티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5568" name="설명선 2(강조선) 64"/>
          <p:cNvSpPr>
            <a:spLocks/>
          </p:cNvSpPr>
          <p:nvPr/>
        </p:nvSpPr>
        <p:spPr bwMode="auto">
          <a:xfrm>
            <a:off x="7491413" y="3375025"/>
            <a:ext cx="1943100" cy="306388"/>
          </a:xfrm>
          <a:prstGeom prst="accentCallout2">
            <a:avLst>
              <a:gd name="adj1" fmla="val 21056"/>
              <a:gd name="adj2" fmla="val -9370"/>
              <a:gd name="adj3" fmla="val 23106"/>
              <a:gd name="adj4" fmla="val -31000"/>
              <a:gd name="adj5" fmla="val 422579"/>
              <a:gd name="adj6" fmla="val -108500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graphicFrame>
        <p:nvGraphicFramePr>
          <p:cNvPr id="66" name="표 6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88230581"/>
              </p:ext>
            </p:extLst>
          </p:nvPr>
        </p:nvGraphicFramePr>
        <p:xfrm>
          <a:off x="1074738" y="4870932"/>
          <a:ext cx="1922400" cy="43027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4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6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대전광역시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에코정보통신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JBold" panose="02020603020101020101" pitchFamily="18" charset="-127"/>
                        </a:rPr>
                        <a:t>제일정보통신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+mn-ea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5570" name="설명선 2(강조선) 66"/>
          <p:cNvSpPr>
            <a:spLocks/>
          </p:cNvSpPr>
          <p:nvPr/>
        </p:nvSpPr>
        <p:spPr bwMode="auto">
          <a:xfrm flipH="1">
            <a:off x="1055688" y="4365104"/>
            <a:ext cx="1874837" cy="287337"/>
          </a:xfrm>
          <a:prstGeom prst="accentCallout2">
            <a:avLst>
              <a:gd name="adj1" fmla="val 21056"/>
              <a:gd name="adj2" fmla="val -9370"/>
              <a:gd name="adj3" fmla="val 17741"/>
              <a:gd name="adj4" fmla="val -27079"/>
              <a:gd name="adj5" fmla="val -350306"/>
              <a:gd name="adj6" fmla="val -94366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graphicFrame>
        <p:nvGraphicFramePr>
          <p:cNvPr id="68" name="표 6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501242"/>
              </p:ext>
            </p:extLst>
          </p:nvPr>
        </p:nvGraphicFramePr>
        <p:xfrm>
          <a:off x="1080010" y="4293096"/>
          <a:ext cx="1922400" cy="43027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4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6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충청도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F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캡틴정보통신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새론정보통신</a:t>
                      </a:r>
                      <a:endParaRPr lang="ko-KR" altLang="en-US" sz="1000" b="1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5572" name="설명선 2(강조선) 68"/>
          <p:cNvSpPr>
            <a:spLocks/>
          </p:cNvSpPr>
          <p:nvPr/>
        </p:nvSpPr>
        <p:spPr bwMode="auto">
          <a:xfrm flipH="1">
            <a:off x="1065213" y="5013325"/>
            <a:ext cx="1874837" cy="287338"/>
          </a:xfrm>
          <a:prstGeom prst="accentCallout2">
            <a:avLst>
              <a:gd name="adj1" fmla="val 21056"/>
              <a:gd name="adj2" fmla="val -9370"/>
              <a:gd name="adj3" fmla="val 17741"/>
              <a:gd name="adj4" fmla="val -27079"/>
              <a:gd name="adj5" fmla="val -375588"/>
              <a:gd name="adj6" fmla="val -95352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5573" name="설명선 2(강조선) 55"/>
          <p:cNvSpPr>
            <a:spLocks/>
          </p:cNvSpPr>
          <p:nvPr/>
        </p:nvSpPr>
        <p:spPr bwMode="auto">
          <a:xfrm flipH="1">
            <a:off x="1063625" y="5969000"/>
            <a:ext cx="1874838" cy="287338"/>
          </a:xfrm>
          <a:prstGeom prst="accentCallout2">
            <a:avLst>
              <a:gd name="adj1" fmla="val 21056"/>
              <a:gd name="adj2" fmla="val -9370"/>
              <a:gd name="adj3" fmla="val 17741"/>
              <a:gd name="adj4" fmla="val -27079"/>
              <a:gd name="adj5" fmla="val -327102"/>
              <a:gd name="adj6" fmla="val -79125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 bwMode="auto">
          <a:xfrm>
            <a:off x="920552" y="5373216"/>
            <a:ext cx="8136904" cy="984742"/>
          </a:xfrm>
          <a:prstGeom prst="rect">
            <a:avLst/>
          </a:prstGeom>
          <a:noFill/>
          <a:ln w="3175">
            <a:noFill/>
            <a:prstDash val="solid"/>
            <a:round/>
            <a:headEnd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b="1" dirty="0" smtClean="0">
                <a:latin typeface="+mn-ea"/>
                <a:ea typeface="+mn-ea"/>
              </a:rPr>
              <a:t>다양한 가맹점 운영 경험을 바탕으로 한 서비스 제공을 통해 귀사의 사업 발전에 </a:t>
            </a:r>
            <a:endParaRPr lang="en-US" altLang="ko-KR" b="1" dirty="0" smtClean="0">
              <a:latin typeface="+mn-ea"/>
              <a:ea typeface="+mn-ea"/>
            </a:endParaRPr>
          </a:p>
          <a:p>
            <a:pPr algn="ctr">
              <a:defRPr/>
            </a:pPr>
            <a:r>
              <a:rPr lang="ko-KR" altLang="en-US" b="1" dirty="0" smtClean="0">
                <a:latin typeface="+mn-ea"/>
                <a:ea typeface="+mn-ea"/>
              </a:rPr>
              <a:t>기여하는 </a:t>
            </a:r>
            <a:r>
              <a:rPr lang="ko-KR" altLang="en-US" b="1" dirty="0" smtClean="0">
                <a:solidFill>
                  <a:srgbClr val="EB6506"/>
                </a:solidFill>
                <a:latin typeface="+mn-ea"/>
                <a:ea typeface="+mn-ea"/>
              </a:rPr>
              <a:t>믿음직한 파트너</a:t>
            </a:r>
            <a:r>
              <a:rPr lang="ko-KR" altLang="en-US" b="1" dirty="0" smtClean="0">
                <a:latin typeface="+mn-ea"/>
                <a:ea typeface="+mn-ea"/>
              </a:rPr>
              <a:t>로 함께 할 것을 약속 드립니다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  <a:endParaRPr lang="ko-KR" altLang="en-US" b="1" dirty="0">
              <a:latin typeface="+mn-ea"/>
              <a:ea typeface="+mn-ea"/>
            </a:endParaRPr>
          </a:p>
        </p:txBody>
      </p:sp>
      <p:pic>
        <p:nvPicPr>
          <p:cNvPr id="67587" name="그림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7588" y="1408113"/>
            <a:ext cx="5257800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제목 5"/>
          <p:cNvSpPr>
            <a:spLocks noGrp="1"/>
          </p:cNvSpPr>
          <p:nvPr>
            <p:ph type="ctrTitle" idx="4294967295"/>
          </p:nvPr>
        </p:nvSpPr>
        <p:spPr>
          <a:xfrm>
            <a:off x="0" y="1901825"/>
            <a:ext cx="6858000" cy="2098675"/>
          </a:xfrm>
        </p:spPr>
        <p:txBody>
          <a:bodyPr/>
          <a:lstStyle/>
          <a:p>
            <a:pPr eaLnBrk="1" latinLnBrk="0" hangingPunct="1"/>
            <a:r>
              <a:rPr lang="en-US" altLang="ko-KR" sz="2800" b="1" dirty="0" smtClean="0">
                <a:solidFill>
                  <a:srgbClr val="7F7F7F"/>
                </a:solidFill>
              </a:rPr>
              <a:t>Thanks for Your Interest</a:t>
            </a:r>
            <a:endParaRPr lang="ko-KR" altLang="en-US" sz="2800" b="1" dirty="0" smtClean="0">
              <a:solidFill>
                <a:srgbClr val="7F7F7F"/>
              </a:solidFill>
            </a:endParaRPr>
          </a:p>
        </p:txBody>
      </p:sp>
      <p:sp>
        <p:nvSpPr>
          <p:cNvPr id="69635" name="TextBox 36"/>
          <p:cNvSpPr txBox="1">
            <a:spLocks noChangeArrowheads="1"/>
          </p:cNvSpPr>
          <p:nvPr/>
        </p:nvSpPr>
        <p:spPr bwMode="auto">
          <a:xfrm>
            <a:off x="3302000" y="4202113"/>
            <a:ext cx="2948243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ko-KR" sz="1100" b="1" dirty="0" smtClean="0">
                <a:solidFill>
                  <a:srgbClr val="7F7F7F"/>
                </a:solidFill>
              </a:rPr>
              <a:t>T.  02-1544-5915</a:t>
            </a:r>
            <a:endParaRPr lang="en-US" altLang="ko-KR" sz="1100" b="1" dirty="0">
              <a:solidFill>
                <a:srgbClr val="7F7F7F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100" b="1" dirty="0" smtClean="0">
                <a:solidFill>
                  <a:srgbClr val="7F7F7F"/>
                </a:solidFill>
              </a:rPr>
              <a:t>F.  031-565-5915</a:t>
            </a:r>
            <a:endParaRPr lang="en-US" altLang="ko-KR" sz="1100" b="1" dirty="0">
              <a:solidFill>
                <a:srgbClr val="7F7F7F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100" b="1" dirty="0" smtClean="0">
                <a:solidFill>
                  <a:srgbClr val="7F7F7F"/>
                </a:solidFill>
              </a:rPr>
              <a:t>A.  </a:t>
            </a:r>
            <a:r>
              <a:rPr lang="ko-KR" altLang="en-US" sz="1100" b="1" dirty="0" smtClean="0">
                <a:solidFill>
                  <a:srgbClr val="7F7F7F"/>
                </a:solidFill>
              </a:rPr>
              <a:t>경기도 구리시 </a:t>
            </a:r>
            <a:r>
              <a:rPr lang="ko-KR" altLang="en-US" sz="1100" b="1" dirty="0" err="1" smtClean="0">
                <a:solidFill>
                  <a:srgbClr val="7F7F7F"/>
                </a:solidFill>
              </a:rPr>
              <a:t>동구릉로</a:t>
            </a:r>
            <a:r>
              <a:rPr lang="ko-KR" altLang="en-US" sz="1100" b="1" dirty="0" smtClean="0">
                <a:solidFill>
                  <a:srgbClr val="7F7F7F"/>
                </a:solidFill>
              </a:rPr>
              <a:t> </a:t>
            </a:r>
            <a:r>
              <a:rPr lang="en-US" altLang="ko-KR" sz="1100" b="1" dirty="0">
                <a:solidFill>
                  <a:srgbClr val="7F7F7F"/>
                </a:solidFill>
              </a:rPr>
              <a:t>2</a:t>
            </a:r>
            <a:r>
              <a:rPr lang="en-US" altLang="ko-KR" sz="1100" b="1" dirty="0" smtClean="0">
                <a:solidFill>
                  <a:srgbClr val="7F7F7F"/>
                </a:solidFill>
              </a:rPr>
              <a:t>00</a:t>
            </a:r>
            <a:r>
              <a:rPr lang="ko-KR" altLang="en-US" sz="1100" b="1" dirty="0" err="1" smtClean="0">
                <a:solidFill>
                  <a:srgbClr val="7F7F7F"/>
                </a:solidFill>
              </a:rPr>
              <a:t>번길</a:t>
            </a:r>
            <a:r>
              <a:rPr lang="ko-KR" altLang="en-US" sz="1100" b="1" dirty="0" smtClean="0">
                <a:solidFill>
                  <a:srgbClr val="7F7F7F"/>
                </a:solidFill>
              </a:rPr>
              <a:t> </a:t>
            </a:r>
            <a:r>
              <a:rPr lang="en-US" altLang="ko-KR" sz="1100" b="1" dirty="0" smtClean="0">
                <a:solidFill>
                  <a:srgbClr val="7F7F7F"/>
                </a:solidFill>
              </a:rPr>
              <a:t>7, 3</a:t>
            </a:r>
            <a:r>
              <a:rPr lang="ko-KR" altLang="en-US" sz="1100" b="1" dirty="0" smtClean="0">
                <a:solidFill>
                  <a:srgbClr val="7F7F7F"/>
                </a:solidFill>
              </a:rPr>
              <a:t>층</a:t>
            </a:r>
            <a:endParaRPr lang="en-US" altLang="ko-KR" sz="1100" b="1" dirty="0" smtClean="0">
              <a:solidFill>
                <a:srgbClr val="7F7F7F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100" b="1" dirty="0" smtClean="0">
                <a:solidFill>
                  <a:srgbClr val="7F7F7F"/>
                </a:solidFill>
              </a:rPr>
              <a:t>E.  spc_wp@naver.com</a:t>
            </a:r>
            <a:endParaRPr lang="ko-KR" altLang="en-US" sz="11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7EF93-19AF-487F-9220-142BEB5CAC89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7EF93-19AF-487F-9220-142BEB5CAC89}" type="slidenum">
              <a:rPr lang="ko-KR" altLang="en-US" smtClean="0"/>
              <a:pPr/>
              <a:t>24</a:t>
            </a:fld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종이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noFill/>
        <a:ln w="28575" cap="flat" cmpd="sng" algn="ctr">
          <a:solidFill>
            <a:srgbClr val="5B9BD5"/>
          </a:solidFill>
          <a:prstDash val="solid"/>
          <a:miter lim="800000"/>
        </a:ln>
        <a:effectLst/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25907</TotalTime>
  <Words>2574</Words>
  <Application>Microsoft Office PowerPoint</Application>
  <PresentationFormat>A4 용지(210x297mm)</PresentationFormat>
  <Paragraphs>529</Paragraphs>
  <Slides>25</Slides>
  <Notes>8</Notes>
  <HiddenSlides>1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25</vt:i4>
      </vt:variant>
    </vt:vector>
  </HeadingPairs>
  <TitlesOfParts>
    <vt:vector size="27" baseType="lpstr">
      <vt:lpstr>1_Office 테마</vt:lpstr>
      <vt:lpstr>Office 테마</vt:lpstr>
      <vt:lpstr>㈜ 위 드 네 트 웍 스  회 사 소 개 서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Thanks for Your Interest</vt:lpstr>
      <vt:lpstr>슬라이드 23</vt:lpstr>
      <vt:lpstr>슬라이드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khlee</dc:creator>
  <cp:lastModifiedBy>home</cp:lastModifiedBy>
  <cp:revision>1729</cp:revision>
  <cp:lastPrinted>2019-06-14T00:33:10Z</cp:lastPrinted>
  <dcterms:created xsi:type="dcterms:W3CDTF">2014-07-21T06:13:39Z</dcterms:created>
  <dcterms:modified xsi:type="dcterms:W3CDTF">2022-11-18T01:52:21Z</dcterms:modified>
</cp:coreProperties>
</file>