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684" r:id="rId2"/>
    <p:sldId id="703" r:id="rId3"/>
    <p:sldId id="704" r:id="rId4"/>
    <p:sldId id="700" r:id="rId5"/>
    <p:sldId id="708" r:id="rId6"/>
    <p:sldId id="705" r:id="rId7"/>
    <p:sldId id="725" r:id="rId8"/>
    <p:sldId id="688" r:id="rId9"/>
    <p:sldId id="709" r:id="rId10"/>
    <p:sldId id="710" r:id="rId11"/>
    <p:sldId id="695" r:id="rId12"/>
    <p:sldId id="711" r:id="rId13"/>
    <p:sldId id="713" r:id="rId14"/>
    <p:sldId id="714" r:id="rId15"/>
    <p:sldId id="712" r:id="rId16"/>
    <p:sldId id="715" r:id="rId17"/>
    <p:sldId id="696" r:id="rId18"/>
    <p:sldId id="716" r:id="rId19"/>
    <p:sldId id="717" r:id="rId20"/>
    <p:sldId id="719" r:id="rId21"/>
    <p:sldId id="718" r:id="rId22"/>
    <p:sldId id="724" r:id="rId23"/>
    <p:sldId id="722" r:id="rId24"/>
    <p:sldId id="691" r:id="rId25"/>
    <p:sldId id="682" r:id="rId26"/>
  </p:sldIdLst>
  <p:sldSz cx="9906000" cy="6858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80" userDrawn="1">
          <p15:clr>
            <a:srgbClr val="A4A3A4"/>
          </p15:clr>
        </p15:guide>
        <p15:guide id="2" orient="horz" pos="346" userDrawn="1">
          <p15:clr>
            <a:srgbClr val="A4A3A4"/>
          </p15:clr>
        </p15:guide>
        <p15:guide id="3" pos="671" userDrawn="1">
          <p15:clr>
            <a:srgbClr val="A4A3A4"/>
          </p15:clr>
        </p15:guide>
        <p15:guide id="4" pos="6068" userDrawn="1">
          <p15:clr>
            <a:srgbClr val="A4A3A4"/>
          </p15:clr>
        </p15:guide>
        <p15:guide id="5" orient="horz" pos="436" userDrawn="1">
          <p15:clr>
            <a:srgbClr val="A4A3A4"/>
          </p15:clr>
        </p15:guide>
        <p15:guide id="6" orient="horz" pos="33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7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A60B3"/>
    <a:srgbClr val="0581CB"/>
    <a:srgbClr val="0072B9"/>
    <a:srgbClr val="DF1839"/>
    <a:srgbClr val="0076BE"/>
    <a:srgbClr val="F2F2F2"/>
    <a:srgbClr val="7F7F7F"/>
    <a:srgbClr val="0FA0F9"/>
    <a:srgbClr val="F06D01"/>
    <a:srgbClr val="F175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41" autoAdjust="0"/>
    <p:restoredTop sz="96256" autoAdjust="0"/>
  </p:normalViewPr>
  <p:slideViewPr>
    <p:cSldViewPr>
      <p:cViewPr varScale="1">
        <p:scale>
          <a:sx n="117" d="100"/>
          <a:sy n="117" d="100"/>
        </p:scale>
        <p:origin x="-1128" y="-102"/>
      </p:cViewPr>
      <p:guideLst>
        <p:guide orient="horz" pos="1480"/>
        <p:guide orient="horz" pos="346"/>
        <p:guide orient="horz" pos="436"/>
        <p:guide orient="horz" pos="3385"/>
        <p:guide pos="671"/>
        <p:guide pos="60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1" d="100"/>
          <a:sy n="81" d="100"/>
        </p:scale>
        <p:origin x="3138" y="84"/>
      </p:cViewPr>
      <p:guideLst>
        <p:guide orient="horz" pos="3107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6" y="0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200"/>
            </a:lvl1pPr>
          </a:lstStyle>
          <a:p>
            <a:fld id="{FE4DACDA-081E-4DF3-BD12-3DE76C85AD19}" type="datetimeFigureOut">
              <a:rPr lang="ko-KR" altLang="en-US" smtClean="0"/>
              <a:pPr/>
              <a:t>2022-11-17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1285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6" y="9371285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200"/>
            </a:lvl1pPr>
          </a:lstStyle>
          <a:p>
            <a:fld id="{BAF816FD-B697-4C50-91C4-69A971981D1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85238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200"/>
            </a:lvl1pPr>
          </a:lstStyle>
          <a:p>
            <a:fld id="{B2C0ED31-78F5-431E-BF75-FC716C437676}" type="datetimeFigureOut">
              <a:rPr lang="ko-KR" altLang="en-US" smtClean="0"/>
              <a:pPr/>
              <a:t>2022-11-17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9" tIns="45375" rIns="90749" bIns="45375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0749" tIns="45375" rIns="90749" bIns="4537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6" y="9371285"/>
            <a:ext cx="2918830" cy="493316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200"/>
            </a:lvl1pPr>
          </a:lstStyle>
          <a:p>
            <a:fld id="{36CE8832-DC64-4F89-8010-2DB544CB1B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97816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67200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6435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09015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75973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32643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7451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254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82322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59786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03787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38716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20835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14434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56743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13369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84594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58331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88631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322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/E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 rot="10800000">
            <a:off x="0" y="3068960"/>
            <a:ext cx="9906000" cy="1224136"/>
          </a:xfrm>
          <a:prstGeom prst="rect">
            <a:avLst/>
          </a:prstGeom>
          <a:gradFill>
            <a:gsLst>
              <a:gs pos="75000">
                <a:srgbClr val="1A5FB2"/>
              </a:gs>
              <a:gs pos="19000">
                <a:srgbClr val="9AC1F0"/>
              </a:gs>
              <a:gs pos="0">
                <a:srgbClr val="DAE8FA"/>
              </a:gs>
              <a:gs pos="100000">
                <a:srgbClr val="14488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04864"/>
            <a:ext cx="9849544" cy="864096"/>
          </a:xfrm>
          <a:prstGeom prst="rect">
            <a:avLst/>
          </a:prstGeom>
        </p:spPr>
      </p:pic>
      <p:pic>
        <p:nvPicPr>
          <p:cNvPr id="8" name="그림 7" descr="제목-없음-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464" y="6165304"/>
            <a:ext cx="1229560" cy="526955"/>
          </a:xfrm>
          <a:prstGeom prst="rect">
            <a:avLst/>
          </a:prstGeom>
        </p:spPr>
      </p:pic>
      <p:pic>
        <p:nvPicPr>
          <p:cNvPr id="9" name="그림 18" descr="ILP_BI_AI_v10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53400" y="6335338"/>
            <a:ext cx="1149885" cy="32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42073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6588808"/>
            <a:ext cx="9906000" cy="26919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xmlns="" val="707683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 flipV="1">
            <a:off x="1698407" y="655348"/>
            <a:ext cx="8186778" cy="3778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직사각형 2"/>
          <p:cNvSpPr/>
          <p:nvPr userDrawn="1"/>
        </p:nvSpPr>
        <p:spPr>
          <a:xfrm flipV="1">
            <a:off x="-3835" y="636883"/>
            <a:ext cx="1959850" cy="66938"/>
          </a:xfrm>
          <a:prstGeom prst="rect">
            <a:avLst/>
          </a:prstGeom>
          <a:solidFill>
            <a:srgbClr val="144889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직사각형 3"/>
          <p:cNvSpPr/>
          <p:nvPr userDrawn="1"/>
        </p:nvSpPr>
        <p:spPr>
          <a:xfrm>
            <a:off x="0" y="6588808"/>
            <a:ext cx="9906000" cy="26919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286540" y="1478454"/>
            <a:ext cx="9346980" cy="50075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528" tIns="56265" rIns="112528" bIns="5626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15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638993" y="6578120"/>
            <a:ext cx="628013" cy="21093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 flipV="1">
            <a:off x="1698407" y="655348"/>
            <a:ext cx="8186778" cy="3778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직사각형 2"/>
          <p:cNvSpPr/>
          <p:nvPr userDrawn="1"/>
        </p:nvSpPr>
        <p:spPr>
          <a:xfrm flipV="1">
            <a:off x="-3835" y="636883"/>
            <a:ext cx="1959850" cy="66938"/>
          </a:xfrm>
          <a:prstGeom prst="rect">
            <a:avLst/>
          </a:prstGeom>
          <a:solidFill>
            <a:srgbClr val="144889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직사각형 3"/>
          <p:cNvSpPr/>
          <p:nvPr userDrawn="1"/>
        </p:nvSpPr>
        <p:spPr>
          <a:xfrm>
            <a:off x="0" y="6588808"/>
            <a:ext cx="9906000" cy="26919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638993" y="6578120"/>
            <a:ext cx="628013" cy="21093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83414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627765" y="6588808"/>
            <a:ext cx="628013" cy="210938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8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333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5" indent="-342875" algn="l" defTabSz="914333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95" indent="-285728" algn="l" defTabSz="914333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4" algn="l" defTabSz="91433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3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5" indent="-228584" algn="l" defTabSz="914333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8" indent="-228584" algn="l" defTabSz="91433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8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jpeg"/><Relationship Id="rId9" Type="http://schemas.openxmlformats.org/officeDocument/2006/relationships/image" Target="../media/image4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7.png"/><Relationship Id="rId18" Type="http://schemas.openxmlformats.org/officeDocument/2006/relationships/image" Target="../media/image66.png"/><Relationship Id="rId3" Type="http://schemas.openxmlformats.org/officeDocument/2006/relationships/image" Target="../media/image52.png"/><Relationship Id="rId21" Type="http://schemas.openxmlformats.org/officeDocument/2006/relationships/image" Target="../media/image69.png"/><Relationship Id="rId7" Type="http://schemas.openxmlformats.org/officeDocument/2006/relationships/image" Target="../media/image56.jpeg"/><Relationship Id="rId12" Type="http://schemas.openxmlformats.org/officeDocument/2006/relationships/image" Target="../media/image61.pn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9.png"/><Relationship Id="rId19" Type="http://schemas.openxmlformats.org/officeDocument/2006/relationships/image" Target="../media/image67.pn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79.png"/><Relationship Id="rId3" Type="http://schemas.openxmlformats.org/officeDocument/2006/relationships/image" Target="../media/image7.png"/><Relationship Id="rId7" Type="http://schemas.openxmlformats.org/officeDocument/2006/relationships/image" Target="../media/image75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11" Type="http://schemas.openxmlformats.org/officeDocument/2006/relationships/image" Target="../media/image78.png"/><Relationship Id="rId5" Type="http://schemas.openxmlformats.org/officeDocument/2006/relationships/image" Target="../media/image73.png"/><Relationship Id="rId15" Type="http://schemas.openxmlformats.org/officeDocument/2006/relationships/image" Target="../media/image81.png"/><Relationship Id="rId10" Type="http://schemas.openxmlformats.org/officeDocument/2006/relationships/image" Target="../media/image2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3.jpeg"/><Relationship Id="rId7" Type="http://schemas.openxmlformats.org/officeDocument/2006/relationships/image" Target="../media/image86.png"/><Relationship Id="rId12" Type="http://schemas.openxmlformats.org/officeDocument/2006/relationships/image" Target="../media/image91.jpeg"/><Relationship Id="rId17" Type="http://schemas.openxmlformats.org/officeDocument/2006/relationships/image" Target="../media/image95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11" Type="http://schemas.openxmlformats.org/officeDocument/2006/relationships/image" Target="../media/image90.jpeg"/><Relationship Id="rId5" Type="http://schemas.openxmlformats.org/officeDocument/2006/relationships/hyperlink" Target="https://www.elandretail.com/main.do?new_lang=000600KO" TargetMode="External"/><Relationship Id="rId15" Type="http://schemas.openxmlformats.org/officeDocument/2006/relationships/hyperlink" Target="https://www.google.co.kr/url?sa=i&amp;rct=j&amp;q=&amp;esrc=s&amp;source=images&amp;cd=&amp;cad=rja&amp;uact=8&amp;ved=0ahUKEwj_qbLuzr7RAhUEFJQKHVEbAg4QjRwIBw&amp;url=https://commons.wikimedia.org/wiki/File:Asiana_Airlines.svg&amp;bvm=bv.144224172,d.dGo&amp;psig=AFQjCNG7Vus-97r134gKub_RLZxvLtpCCQ&amp;ust=1484379473901668" TargetMode="External"/><Relationship Id="rId10" Type="http://schemas.openxmlformats.org/officeDocument/2006/relationships/image" Target="../media/image89.jpeg"/><Relationship Id="rId4" Type="http://schemas.openxmlformats.org/officeDocument/2006/relationships/image" Target="../media/image84.png"/><Relationship Id="rId9" Type="http://schemas.openxmlformats.org/officeDocument/2006/relationships/image" Target="../media/image88.png"/><Relationship Id="rId14" Type="http://schemas.openxmlformats.org/officeDocument/2006/relationships/image" Target="../media/image9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google.co.kr/url?sa=i&amp;rct=j&amp;q=&amp;esrc=s&amp;source=images&amp;cd=&amp;cad=rja&amp;uact=8&amp;ved=0ahUKEwiqoIyn1L7RAhUDNJQKHUyXDTIQjRwIBw&amp;url=http://blog.daum.net/bbiero1/251&amp;bvm=bv.144224172,d.dGo&amp;psig=AFQjCNGcwE8CEBYgk3mPCzMWPTp0LyI4OQ&amp;ust=1484380992562450" TargetMode="External"/><Relationship Id="rId18" Type="http://schemas.openxmlformats.org/officeDocument/2006/relationships/image" Target="../media/image104.jpeg"/><Relationship Id="rId26" Type="http://schemas.openxmlformats.org/officeDocument/2006/relationships/image" Target="../media/image112.jpeg"/><Relationship Id="rId39" Type="http://schemas.openxmlformats.org/officeDocument/2006/relationships/image" Target="../media/image89.jpeg"/><Relationship Id="rId3" Type="http://schemas.openxmlformats.org/officeDocument/2006/relationships/hyperlink" Target="http://www.google.co.kr/url?sa=i&amp;rct=j&amp;q=&amp;esrc=s&amp;source=images&amp;cd=&amp;cad=rja&amp;uact=8&amp;ved=0ahUKEwiM54vlub7RAhWDkJQKHTd1A_kQjRwIBw&amp;url=http://www.google.co.kr/url?sa=i&amp;rct=j&amp;q=&amp;esrc=s&amp;source=images&amp;cd=&amp;cad=rja&amp;uact=8&amp;ved=0ahUKEwiX0Jzjub7RAhWDp5QKHRZOCc8QjRwIBw&amp;url=http://www.incruit.com/company/784795&amp;bvm=bv.144224172,d.dGc&amp;psig=AFQjCNGz8d_ppmMWCU22fJfGl27Z9TYn8Q&amp;ust=1484373880437374&amp;bvm=bv.144224172,d.dGc&amp;psig=AFQjCNGz8d_ppmMWCU22fJfGl27Z9TYn8Q&amp;ust=1484373880437374" TargetMode="External"/><Relationship Id="rId21" Type="http://schemas.openxmlformats.org/officeDocument/2006/relationships/image" Target="../media/image107.png"/><Relationship Id="rId34" Type="http://schemas.openxmlformats.org/officeDocument/2006/relationships/hyperlink" Target="https://ko.m.wikipedia.org/wiki/LG%EC%A0%84%EC%9E%90" TargetMode="External"/><Relationship Id="rId42" Type="http://schemas.openxmlformats.org/officeDocument/2006/relationships/image" Target="../media/image125.png"/><Relationship Id="rId47" Type="http://schemas.openxmlformats.org/officeDocument/2006/relationships/image" Target="../media/image130.png"/><Relationship Id="rId50" Type="http://schemas.openxmlformats.org/officeDocument/2006/relationships/image" Target="../media/image88.png"/><Relationship Id="rId7" Type="http://schemas.openxmlformats.org/officeDocument/2006/relationships/hyperlink" Target="http://www.google.co.kr/url?sa=i&amp;rct=j&amp;q=&amp;esrc=s&amp;source=images&amp;cd=&amp;cad=rja&amp;uact=8&amp;ved=0ahUKEwiWsOfGvb7RAhXJLpQKHWpiC0sQjRwIBw&amp;url=http://www.newsway.co.kr/view.php?tp=1&amp;ud=2013100109335177009&amp;bvm=bv.144224172,d.dGc&amp;psig=AFQjCNGOdL9zs5EtdlY8RvQnFKp_F1pmKQ&amp;ust=1484374896386457" TargetMode="External"/><Relationship Id="rId12" Type="http://schemas.openxmlformats.org/officeDocument/2006/relationships/image" Target="../media/image100.jpeg"/><Relationship Id="rId17" Type="http://schemas.openxmlformats.org/officeDocument/2006/relationships/hyperlink" Target="http://www.lottesuper.co.kr/" TargetMode="External"/><Relationship Id="rId25" Type="http://schemas.openxmlformats.org/officeDocument/2006/relationships/image" Target="../media/image111.jpeg"/><Relationship Id="rId33" Type="http://schemas.openxmlformats.org/officeDocument/2006/relationships/image" Target="../media/image118.jpeg"/><Relationship Id="rId38" Type="http://schemas.openxmlformats.org/officeDocument/2006/relationships/image" Target="../media/image122.jpeg"/><Relationship Id="rId46" Type="http://schemas.openxmlformats.org/officeDocument/2006/relationships/image" Target="../media/image12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03.jpeg"/><Relationship Id="rId20" Type="http://schemas.openxmlformats.org/officeDocument/2006/relationships/image" Target="../media/image106.jpeg"/><Relationship Id="rId29" Type="http://schemas.openxmlformats.org/officeDocument/2006/relationships/image" Target="../media/image114.jpeg"/><Relationship Id="rId41" Type="http://schemas.openxmlformats.org/officeDocument/2006/relationships/image" Target="../media/image1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gif"/><Relationship Id="rId11" Type="http://schemas.openxmlformats.org/officeDocument/2006/relationships/hyperlink" Target="http://www.google.co.kr/url?sa=i&amp;rct=j&amp;q=&amp;esrc=s&amp;source=images&amp;cd=&amp;cad=rja&amp;uact=8&amp;ved=0ahUKEwimvuayzr7RAhXFE5QKHezpAFgQjRwIBw&amp;url=http://www.applen.or.kr/news/articleView.html?idxno=27939&amp;bvm=bv.144224172,d.dGo&amp;psig=AFQjCNGkUHLmPv1UEeepuiUECv2SVtzoFQ&amp;ust=1484379290405366" TargetMode="External"/><Relationship Id="rId24" Type="http://schemas.openxmlformats.org/officeDocument/2006/relationships/image" Target="../media/image110.jpeg"/><Relationship Id="rId32" Type="http://schemas.openxmlformats.org/officeDocument/2006/relationships/image" Target="../media/image117.jpeg"/><Relationship Id="rId37" Type="http://schemas.openxmlformats.org/officeDocument/2006/relationships/image" Target="../media/image121.jpeg"/><Relationship Id="rId40" Type="http://schemas.openxmlformats.org/officeDocument/2006/relationships/image" Target="../media/image123.jpeg"/><Relationship Id="rId45" Type="http://schemas.openxmlformats.org/officeDocument/2006/relationships/image" Target="../media/image128.png"/><Relationship Id="rId5" Type="http://schemas.openxmlformats.org/officeDocument/2006/relationships/hyperlink" Target="http://www.google.co.kr/url?sa=i&amp;rct=j&amp;q=&amp;esrc=s&amp;source=images&amp;cd=&amp;cad=rja&amp;uact=8&amp;ved=0ahUKEwiJ19Kfu77RAhWIj5QKHXm5DtgQjRwIBw&amp;url=http://m.blog.daum.net/5758khs/493&amp;bvm=bv.144224172,d.dGc&amp;psig=AFQjCNGt3ZCzyPL-Em2vQfyzp9qsb9_VlQ&amp;ust=1484373952348389" TargetMode="External"/><Relationship Id="rId15" Type="http://schemas.openxmlformats.org/officeDocument/2006/relationships/image" Target="../media/image102.jpeg"/><Relationship Id="rId23" Type="http://schemas.openxmlformats.org/officeDocument/2006/relationships/image" Target="../media/image109.jpeg"/><Relationship Id="rId28" Type="http://schemas.openxmlformats.org/officeDocument/2006/relationships/image" Target="../media/image113.png"/><Relationship Id="rId36" Type="http://schemas.openxmlformats.org/officeDocument/2006/relationships/image" Target="../media/image120.jpeg"/><Relationship Id="rId49" Type="http://schemas.openxmlformats.org/officeDocument/2006/relationships/image" Target="../media/image132.png"/><Relationship Id="rId10" Type="http://schemas.openxmlformats.org/officeDocument/2006/relationships/image" Target="../media/image99.jpeg"/><Relationship Id="rId19" Type="http://schemas.openxmlformats.org/officeDocument/2006/relationships/image" Target="../media/image105.jpeg"/><Relationship Id="rId31" Type="http://schemas.openxmlformats.org/officeDocument/2006/relationships/image" Target="../media/image116.jpeg"/><Relationship Id="rId44" Type="http://schemas.openxmlformats.org/officeDocument/2006/relationships/image" Target="../media/image127.png"/><Relationship Id="rId4" Type="http://schemas.openxmlformats.org/officeDocument/2006/relationships/image" Target="../media/image96.jpeg"/><Relationship Id="rId9" Type="http://schemas.openxmlformats.org/officeDocument/2006/relationships/hyperlink" Target="http://www.google.co.kr/url?sa=i&amp;rct=j&amp;q=&amp;esrc=s&amp;source=images&amp;cd=&amp;cad=rja&amp;uact=8&amp;ved=0ahUKEwjx-eGmvb7RAhVIUZQKHe3sBUMQjRwIBw&amp;url=http://variety.com/2016/biz/asia/cj-cgv-increases-stake-in-indonesia-blitz-1201746944/&amp;bvm=bv.144224172,d.dGc&amp;psig=AFQjCNH1wvf2Nqs1Z-la-JjxjqvJBwhtmQ&amp;ust=1484374830922473" TargetMode="External"/><Relationship Id="rId14" Type="http://schemas.openxmlformats.org/officeDocument/2006/relationships/image" Target="../media/image101.jpeg"/><Relationship Id="rId22" Type="http://schemas.openxmlformats.org/officeDocument/2006/relationships/image" Target="../media/image108.jpeg"/><Relationship Id="rId27" Type="http://schemas.openxmlformats.org/officeDocument/2006/relationships/hyperlink" Target="http://www.google.co.kr/url?sa=i&amp;rct=j&amp;q=&amp;esrc=s&amp;source=images&amp;cd=&amp;cad=rja&amp;uact=8&amp;ved=0ahUKEwisgvmtt77RAhWDE7wKHQB1Ar8QjRwIBw&amp;url=http://kmug.co.kr/board/zboard.php?id=design&amp;page=1&amp;sn1=on&amp;divpage=1&amp;sn=on&amp;ss=off&amp;sc=off&amp;keyword=%B8%C6%C0%CC%C1%C1%BE%C6&amp;select_arrange=headnum&amp;desc=asc&amp;no=20075&amp;bvm=bv.144224172,d.dGc&amp;psig=AFQjCNEVycFNj-yzT6TzdXRMzhZkU4iumg&amp;ust=1484373235166343" TargetMode="External"/><Relationship Id="rId30" Type="http://schemas.openxmlformats.org/officeDocument/2006/relationships/image" Target="../media/image115.jpeg"/><Relationship Id="rId35" Type="http://schemas.openxmlformats.org/officeDocument/2006/relationships/image" Target="../media/image119.png"/><Relationship Id="rId43" Type="http://schemas.openxmlformats.org/officeDocument/2006/relationships/image" Target="../media/image126.png"/><Relationship Id="rId48" Type="http://schemas.openxmlformats.org/officeDocument/2006/relationships/image" Target="../media/image131.png"/><Relationship Id="rId8" Type="http://schemas.openxmlformats.org/officeDocument/2006/relationships/image" Target="../media/image98.jpeg"/><Relationship Id="rId51" Type="http://schemas.openxmlformats.org/officeDocument/2006/relationships/image" Target="../media/image1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17"/>
          <p:cNvSpPr txBox="1">
            <a:spLocks noChangeArrowheads="1"/>
          </p:cNvSpPr>
          <p:nvPr/>
        </p:nvSpPr>
        <p:spPr bwMode="auto">
          <a:xfrm>
            <a:off x="2432720" y="3284984"/>
            <a:ext cx="51844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KOVAN </a:t>
            </a:r>
            <a:r>
              <a:rPr kumimoji="0" lang="ko-KR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회사소개서</a:t>
            </a:r>
          </a:p>
        </p:txBody>
      </p:sp>
    </p:spTree>
    <p:extLst>
      <p:ext uri="{BB962C8B-B14F-4D97-AF65-F5344CB8AC3E}">
        <p14:creationId xmlns:p14="http://schemas.microsoft.com/office/powerpoint/2010/main" xmlns="" val="462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73049" y="0"/>
            <a:ext cx="1439591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671234" y="549275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70664" y="2361254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670664" y="3760236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37280" y="479041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9097" y="671960"/>
            <a:ext cx="13726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70664" y="2281695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0664" y="3689603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9096" y="2483938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 시스템</a:t>
            </a:r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69096" y="3879946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부가 서비스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97216" y="578497"/>
            <a:ext cx="273573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연혁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3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재무 현황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4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조직 및 인원 현황</a:t>
            </a:r>
            <a:endParaRPr lang="en-US" altLang="ko-KR" sz="16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897216" y="2357732"/>
            <a:ext cx="273573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2. PG</a:t>
            </a:r>
            <a:r>
              <a:rPr lang="ko-KR" altLang="en-US" sz="1600" b="1" dirty="0" smtClean="0"/>
              <a:t>서비스</a:t>
            </a:r>
            <a:endParaRPr lang="ko-KR" alt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97216" y="3717298"/>
            <a:ext cx="273573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QR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오더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Service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2. </a:t>
            </a:r>
            <a:r>
              <a:rPr lang="en-US" altLang="ko-KR" sz="1600" b="1" dirty="0" err="1" smtClean="0"/>
              <a:t>ilovePeople</a:t>
            </a:r>
            <a:endParaRPr lang="ko-KR" altLang="en-US" sz="1600" b="1" dirty="0"/>
          </a:p>
        </p:txBody>
      </p:sp>
      <p:cxnSp>
        <p:nvCxnSpPr>
          <p:cNvPr id="21" name="직선 연결선 20"/>
          <p:cNvCxnSpPr/>
          <p:nvPr/>
        </p:nvCxnSpPr>
        <p:spPr>
          <a:xfrm>
            <a:off x="2671234" y="5155817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71234" y="5085184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9666" y="5275527"/>
            <a:ext cx="152791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Reference</a:t>
            </a:r>
            <a:endParaRPr lang="ko-KR" alt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897216" y="5112879"/>
            <a:ext cx="273630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anose="020B0503020000020004" pitchFamily="50" charset="-127"/>
              </a:rPr>
              <a:t>1. </a:t>
            </a:r>
            <a:r>
              <a:rPr lang="ko-KR" altLang="en-US" sz="1600" b="1" dirty="0">
                <a:latin typeface="맑은 고딕" panose="020B0503020000020004" pitchFamily="50" charset="-127"/>
              </a:rPr>
              <a:t>주요 사업현황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2. </a:t>
            </a:r>
            <a:r>
              <a:rPr lang="ko-KR" altLang="en-US" sz="1600" b="1" dirty="0"/>
              <a:t>주요 </a:t>
            </a:r>
            <a:r>
              <a:rPr lang="ko-KR" altLang="en-US" sz="1600" b="1" dirty="0" err="1"/>
              <a:t>고객사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38015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73049" y="0"/>
            <a:ext cx="1439591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671234" y="549275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70664" y="2361254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670664" y="3760236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69097" y="671960"/>
            <a:ext cx="13726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70664" y="2281695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0664" y="3689603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9096" y="2483938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보유 시스템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9096" y="3879946"/>
            <a:ext cx="15992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부가 서비스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7216" y="578497"/>
            <a:ext cx="273573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연혁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3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재무 현황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4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조직 및 인원 현황</a:t>
            </a:r>
            <a:endParaRPr lang="en-US" altLang="ko-KR" sz="16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897216" y="2357732"/>
            <a:ext cx="273573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PG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서비스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97216" y="3717298"/>
            <a:ext cx="273573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QR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오더 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Service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en-US" altLang="ko-KR" sz="1600" b="1" dirty="0" err="1" smtClean="0">
                <a:solidFill>
                  <a:schemeClr val="bg1">
                    <a:lumMod val="75000"/>
                  </a:schemeClr>
                </a:solidFill>
              </a:rPr>
              <a:t>ilovePeople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671234" y="5155817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71234" y="5085184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9666" y="5275527"/>
            <a:ext cx="152791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Reference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37280" y="479041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97216" y="5112879"/>
            <a:ext cx="2736303" cy="7833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</a:rPr>
              <a:t>1. </a:t>
            </a: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</a:rPr>
              <a:t>주요 사업현황</a:t>
            </a:r>
            <a:endParaRPr lang="en-US" altLang="ko-KR" sz="1600" b="1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</a:rPr>
              <a:t>주요 </a:t>
            </a:r>
            <a:r>
              <a:rPr lang="ko-KR" altLang="en-US" sz="1600" b="1" dirty="0" err="1">
                <a:solidFill>
                  <a:schemeClr val="bg1">
                    <a:lumMod val="75000"/>
                  </a:schemeClr>
                </a:solidFill>
              </a:rPr>
              <a:t>고객사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51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7401272" y="318442"/>
            <a:ext cx="2375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 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352600" y="1552602"/>
            <a:ext cx="4567239" cy="2935600"/>
            <a:chOff x="1352600" y="1552602"/>
            <a:chExt cx="4567239" cy="2935600"/>
          </a:xfrm>
        </p:grpSpPr>
        <p:sp>
          <p:nvSpPr>
            <p:cNvPr id="106" name="모서리가 둥근 직사각형 105"/>
            <p:cNvSpPr/>
            <p:nvPr/>
          </p:nvSpPr>
          <p:spPr>
            <a:xfrm>
              <a:off x="1352600" y="1552602"/>
              <a:ext cx="4567239" cy="2935600"/>
            </a:xfrm>
            <a:prstGeom prst="roundRect">
              <a:avLst>
                <a:gd name="adj" fmla="val 4674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07" name="그룹 106"/>
            <p:cNvGrpSpPr/>
            <p:nvPr/>
          </p:nvGrpSpPr>
          <p:grpSpPr>
            <a:xfrm>
              <a:off x="2057586" y="2178191"/>
              <a:ext cx="3011244" cy="2225701"/>
              <a:chOff x="1098352" y="1944266"/>
              <a:chExt cx="2088232" cy="2088232"/>
            </a:xfrm>
          </p:grpSpPr>
          <p:sp>
            <p:nvSpPr>
              <p:cNvPr id="108" name="타원 107"/>
              <p:cNvSpPr/>
              <p:nvPr/>
            </p:nvSpPr>
            <p:spPr>
              <a:xfrm>
                <a:off x="1098352" y="1944266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4BACC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09" name="타원 108"/>
              <p:cNvSpPr/>
              <p:nvPr/>
            </p:nvSpPr>
            <p:spPr>
              <a:xfrm>
                <a:off x="1244878" y="2090793"/>
                <a:ext cx="1795181" cy="179518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4BACC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110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08637" y="2964252"/>
              <a:ext cx="1440160" cy="1472891"/>
            </a:xfrm>
            <a:prstGeom prst="rect">
              <a:avLst/>
            </a:prstGeom>
            <a:noFill/>
          </p:spPr>
        </p:pic>
        <p:sp>
          <p:nvSpPr>
            <p:cNvPr id="111" name="타원 110"/>
            <p:cNvSpPr/>
            <p:nvPr/>
          </p:nvSpPr>
          <p:spPr>
            <a:xfrm>
              <a:off x="1518535" y="3050063"/>
              <a:ext cx="1151959" cy="1151959"/>
            </a:xfrm>
            <a:prstGeom prst="ellipse">
              <a:avLst/>
            </a:prstGeom>
            <a:gradFill>
              <a:gsLst>
                <a:gs pos="0">
                  <a:srgbClr val="1A5FB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" name="Rectangle 153"/>
            <p:cNvSpPr>
              <a:spLocks noChangeArrowheads="1"/>
            </p:cNvSpPr>
            <p:nvPr/>
          </p:nvSpPr>
          <p:spPr bwMode="auto">
            <a:xfrm>
              <a:off x="1491636" y="3352938"/>
              <a:ext cx="1212192" cy="58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ko-KR" sz="1200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e-Payment</a:t>
              </a:r>
            </a:p>
            <a:p>
              <a:pPr algn="ctr" latinLnBrk="0"/>
              <a:r>
                <a:rPr lang="en-US" altLang="ko-KR" sz="1200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Network System</a:t>
              </a:r>
            </a:p>
          </p:txBody>
        </p:sp>
        <p:pic>
          <p:nvPicPr>
            <p:cNvPr id="113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44685" y="1618651"/>
              <a:ext cx="1440160" cy="1472891"/>
            </a:xfrm>
            <a:prstGeom prst="rect">
              <a:avLst/>
            </a:prstGeom>
            <a:noFill/>
          </p:spPr>
        </p:pic>
        <p:sp>
          <p:nvSpPr>
            <p:cNvPr id="114" name="타원 113"/>
            <p:cNvSpPr/>
            <p:nvPr/>
          </p:nvSpPr>
          <p:spPr>
            <a:xfrm>
              <a:off x="2963887" y="1713288"/>
              <a:ext cx="1141574" cy="1141573"/>
            </a:xfrm>
            <a:prstGeom prst="ellipse">
              <a:avLst/>
            </a:prstGeom>
            <a:gradFill>
              <a:gsLst>
                <a:gs pos="0">
                  <a:srgbClr val="DF072C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5" name="Rectangle 154"/>
            <p:cNvSpPr>
              <a:spLocks noChangeArrowheads="1"/>
            </p:cNvSpPr>
            <p:nvPr/>
          </p:nvSpPr>
          <p:spPr bwMode="auto">
            <a:xfrm>
              <a:off x="2956325" y="1999334"/>
              <a:ext cx="12045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ko-KR" sz="1200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Only One!</a:t>
              </a:r>
            </a:p>
            <a:p>
              <a:pPr algn="ctr" latinLnBrk="0"/>
              <a:r>
                <a:rPr lang="en-US" altLang="ko-KR" sz="1200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In e-Payment Industry</a:t>
              </a:r>
            </a:p>
          </p:txBody>
        </p:sp>
        <p:pic>
          <p:nvPicPr>
            <p:cNvPr id="116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57077" y="2964252"/>
              <a:ext cx="1440160" cy="1472891"/>
            </a:xfrm>
            <a:prstGeom prst="rect">
              <a:avLst/>
            </a:prstGeom>
            <a:noFill/>
          </p:spPr>
        </p:pic>
        <p:sp>
          <p:nvSpPr>
            <p:cNvPr id="117" name="타원 116"/>
            <p:cNvSpPr/>
            <p:nvPr/>
          </p:nvSpPr>
          <p:spPr>
            <a:xfrm>
              <a:off x="4464316" y="3050063"/>
              <a:ext cx="1151959" cy="1151959"/>
            </a:xfrm>
            <a:prstGeom prst="ellipse">
              <a:avLst/>
            </a:prstGeom>
            <a:gradFill>
              <a:gsLst>
                <a:gs pos="0">
                  <a:srgbClr val="F06D01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54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8" name="Rectangle 155"/>
            <p:cNvSpPr>
              <a:spLocks noChangeArrowheads="1"/>
            </p:cNvSpPr>
            <p:nvPr/>
          </p:nvSpPr>
          <p:spPr bwMode="auto">
            <a:xfrm>
              <a:off x="4437414" y="3352937"/>
              <a:ext cx="1194370" cy="58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ko-KR" sz="1200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ISO 26000</a:t>
              </a:r>
            </a:p>
            <a:p>
              <a:pPr algn="ctr" latinLnBrk="0"/>
              <a:r>
                <a:rPr lang="en-US" altLang="ko-KR" sz="1200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Social Responsibility</a:t>
              </a:r>
              <a:endParaRPr lang="ko-KR" altLang="en-US" sz="1200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9" name="Rectangle 86"/>
            <p:cNvSpPr>
              <a:spLocks noChangeArrowheads="1"/>
            </p:cNvSpPr>
            <p:nvPr/>
          </p:nvSpPr>
          <p:spPr bwMode="auto">
            <a:xfrm>
              <a:off x="2688514" y="3356510"/>
              <a:ext cx="1749399" cy="537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defRPr/>
              </a:pPr>
              <a:r>
                <a:rPr lang="ko-KR" altLang="en-US" sz="1600" b="1" dirty="0">
                  <a:solidFill>
                    <a:srgbClr val="159DF1"/>
                  </a:solidFill>
                  <a:latin typeface="맑은 고딕" pitchFamily="50" charset="-127"/>
                  <a:ea typeface="맑은 고딕" pitchFamily="50" charset="-127"/>
                </a:rPr>
                <a:t>국내 최고의</a:t>
              </a: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ko-KR" sz="1600" b="1" dirty="0">
                  <a:solidFill>
                    <a:srgbClr val="159DF1"/>
                  </a:solidFill>
                  <a:latin typeface="맑은 고딕" pitchFamily="50" charset="-127"/>
                  <a:ea typeface="맑은 고딕" pitchFamily="50" charset="-127"/>
                </a:rPr>
                <a:t>VAN </a:t>
              </a:r>
              <a:r>
                <a:rPr lang="ko-KR" altLang="en-US" sz="1600" b="1" dirty="0">
                  <a:solidFill>
                    <a:srgbClr val="159DF1"/>
                  </a:solidFill>
                  <a:latin typeface="맑은 고딕" pitchFamily="50" charset="-127"/>
                  <a:ea typeface="맑은 고딕" pitchFamily="50" charset="-127"/>
                </a:rPr>
                <a:t>서비스 제공</a:t>
              </a:r>
            </a:p>
          </p:txBody>
        </p:sp>
        <p:pic>
          <p:nvPicPr>
            <p:cNvPr id="120" name="그림 119" descr="제목-없음-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3172" y="3026643"/>
              <a:ext cx="865550" cy="327273"/>
            </a:xfrm>
            <a:prstGeom prst="rect">
              <a:avLst/>
            </a:prstGeom>
          </p:spPr>
        </p:pic>
      </p:grpSp>
      <p:grpSp>
        <p:nvGrpSpPr>
          <p:cNvPr id="121" name="Group 48"/>
          <p:cNvGrpSpPr>
            <a:grpSpLocks/>
          </p:cNvGrpSpPr>
          <p:nvPr/>
        </p:nvGrpSpPr>
        <p:grpSpPr bwMode="auto">
          <a:xfrm rot="5400000">
            <a:off x="5205028" y="2423673"/>
            <a:ext cx="2808312" cy="1152128"/>
            <a:chOff x="770" y="1889"/>
            <a:chExt cx="3262" cy="629"/>
          </a:xfrm>
        </p:grpSpPr>
        <p:sp>
          <p:nvSpPr>
            <p:cNvPr id="122" name="Freeform 49"/>
            <p:cNvSpPr>
              <a:spLocks/>
            </p:cNvSpPr>
            <p:nvPr/>
          </p:nvSpPr>
          <p:spPr bwMode="auto">
            <a:xfrm>
              <a:off x="770" y="2197"/>
              <a:ext cx="1184" cy="321"/>
            </a:xfrm>
            <a:custGeom>
              <a:avLst/>
              <a:gdLst>
                <a:gd name="T0" fmla="*/ 1508 w 944"/>
                <a:gd name="T1" fmla="*/ 764 h 208"/>
                <a:gd name="T2" fmla="*/ 1863 w 944"/>
                <a:gd name="T3" fmla="*/ 0 h 208"/>
                <a:gd name="T4" fmla="*/ 0 w 944"/>
                <a:gd name="T5" fmla="*/ 764 h 208"/>
                <a:gd name="T6" fmla="*/ 1508 w 944"/>
                <a:gd name="T7" fmla="*/ 764 h 2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4"/>
                <a:gd name="T13" fmla="*/ 0 h 208"/>
                <a:gd name="T14" fmla="*/ 944 w 944"/>
                <a:gd name="T15" fmla="*/ 208 h 2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4" h="208">
                  <a:moveTo>
                    <a:pt x="764" y="208"/>
                  </a:moveTo>
                  <a:lnTo>
                    <a:pt x="944" y="0"/>
                  </a:lnTo>
                  <a:lnTo>
                    <a:pt x="0" y="208"/>
                  </a:lnTo>
                  <a:lnTo>
                    <a:pt x="764" y="2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" name="Freeform 50"/>
            <p:cNvSpPr>
              <a:spLocks/>
            </p:cNvSpPr>
            <p:nvPr/>
          </p:nvSpPr>
          <p:spPr bwMode="auto">
            <a:xfrm>
              <a:off x="2863" y="2191"/>
              <a:ext cx="1169" cy="327"/>
            </a:xfrm>
            <a:custGeom>
              <a:avLst/>
              <a:gdLst>
                <a:gd name="T0" fmla="*/ 355 w 932"/>
                <a:gd name="T1" fmla="*/ 777 h 212"/>
                <a:gd name="T2" fmla="*/ 0 w 932"/>
                <a:gd name="T3" fmla="*/ 0 h 212"/>
                <a:gd name="T4" fmla="*/ 1839 w 932"/>
                <a:gd name="T5" fmla="*/ 777 h 212"/>
                <a:gd name="T6" fmla="*/ 355 w 932"/>
                <a:gd name="T7" fmla="*/ 777 h 2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2"/>
                <a:gd name="T13" fmla="*/ 0 h 212"/>
                <a:gd name="T14" fmla="*/ 932 w 932"/>
                <a:gd name="T15" fmla="*/ 212 h 2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2" h="212">
                  <a:moveTo>
                    <a:pt x="180" y="212"/>
                  </a:moveTo>
                  <a:lnTo>
                    <a:pt x="0" y="0"/>
                  </a:lnTo>
                  <a:lnTo>
                    <a:pt x="932" y="212"/>
                  </a:lnTo>
                  <a:lnTo>
                    <a:pt x="180" y="212"/>
                  </a:lnTo>
                  <a:close/>
                </a:path>
              </a:pathLst>
            </a:custGeom>
            <a:gradFill rotWithShape="0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4" name="Freeform 51"/>
            <p:cNvSpPr>
              <a:spLocks/>
            </p:cNvSpPr>
            <p:nvPr/>
          </p:nvSpPr>
          <p:spPr bwMode="auto">
            <a:xfrm>
              <a:off x="1498" y="1889"/>
              <a:ext cx="1813" cy="629"/>
            </a:xfrm>
            <a:custGeom>
              <a:avLst/>
              <a:gdLst>
                <a:gd name="T0" fmla="*/ 417 w 1445"/>
                <a:gd name="T1" fmla="*/ 1495 h 408"/>
                <a:gd name="T2" fmla="*/ 767 w 1445"/>
                <a:gd name="T3" fmla="*/ 675 h 408"/>
                <a:gd name="T4" fmla="*/ 0 w 1445"/>
                <a:gd name="T5" fmla="*/ 967 h 408"/>
                <a:gd name="T6" fmla="*/ 1433 w 1445"/>
                <a:gd name="T7" fmla="*/ 0 h 408"/>
                <a:gd name="T8" fmla="*/ 2854 w 1445"/>
                <a:gd name="T9" fmla="*/ 967 h 408"/>
                <a:gd name="T10" fmla="*/ 2095 w 1445"/>
                <a:gd name="T11" fmla="*/ 668 h 408"/>
                <a:gd name="T12" fmla="*/ 2459 w 1445"/>
                <a:gd name="T13" fmla="*/ 1495 h 408"/>
                <a:gd name="T14" fmla="*/ 417 w 1445"/>
                <a:gd name="T15" fmla="*/ 1495 h 4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5"/>
                <a:gd name="T25" fmla="*/ 0 h 408"/>
                <a:gd name="T26" fmla="*/ 1445 w 1445"/>
                <a:gd name="T27" fmla="*/ 408 h 4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5" h="408">
                  <a:moveTo>
                    <a:pt x="211" y="408"/>
                  </a:moveTo>
                  <a:lnTo>
                    <a:pt x="388" y="184"/>
                  </a:lnTo>
                  <a:lnTo>
                    <a:pt x="0" y="264"/>
                  </a:lnTo>
                  <a:lnTo>
                    <a:pt x="725" y="0"/>
                  </a:lnTo>
                  <a:lnTo>
                    <a:pt x="1445" y="264"/>
                  </a:lnTo>
                  <a:lnTo>
                    <a:pt x="1061" y="182"/>
                  </a:lnTo>
                  <a:lnTo>
                    <a:pt x="1245" y="408"/>
                  </a:lnTo>
                  <a:lnTo>
                    <a:pt x="211" y="4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5" name="Rectangle 86"/>
          <p:cNvSpPr>
            <a:spLocks noChangeArrowheads="1"/>
          </p:cNvSpPr>
          <p:nvPr/>
        </p:nvSpPr>
        <p:spPr bwMode="auto">
          <a:xfrm>
            <a:off x="7257260" y="2400837"/>
            <a:ext cx="192882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  <a:t>한국</a:t>
            </a:r>
            <a:r>
              <a:rPr lang="en-US" altLang="ko-KR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  <a:t>카드체크 서비스의  </a:t>
            </a:r>
            <a:r>
              <a:rPr lang="en-US" altLang="ko-KR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  <a:t>선구자 </a:t>
            </a:r>
          </a:p>
        </p:txBody>
      </p:sp>
      <p:sp>
        <p:nvSpPr>
          <p:cNvPr id="126" name="Rectangle 86"/>
          <p:cNvSpPr>
            <a:spLocks noChangeArrowheads="1"/>
          </p:cNvSpPr>
          <p:nvPr/>
        </p:nvSpPr>
        <p:spPr bwMode="auto">
          <a:xfrm>
            <a:off x="7257256" y="3456793"/>
            <a:ext cx="208937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미래 결제 서비스의 리더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400" b="1" dirty="0">
              <a:solidFill>
                <a:srgbClr val="159DF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7" name="그림 126" descr="제목-없음-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03047" y="2709455"/>
            <a:ext cx="763171" cy="288563"/>
          </a:xfrm>
          <a:prstGeom prst="rect">
            <a:avLst/>
          </a:prstGeom>
        </p:spPr>
      </p:pic>
      <p:sp>
        <p:nvSpPr>
          <p:cNvPr id="128" name="Rectangle 86"/>
          <p:cNvSpPr>
            <a:spLocks noChangeArrowheads="1"/>
          </p:cNvSpPr>
          <p:nvPr/>
        </p:nvSpPr>
        <p:spPr bwMode="auto">
          <a:xfrm>
            <a:off x="7257260" y="3028159"/>
            <a:ext cx="221457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1300" b="1" dirty="0">
                <a:solidFill>
                  <a:srgbClr val="159DF1"/>
                </a:solidFill>
                <a:latin typeface="맑은 고딕" pitchFamily="50" charset="-127"/>
                <a:ea typeface="맑은 고딕" pitchFamily="50" charset="-127"/>
              </a:rPr>
              <a:t>사회적 책임을 이행하는 기업 </a:t>
            </a:r>
          </a:p>
        </p:txBody>
      </p:sp>
      <p:graphicFrame>
        <p:nvGraphicFramePr>
          <p:cNvPr id="129" name="표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386366"/>
              </p:ext>
            </p:extLst>
          </p:nvPr>
        </p:nvGraphicFramePr>
        <p:xfrm>
          <a:off x="1293068" y="4562350"/>
          <a:ext cx="7404347" cy="182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55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10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10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49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  사  명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주식회사 코밴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대표자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임  규  창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9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사업분야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국내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VAN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PG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해외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VAN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VAN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시스템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SI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기부서비스 사업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9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        소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서울시 강남구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도곡로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길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코밴빌딩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9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  락  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02-3462-6400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FAX : 02-3463-4492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9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설립일자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9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해당부문 사업기간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2B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현재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1991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01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월 설립 이후 현재까지 약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30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년 간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업무를 수행한 전문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사입니다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회사일반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1991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01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월 설립 이후 현재까지 약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30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년 간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업무를 수행한 전문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사입니다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107" name="TextBox 106"/>
          <p:cNvSpPr txBox="1">
            <a:spLocks noChangeArrowheads="1"/>
          </p:cNvSpPr>
          <p:nvPr/>
        </p:nvSpPr>
        <p:spPr bwMode="auto">
          <a:xfrm>
            <a:off x="7401272" y="318442"/>
            <a:ext cx="2375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</a:t>
            </a:r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연혁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갈매기형 수장 1"/>
          <p:cNvSpPr/>
          <p:nvPr/>
        </p:nvSpPr>
        <p:spPr>
          <a:xfrm>
            <a:off x="416496" y="3573016"/>
            <a:ext cx="2371842" cy="36004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</a:rPr>
              <a:t>1991 ~ 2004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2674221" y="3573016"/>
            <a:ext cx="2371842" cy="360040"/>
          </a:xfrm>
          <a:prstGeom prst="chevron">
            <a:avLst/>
          </a:prstGeom>
          <a:solidFill>
            <a:srgbClr val="0072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2005 ~ 2014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4931946" y="3565133"/>
            <a:ext cx="2371842" cy="36004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2015 ~ 2017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2" name="갈매기형 수장 41"/>
          <p:cNvSpPr/>
          <p:nvPr/>
        </p:nvSpPr>
        <p:spPr>
          <a:xfrm>
            <a:off x="7189670" y="3565133"/>
            <a:ext cx="2371842" cy="360040"/>
          </a:xfrm>
          <a:prstGeom prst="chevron">
            <a:avLst/>
          </a:prstGeom>
          <a:solidFill>
            <a:srgbClr val="0072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2018 ~ 2020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488" y="3933055"/>
            <a:ext cx="2376264" cy="25608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2004.</a:t>
            </a:r>
            <a:r>
              <a:rPr lang="en-US" altLang="ko-KR" sz="1000" dirty="0" smtClean="0"/>
              <a:t> LG U+ VAN</a:t>
            </a:r>
            <a:r>
              <a:rPr lang="ko-KR" altLang="en-US" sz="1000" dirty="0" smtClean="0"/>
              <a:t>시스템 구축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2003.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멤버쉽서비스 개발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2002.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기부플랫폼</a:t>
            </a:r>
            <a:r>
              <a:rPr lang="ko-KR" altLang="en-US" sz="1000" dirty="0" smtClean="0"/>
              <a:t> </a:t>
            </a:r>
            <a:r>
              <a:rPr lang="en-US" altLang="ko-KR" sz="1000" dirty="0" err="1" smtClean="0"/>
              <a:t>ilovePeople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개발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1994.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신용카드 </a:t>
            </a:r>
            <a:r>
              <a:rPr lang="ko-KR" altLang="en-US" sz="1000" dirty="0" err="1" smtClean="0"/>
              <a:t>전자자금</a:t>
            </a:r>
            <a:r>
              <a:rPr lang="ko-KR" altLang="en-US" sz="1000" dirty="0" smtClean="0"/>
              <a:t>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자동이체 서비스 개발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1993.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프린터일체형 </a:t>
            </a:r>
            <a:r>
              <a:rPr lang="en-US" altLang="ko-KR" sz="1000" dirty="0" smtClean="0"/>
              <a:t>EDC</a:t>
            </a:r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단말기 개발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1992.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신용카드불량가맹점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공동관리시스템 개발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1991.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한국부가통신 설립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endParaRPr lang="ko-KR" altLang="en-US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2631959" y="1442744"/>
            <a:ext cx="2897105" cy="20882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2005.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상호명 ㈜</a:t>
            </a:r>
            <a:r>
              <a:rPr lang="ko-KR" altLang="en-US" sz="1000" dirty="0" err="1" smtClean="0"/>
              <a:t>코밴</a:t>
            </a:r>
            <a:r>
              <a:rPr lang="ko-KR" altLang="en-US" sz="1000" dirty="0" smtClean="0"/>
              <a:t> 변경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현금영수증발급서비스 개시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2006.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대형유통점</a:t>
            </a:r>
            <a:r>
              <a:rPr lang="ko-KR" altLang="en-US" sz="1000" dirty="0" smtClean="0"/>
              <a:t> 전용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정산관리시스템 개발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2006.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국내 최초 해외</a:t>
            </a:r>
            <a:r>
              <a:rPr lang="en-US" altLang="ko-KR" sz="1000" dirty="0" smtClean="0"/>
              <a:t>VAN (THAIVAN) </a:t>
            </a:r>
            <a:r>
              <a:rPr lang="ko-KR" altLang="en-US" sz="1000" dirty="0" smtClean="0"/>
              <a:t>설립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/>
              <a:t>2011.</a:t>
            </a:r>
            <a:r>
              <a:rPr lang="en-US" altLang="ko-KR" sz="1000" dirty="0"/>
              <a:t> </a:t>
            </a:r>
            <a:r>
              <a:rPr lang="ko-KR" altLang="en-US" sz="1000" dirty="0"/>
              <a:t>이랜드 </a:t>
            </a:r>
            <a:r>
              <a:rPr lang="en-US" altLang="ko-KR" sz="1000" dirty="0"/>
              <a:t>BackOffice </a:t>
            </a:r>
            <a:r>
              <a:rPr lang="ko-KR" altLang="en-US" sz="1000" dirty="0"/>
              <a:t>시스템 구축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/>
              <a:t>2013.</a:t>
            </a:r>
            <a:r>
              <a:rPr lang="en-US" altLang="ko-KR" sz="1000" dirty="0"/>
              <a:t> </a:t>
            </a:r>
            <a:r>
              <a:rPr lang="ko-KR" altLang="en-US" sz="1000" dirty="0"/>
              <a:t>정보보호관리체계</a:t>
            </a:r>
            <a:r>
              <a:rPr lang="en-US" altLang="ko-KR" sz="1000" dirty="0"/>
              <a:t>(ISMS) </a:t>
            </a:r>
            <a:r>
              <a:rPr lang="ko-KR" altLang="en-US" sz="1000" dirty="0"/>
              <a:t>획득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/>
              <a:t>2014.</a:t>
            </a:r>
            <a:r>
              <a:rPr lang="en-US" altLang="ko-KR" sz="1000" dirty="0"/>
              <a:t> PCI </a:t>
            </a:r>
            <a:r>
              <a:rPr lang="ko-KR" altLang="en-US" sz="1000" dirty="0"/>
              <a:t>보안 최고등급 인증 획득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/>
              <a:t>2014.</a:t>
            </a:r>
            <a:r>
              <a:rPr lang="en-US" altLang="ko-KR" sz="1000" dirty="0"/>
              <a:t> </a:t>
            </a:r>
            <a:r>
              <a:rPr lang="ko-KR" altLang="en-US" sz="1000" dirty="0"/>
              <a:t>아시아나항공 </a:t>
            </a:r>
            <a:r>
              <a:rPr lang="ko-KR" altLang="en-US" sz="1000" dirty="0" err="1"/>
              <a:t>인증시스템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구축</a:t>
            </a:r>
            <a:endParaRPr lang="ko-KR" altLang="en-US" sz="1000" dirty="0"/>
          </a:p>
        </p:txBody>
      </p:sp>
      <p:sp>
        <p:nvSpPr>
          <p:cNvPr id="51" name="TextBox 50"/>
          <p:cNvSpPr txBox="1"/>
          <p:nvPr/>
        </p:nvSpPr>
        <p:spPr>
          <a:xfrm>
            <a:off x="7142510" y="1872558"/>
            <a:ext cx="2412268" cy="16584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2018.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전자지급결제대행업</a:t>
            </a:r>
            <a:r>
              <a:rPr lang="en-US" altLang="ko-KR" sz="1000" dirty="0" smtClean="0"/>
              <a:t>(PG) </a:t>
            </a:r>
            <a:r>
              <a:rPr lang="ko-KR" altLang="en-US" sz="1000" dirty="0" smtClean="0"/>
              <a:t>등록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2018.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홈플러스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다이소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VAN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           </a:t>
            </a:r>
            <a:r>
              <a:rPr lang="ko-KR" altLang="en-US" sz="1000" dirty="0" smtClean="0"/>
              <a:t>서비스 개시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2019.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스타벅스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세븐일레븐</a:t>
            </a:r>
            <a:r>
              <a:rPr lang="en-US" altLang="ko-KR" sz="10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이마트</a:t>
            </a:r>
            <a:r>
              <a:rPr lang="en-US" altLang="ko-KR" sz="1000" dirty="0" smtClean="0"/>
              <a:t>24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VAN </a:t>
            </a:r>
            <a:r>
              <a:rPr lang="ko-KR" altLang="en-US" sz="1000" dirty="0" smtClean="0"/>
              <a:t>서비스 개시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2019.</a:t>
            </a:r>
            <a:r>
              <a:rPr lang="en-US" altLang="ko-KR" sz="1000" dirty="0" smtClean="0"/>
              <a:t> O2O </a:t>
            </a:r>
            <a:r>
              <a:rPr lang="ko-KR" altLang="en-US" sz="1000" dirty="0" smtClean="0"/>
              <a:t>모바일오더서비스 오픈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2020.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카카오페이</a:t>
            </a:r>
            <a:r>
              <a:rPr lang="ko-KR" altLang="en-US" sz="1000" dirty="0" smtClean="0"/>
              <a:t> 결제수단 오픈</a:t>
            </a:r>
            <a:endParaRPr lang="ko-KR" altLang="en-US" sz="1000" dirty="0"/>
          </a:p>
        </p:txBody>
      </p:sp>
      <p:sp>
        <p:nvSpPr>
          <p:cNvPr id="53" name="TextBox 52"/>
          <p:cNvSpPr txBox="1"/>
          <p:nvPr/>
        </p:nvSpPr>
        <p:spPr>
          <a:xfrm>
            <a:off x="4931945" y="3927235"/>
            <a:ext cx="2371842" cy="2561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2017.</a:t>
            </a:r>
            <a:r>
              <a:rPr lang="en-US" altLang="ko-KR" sz="1000" dirty="0" smtClean="0"/>
              <a:t> LG U+ </a:t>
            </a:r>
            <a:r>
              <a:rPr lang="ko-KR" altLang="en-US" sz="1000" dirty="0" err="1" smtClean="0"/>
              <a:t>보안인증</a:t>
            </a:r>
            <a:r>
              <a:rPr lang="ko-KR" altLang="en-US" sz="1000" dirty="0" smtClean="0"/>
              <a:t> 컨설팅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2017.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이니시스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VAN</a:t>
            </a:r>
            <a:r>
              <a:rPr lang="ko-KR" altLang="en-US" sz="1000" dirty="0" smtClean="0"/>
              <a:t>시스템 구축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2017.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이랜드그룹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보안인증</a:t>
            </a:r>
            <a:r>
              <a:rPr lang="ko-KR" altLang="en-US" sz="1000" dirty="0" smtClean="0"/>
              <a:t> 컨설팅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2016.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롯데시네마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VAN</a:t>
            </a:r>
            <a:r>
              <a:rPr lang="ko-KR" altLang="en-US" sz="1000" dirty="0" smtClean="0"/>
              <a:t>플랫폼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위탁운영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2016.</a:t>
            </a: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롯데시네마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BackOffice</a:t>
            </a:r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시스템 구축</a:t>
            </a:r>
            <a:endParaRPr lang="en-US" altLang="ko-KR" sz="1000" dirty="0" smtClean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en-US" altLang="ko-KR" sz="1000" b="1" dirty="0" smtClean="0"/>
              <a:t>2015.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롯데그룹 보안컨설팅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   </a:t>
            </a:r>
            <a:r>
              <a:rPr lang="ko-KR" altLang="en-US" sz="1000" dirty="0" smtClean="0"/>
              <a:t>및 시스템구축</a:t>
            </a:r>
            <a:endParaRPr lang="en-US" altLang="ko-KR" sz="1000" dirty="0"/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26427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회사일반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8265368" y="318442"/>
            <a:ext cx="1511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재무 현황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다년간 건실한 재무구조를 바탕으로 기업 운영을 하였으며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, 18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년도에 </a:t>
            </a:r>
            <a:r>
              <a:rPr lang="ko-KR" altLang="en-US" sz="1400" b="1" dirty="0" err="1">
                <a:solidFill>
                  <a:srgbClr val="000000"/>
                </a:solidFill>
                <a:latin typeface="+mn-ea"/>
              </a:rPr>
              <a:t>신사옥으로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 이전하였습니다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또한 매년 신용등급 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A“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를 받아 우수한 기업 평가를 받고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367117" y="1591513"/>
            <a:ext cx="4350402" cy="4809274"/>
          </a:xfrm>
          <a:prstGeom prst="rect">
            <a:avLst/>
          </a:prstGeom>
          <a:noFill/>
          <a:ln w="635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1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065334" y="1554974"/>
            <a:ext cx="709489" cy="56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401258" y="1481028"/>
            <a:ext cx="557367" cy="71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32"/>
          <p:cNvSpPr txBox="1"/>
          <p:nvPr/>
        </p:nvSpPr>
        <p:spPr>
          <a:xfrm>
            <a:off x="1711793" y="1693758"/>
            <a:ext cx="1661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개년 재무구조</a:t>
            </a:r>
            <a:endParaRPr lang="ko-KR" altLang="en-US" sz="1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221574" y="1585793"/>
            <a:ext cx="4350402" cy="4809274"/>
          </a:xfrm>
          <a:prstGeom prst="rect">
            <a:avLst/>
          </a:prstGeom>
          <a:noFill/>
          <a:ln w="635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1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32"/>
          <p:cNvSpPr txBox="1"/>
          <p:nvPr/>
        </p:nvSpPr>
        <p:spPr>
          <a:xfrm>
            <a:off x="6566250" y="1693758"/>
            <a:ext cx="1661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sz="1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년 기업평가</a:t>
            </a:r>
            <a:endParaRPr lang="ko-KR" altLang="en-US" sz="1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5400000">
            <a:off x="4148538" y="5810055"/>
            <a:ext cx="709489" cy="56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334899" y="5733257"/>
            <a:ext cx="557367" cy="71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919374" y="1565860"/>
            <a:ext cx="709489" cy="56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5255298" y="1491914"/>
            <a:ext cx="557367" cy="71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5400000">
            <a:off x="8991759" y="5798615"/>
            <a:ext cx="709489" cy="56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5178120" y="5721817"/>
            <a:ext cx="557367" cy="71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2490781"/>
              </p:ext>
            </p:extLst>
          </p:nvPr>
        </p:nvGraphicFramePr>
        <p:xfrm>
          <a:off x="562097" y="2130191"/>
          <a:ext cx="3939614" cy="4126577"/>
        </p:xfrm>
        <a:graphic>
          <a:graphicData uri="http://schemas.openxmlformats.org/drawingml/2006/table">
            <a:tbl>
              <a:tblPr/>
              <a:tblGrid>
                <a:gridCol w="12945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16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16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16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2018</a:t>
                      </a:r>
                      <a:r>
                        <a:rPr lang="ko-KR" altLang="en-US" sz="105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</a:t>
                      </a:r>
                      <a:r>
                        <a:rPr lang="ko-KR" altLang="en-US" sz="105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2020</a:t>
                      </a:r>
                      <a:r>
                        <a:rPr lang="ko-KR" altLang="en-US" sz="105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자 산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55,043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58,735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60,349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자 본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50,130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55,543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57,300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자기자본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3,671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2,469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고정부채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579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부채총액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4,912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3,049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32,808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29,191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34,696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6,609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1,673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 순이익</a:t>
                      </a:r>
                      <a:endParaRPr lang="ko-KR" altLang="en-US" sz="105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9,864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2,491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91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 출 액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65,360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56,083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73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자기자본비율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(%)</a:t>
                      </a:r>
                      <a:b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자기자본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총자산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6%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73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유동비율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(%)</a:t>
                      </a:r>
                      <a:b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1723" marR="11723" marT="117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1,150</a:t>
                      </a:r>
                      <a: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1,405%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37458" y="2110348"/>
            <a:ext cx="3105184" cy="3991033"/>
          </a:xfrm>
          <a:prstGeom prst="rect">
            <a:avLst/>
          </a:prstGeom>
        </p:spPr>
      </p:pic>
      <p:sp>
        <p:nvSpPr>
          <p:cNvPr id="21" name="TextBox 32"/>
          <p:cNvSpPr txBox="1"/>
          <p:nvPr/>
        </p:nvSpPr>
        <p:spPr>
          <a:xfrm>
            <a:off x="3659046" y="1907887"/>
            <a:ext cx="8523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800" b="1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8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" b="1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8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8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73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회사일반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t="12185" r="7397" b="9728"/>
          <a:stretch>
            <a:fillRect/>
          </a:stretch>
        </p:blipFill>
        <p:spPr bwMode="auto">
          <a:xfrm>
            <a:off x="880643" y="1058822"/>
            <a:ext cx="1664636" cy="42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"/>
          <p:cNvGrpSpPr/>
          <p:nvPr/>
        </p:nvGrpSpPr>
        <p:grpSpPr>
          <a:xfrm>
            <a:off x="593279" y="2267347"/>
            <a:ext cx="1714199" cy="640128"/>
            <a:chOff x="4609864" y="1156628"/>
            <a:chExt cx="1714199" cy="640128"/>
          </a:xfrm>
        </p:grpSpPr>
        <p:sp>
          <p:nvSpPr>
            <p:cNvPr id="23" name="Rectangle 93"/>
            <p:cNvSpPr>
              <a:spLocks noChangeArrowheads="1"/>
            </p:cNvSpPr>
            <p:nvPr/>
          </p:nvSpPr>
          <p:spPr bwMode="gray">
            <a:xfrm>
              <a:off x="4609864" y="1156628"/>
              <a:ext cx="1714199" cy="639150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200" b="1" dirty="0" smtClean="0">
                  <a:ln>
                    <a:solidFill>
                      <a:prstClr val="white">
                        <a:lumMod val="8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대표이사</a:t>
              </a:r>
              <a:endParaRPr lang="ko-KR" altLang="en-US" sz="1200" b="1" dirty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609864" y="1156767"/>
              <a:ext cx="1714199" cy="184002"/>
            </a:xfrm>
            <a:prstGeom prst="rect">
              <a:avLst/>
            </a:prstGeom>
            <a:solidFill>
              <a:srgbClr val="144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09864" y="1612754"/>
              <a:ext cx="1714199" cy="184002"/>
            </a:xfrm>
            <a:prstGeom prst="rect">
              <a:avLst/>
            </a:prstGeom>
            <a:solidFill>
              <a:srgbClr val="144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0" name="TextBox 139"/>
          <p:cNvSpPr txBox="1">
            <a:spLocks noChangeArrowheads="1"/>
          </p:cNvSpPr>
          <p:nvPr/>
        </p:nvSpPr>
        <p:spPr bwMode="auto">
          <a:xfrm>
            <a:off x="7401272" y="318442"/>
            <a:ext cx="2375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조직 및 인원 현황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7" name="표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5583556"/>
              </p:ext>
            </p:extLst>
          </p:nvPr>
        </p:nvGraphicFramePr>
        <p:xfrm>
          <a:off x="179853" y="4857683"/>
          <a:ext cx="2736304" cy="151141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5096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66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148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소속본부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인원</a:t>
                      </a:r>
                      <a:r>
                        <a:rPr kumimoji="0" lang="en-US" altLang="ko-KR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  <a:r>
                        <a:rPr kumimoji="0" lang="en-US" altLang="ko-KR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955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기획관리본부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4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VAN</a:t>
                      </a:r>
                      <a:r>
                        <a:rPr kumimoji="0" lang="ko-KR" alt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사업본부</a:t>
                      </a:r>
                      <a:endParaRPr kumimoji="0" lang="en-US" altLang="ko-KR" sz="10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Network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사업본부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955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시소나크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연구소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955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3" name="Rectangle 93"/>
          <p:cNvSpPr>
            <a:spLocks noChangeArrowheads="1"/>
          </p:cNvSpPr>
          <p:nvPr/>
        </p:nvSpPr>
        <p:spPr bwMode="gray">
          <a:xfrm>
            <a:off x="3958881" y="4702183"/>
            <a:ext cx="1714199" cy="310993"/>
          </a:xfrm>
          <a:prstGeom prst="rect">
            <a:avLst/>
          </a:prstGeom>
          <a:solidFill>
            <a:srgbClr val="0581CB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시소나크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연구소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Rectangle 93"/>
          <p:cNvSpPr>
            <a:spLocks noChangeArrowheads="1"/>
          </p:cNvSpPr>
          <p:nvPr/>
        </p:nvSpPr>
        <p:spPr bwMode="gray">
          <a:xfrm>
            <a:off x="3964361" y="1318667"/>
            <a:ext cx="1708718" cy="310993"/>
          </a:xfrm>
          <a:prstGeom prst="rect">
            <a:avLst/>
          </a:prstGeom>
          <a:solidFill>
            <a:srgbClr val="0581CB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기획관리본부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Rectangle 93"/>
          <p:cNvSpPr>
            <a:spLocks noChangeArrowheads="1"/>
          </p:cNvSpPr>
          <p:nvPr/>
        </p:nvSpPr>
        <p:spPr bwMode="gray">
          <a:xfrm>
            <a:off x="3964361" y="2197100"/>
            <a:ext cx="1708718" cy="310993"/>
          </a:xfrm>
          <a:prstGeom prst="rect">
            <a:avLst/>
          </a:prstGeom>
          <a:solidFill>
            <a:srgbClr val="0581CB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VAN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사업본부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93"/>
          <p:cNvSpPr>
            <a:spLocks noChangeArrowheads="1"/>
          </p:cNvSpPr>
          <p:nvPr/>
        </p:nvSpPr>
        <p:spPr bwMode="gray">
          <a:xfrm>
            <a:off x="3958880" y="3110893"/>
            <a:ext cx="1714199" cy="310993"/>
          </a:xfrm>
          <a:prstGeom prst="rect">
            <a:avLst/>
          </a:prstGeom>
          <a:solidFill>
            <a:srgbClr val="0581CB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Network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사업본부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꺾인 연결선 90"/>
          <p:cNvCxnSpPr>
            <a:stCxn id="23" idx="3"/>
            <a:endCxn id="76" idx="1"/>
          </p:cNvCxnSpPr>
          <p:nvPr/>
        </p:nvCxnSpPr>
        <p:spPr>
          <a:xfrm flipV="1">
            <a:off x="2307478" y="1474164"/>
            <a:ext cx="1656883" cy="1112758"/>
          </a:xfrm>
          <a:prstGeom prst="bentConnector3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97"/>
          <p:cNvCxnSpPr>
            <a:stCxn id="23" idx="3"/>
            <a:endCxn id="77" idx="1"/>
          </p:cNvCxnSpPr>
          <p:nvPr/>
        </p:nvCxnSpPr>
        <p:spPr>
          <a:xfrm flipV="1">
            <a:off x="2307478" y="2352597"/>
            <a:ext cx="1656883" cy="234325"/>
          </a:xfrm>
          <a:prstGeom prst="bentConnector3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98"/>
          <p:cNvCxnSpPr>
            <a:stCxn id="23" idx="3"/>
            <a:endCxn id="78" idx="1"/>
          </p:cNvCxnSpPr>
          <p:nvPr/>
        </p:nvCxnSpPr>
        <p:spPr>
          <a:xfrm>
            <a:off x="2307478" y="2586922"/>
            <a:ext cx="1651402" cy="679468"/>
          </a:xfrm>
          <a:prstGeom prst="bentConnector3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101"/>
          <p:cNvCxnSpPr>
            <a:stCxn id="23" idx="3"/>
            <a:endCxn id="73" idx="1"/>
          </p:cNvCxnSpPr>
          <p:nvPr/>
        </p:nvCxnSpPr>
        <p:spPr>
          <a:xfrm>
            <a:off x="2307478" y="2586922"/>
            <a:ext cx="1651403" cy="2270758"/>
          </a:xfrm>
          <a:prstGeom prst="bentConnector3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93"/>
          <p:cNvSpPr>
            <a:spLocks noChangeArrowheads="1"/>
          </p:cNvSpPr>
          <p:nvPr/>
        </p:nvSpPr>
        <p:spPr bwMode="gray">
          <a:xfrm>
            <a:off x="6681192" y="1318666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기획관리팀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Rectangle 93"/>
          <p:cNvSpPr>
            <a:spLocks noChangeArrowheads="1"/>
          </p:cNvSpPr>
          <p:nvPr/>
        </p:nvSpPr>
        <p:spPr bwMode="gray">
          <a:xfrm>
            <a:off x="200472" y="3715131"/>
            <a:ext cx="1167077" cy="408414"/>
          </a:xfrm>
          <a:prstGeom prst="rect">
            <a:avLst/>
          </a:prstGeom>
          <a:solidFill>
            <a:srgbClr val="1A60B3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해외사업단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Rectangle 93"/>
          <p:cNvSpPr>
            <a:spLocks noChangeArrowheads="1"/>
          </p:cNvSpPr>
          <p:nvPr/>
        </p:nvSpPr>
        <p:spPr bwMode="gray">
          <a:xfrm>
            <a:off x="1548005" y="3715131"/>
            <a:ext cx="1167077" cy="408414"/>
          </a:xfrm>
          <a:prstGeom prst="rect">
            <a:avLst/>
          </a:prstGeom>
          <a:solidFill>
            <a:srgbClr val="1A60B3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감사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5" name="꺾인 연결선 114"/>
          <p:cNvCxnSpPr>
            <a:stCxn id="52" idx="2"/>
            <a:endCxn id="106" idx="0"/>
          </p:cNvCxnSpPr>
          <p:nvPr/>
        </p:nvCxnSpPr>
        <p:spPr>
          <a:xfrm rot="5400000">
            <a:off x="713367" y="2978119"/>
            <a:ext cx="807656" cy="66636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52" idx="2"/>
            <a:endCxn id="114" idx="0"/>
          </p:cNvCxnSpPr>
          <p:nvPr/>
        </p:nvCxnSpPr>
        <p:spPr>
          <a:xfrm rot="16200000" flipH="1">
            <a:off x="1387133" y="2970720"/>
            <a:ext cx="807656" cy="681165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>
            <a:stCxn id="105" idx="1"/>
            <a:endCxn id="76" idx="3"/>
          </p:cNvCxnSpPr>
          <p:nvPr/>
        </p:nvCxnSpPr>
        <p:spPr>
          <a:xfrm flipH="1">
            <a:off x="5673079" y="1474163"/>
            <a:ext cx="1008113" cy="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93"/>
          <p:cNvSpPr>
            <a:spLocks noChangeArrowheads="1"/>
          </p:cNvSpPr>
          <p:nvPr/>
        </p:nvSpPr>
        <p:spPr bwMode="gray">
          <a:xfrm>
            <a:off x="6681192" y="1987774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COPORATE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Rectangle 93"/>
          <p:cNvSpPr>
            <a:spLocks noChangeArrowheads="1"/>
          </p:cNvSpPr>
          <p:nvPr/>
        </p:nvSpPr>
        <p:spPr bwMode="gray">
          <a:xfrm>
            <a:off x="6681192" y="2390907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지원팀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2" name="꺾인 연결선 121"/>
          <p:cNvCxnSpPr>
            <a:stCxn id="77" idx="3"/>
            <a:endCxn id="120" idx="1"/>
          </p:cNvCxnSpPr>
          <p:nvPr/>
        </p:nvCxnSpPr>
        <p:spPr>
          <a:xfrm flipV="1">
            <a:off x="5673079" y="2143271"/>
            <a:ext cx="1008113" cy="20932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꺾인 연결선 122"/>
          <p:cNvCxnSpPr>
            <a:stCxn id="77" idx="3"/>
            <a:endCxn id="121" idx="1"/>
          </p:cNvCxnSpPr>
          <p:nvPr/>
        </p:nvCxnSpPr>
        <p:spPr>
          <a:xfrm>
            <a:off x="5673079" y="2352597"/>
            <a:ext cx="1008113" cy="193807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93"/>
          <p:cNvSpPr>
            <a:spLocks noChangeArrowheads="1"/>
          </p:cNvSpPr>
          <p:nvPr/>
        </p:nvSpPr>
        <p:spPr bwMode="gray">
          <a:xfrm>
            <a:off x="6694115" y="2900204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PANTRA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5" name="Rectangle 93"/>
          <p:cNvSpPr>
            <a:spLocks noChangeArrowheads="1"/>
          </p:cNvSpPr>
          <p:nvPr/>
        </p:nvSpPr>
        <p:spPr bwMode="gray">
          <a:xfrm>
            <a:off x="6694115" y="3303337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PIOTRA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6" name="꺾인 연결선 125"/>
          <p:cNvCxnSpPr>
            <a:stCxn id="78" idx="3"/>
            <a:endCxn id="124" idx="1"/>
          </p:cNvCxnSpPr>
          <p:nvPr/>
        </p:nvCxnSpPr>
        <p:spPr>
          <a:xfrm flipV="1">
            <a:off x="5673079" y="3055701"/>
            <a:ext cx="1021036" cy="210689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꺾인 연결선 126"/>
          <p:cNvCxnSpPr>
            <a:stCxn id="78" idx="3"/>
            <a:endCxn id="125" idx="1"/>
          </p:cNvCxnSpPr>
          <p:nvPr/>
        </p:nvCxnSpPr>
        <p:spPr>
          <a:xfrm>
            <a:off x="5673079" y="3266390"/>
            <a:ext cx="1021036" cy="192444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93"/>
          <p:cNvSpPr>
            <a:spLocks noChangeArrowheads="1"/>
          </p:cNvSpPr>
          <p:nvPr/>
        </p:nvSpPr>
        <p:spPr bwMode="gray">
          <a:xfrm>
            <a:off x="6700167" y="3894956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Online 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개발팀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2" name="Rectangle 93"/>
          <p:cNvSpPr>
            <a:spLocks noChangeArrowheads="1"/>
          </p:cNvSpPr>
          <p:nvPr/>
        </p:nvSpPr>
        <p:spPr bwMode="gray">
          <a:xfrm>
            <a:off x="6694115" y="4298089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Back Office 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개발팀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" name="Rectangle 93"/>
          <p:cNvSpPr>
            <a:spLocks noChangeArrowheads="1"/>
          </p:cNvSpPr>
          <p:nvPr/>
        </p:nvSpPr>
        <p:spPr bwMode="gray">
          <a:xfrm>
            <a:off x="6694115" y="4698280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Platform 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개발팀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Rectangle 93"/>
          <p:cNvSpPr>
            <a:spLocks noChangeArrowheads="1"/>
          </p:cNvSpPr>
          <p:nvPr/>
        </p:nvSpPr>
        <p:spPr bwMode="gray">
          <a:xfrm>
            <a:off x="6681192" y="5098471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IT Infra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93"/>
          <p:cNvSpPr>
            <a:spLocks noChangeArrowheads="1"/>
          </p:cNvSpPr>
          <p:nvPr/>
        </p:nvSpPr>
        <p:spPr bwMode="gray">
          <a:xfrm>
            <a:off x="6694115" y="5498662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정보보안팀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6" name="Rectangle 93"/>
          <p:cNvSpPr>
            <a:spLocks noChangeArrowheads="1"/>
          </p:cNvSpPr>
          <p:nvPr/>
        </p:nvSpPr>
        <p:spPr bwMode="gray">
          <a:xfrm>
            <a:off x="6694115" y="5898853"/>
            <a:ext cx="1708718" cy="31099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GT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기획팀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7" name="꺾인 연결선 146"/>
          <p:cNvCxnSpPr>
            <a:stCxn id="73" idx="3"/>
            <a:endCxn id="141" idx="1"/>
          </p:cNvCxnSpPr>
          <p:nvPr/>
        </p:nvCxnSpPr>
        <p:spPr>
          <a:xfrm flipV="1">
            <a:off x="5673080" y="4050453"/>
            <a:ext cx="1027087" cy="807227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꺾인 연결선 147"/>
          <p:cNvCxnSpPr>
            <a:stCxn id="73" idx="3"/>
            <a:endCxn id="142" idx="1"/>
          </p:cNvCxnSpPr>
          <p:nvPr/>
        </p:nvCxnSpPr>
        <p:spPr>
          <a:xfrm flipV="1">
            <a:off x="5673080" y="4453586"/>
            <a:ext cx="1021035" cy="404094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꺾인 연결선 148"/>
          <p:cNvCxnSpPr>
            <a:stCxn id="73" idx="3"/>
            <a:endCxn id="143" idx="1"/>
          </p:cNvCxnSpPr>
          <p:nvPr/>
        </p:nvCxnSpPr>
        <p:spPr>
          <a:xfrm flipV="1">
            <a:off x="5673080" y="4853777"/>
            <a:ext cx="1021035" cy="3903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꺾인 연결선 149"/>
          <p:cNvCxnSpPr>
            <a:stCxn id="73" idx="3"/>
            <a:endCxn id="144" idx="1"/>
          </p:cNvCxnSpPr>
          <p:nvPr/>
        </p:nvCxnSpPr>
        <p:spPr>
          <a:xfrm>
            <a:off x="5673080" y="4857680"/>
            <a:ext cx="1008112" cy="39628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꺾인 연결선 150"/>
          <p:cNvCxnSpPr>
            <a:stCxn id="73" idx="3"/>
            <a:endCxn id="145" idx="1"/>
          </p:cNvCxnSpPr>
          <p:nvPr/>
        </p:nvCxnSpPr>
        <p:spPr>
          <a:xfrm>
            <a:off x="5673080" y="4857680"/>
            <a:ext cx="1021035" cy="796479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73" idx="3"/>
            <a:endCxn id="146" idx="1"/>
          </p:cNvCxnSpPr>
          <p:nvPr/>
        </p:nvCxnSpPr>
        <p:spPr>
          <a:xfrm>
            <a:off x="5673080" y="4857680"/>
            <a:ext cx="1021035" cy="119667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5239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직선 연결선 138"/>
          <p:cNvCxnSpPr/>
          <p:nvPr/>
        </p:nvCxnSpPr>
        <p:spPr>
          <a:xfrm>
            <a:off x="8878208" y="2196460"/>
            <a:ext cx="0" cy="126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회사일반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t="12185" r="7397" b="9728"/>
          <a:stretch>
            <a:fillRect/>
          </a:stretch>
        </p:blipFill>
        <p:spPr bwMode="auto">
          <a:xfrm>
            <a:off x="880643" y="1058822"/>
            <a:ext cx="1664636" cy="42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93"/>
          <p:cNvSpPr>
            <a:spLocks noChangeArrowheads="1"/>
          </p:cNvSpPr>
          <p:nvPr/>
        </p:nvSpPr>
        <p:spPr bwMode="gray">
          <a:xfrm>
            <a:off x="1587963" y="2617951"/>
            <a:ext cx="1714199" cy="310993"/>
          </a:xfrm>
          <a:prstGeom prst="rect">
            <a:avLst/>
          </a:prstGeom>
          <a:solidFill>
            <a:srgbClr val="1A5FB2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시소나크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연구소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꺾인 연결선 29"/>
          <p:cNvCxnSpPr>
            <a:stCxn id="23" idx="2"/>
            <a:endCxn id="28" idx="0"/>
          </p:cNvCxnSpPr>
          <p:nvPr/>
        </p:nvCxnSpPr>
        <p:spPr>
          <a:xfrm rot="5400000">
            <a:off x="3544928" y="695914"/>
            <a:ext cx="822173" cy="3021901"/>
          </a:xfrm>
          <a:prstGeom prst="bentConnector3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93"/>
          <p:cNvSpPr>
            <a:spLocks noChangeArrowheads="1"/>
          </p:cNvSpPr>
          <p:nvPr/>
        </p:nvSpPr>
        <p:spPr bwMode="gray">
          <a:xfrm>
            <a:off x="8199248" y="2617948"/>
            <a:ext cx="1416694" cy="310993"/>
          </a:xfrm>
          <a:prstGeom prst="rect">
            <a:avLst/>
          </a:prstGeom>
          <a:solidFill>
            <a:srgbClr val="9AC1F0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기획관리본부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93"/>
          <p:cNvSpPr>
            <a:spLocks noChangeArrowheads="1"/>
          </p:cNvSpPr>
          <p:nvPr/>
        </p:nvSpPr>
        <p:spPr bwMode="gray">
          <a:xfrm>
            <a:off x="4609864" y="1156628"/>
            <a:ext cx="1714199" cy="63915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대표이사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609864" y="1156767"/>
            <a:ext cx="1714199" cy="18400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609864" y="1612754"/>
            <a:ext cx="1714199" cy="18400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1180913" y="3439885"/>
            <a:ext cx="312906" cy="2952328"/>
            <a:chOff x="358964" y="3439886"/>
            <a:chExt cx="312906" cy="2952328"/>
          </a:xfrm>
        </p:grpSpPr>
        <p:sp>
          <p:nvSpPr>
            <p:cNvPr id="61" name="직사각형 60"/>
            <p:cNvSpPr/>
            <p:nvPr/>
          </p:nvSpPr>
          <p:spPr>
            <a:xfrm>
              <a:off x="365768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4" name="TextBox 242"/>
            <p:cNvSpPr txBox="1"/>
            <p:nvPr/>
          </p:nvSpPr>
          <p:spPr>
            <a:xfrm>
              <a:off x="358964" y="4177387"/>
              <a:ext cx="312906" cy="1477328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L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I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N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E</a:t>
              </a:r>
            </a:p>
            <a:p>
              <a:pPr algn="ctr"/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개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발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3415958" y="3439885"/>
            <a:ext cx="312906" cy="2952328"/>
            <a:chOff x="2560912" y="3439886"/>
            <a:chExt cx="312906" cy="2952328"/>
          </a:xfrm>
        </p:grpSpPr>
        <p:sp>
          <p:nvSpPr>
            <p:cNvPr id="65" name="직사각형 64"/>
            <p:cNvSpPr/>
            <p:nvPr/>
          </p:nvSpPr>
          <p:spPr>
            <a:xfrm>
              <a:off x="2576736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5" name="TextBox 242"/>
            <p:cNvSpPr txBox="1"/>
            <p:nvPr/>
          </p:nvSpPr>
          <p:spPr>
            <a:xfrm>
              <a:off x="2560912" y="4479689"/>
              <a:ext cx="312906" cy="861774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G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T</a:t>
              </a: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기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4954152" y="3439886"/>
            <a:ext cx="312906" cy="2952328"/>
            <a:chOff x="4963842" y="3439886"/>
            <a:chExt cx="312906" cy="2952328"/>
          </a:xfrm>
        </p:grpSpPr>
        <p:sp>
          <p:nvSpPr>
            <p:cNvPr id="70" name="직사각형 69"/>
            <p:cNvSpPr/>
            <p:nvPr/>
          </p:nvSpPr>
          <p:spPr>
            <a:xfrm>
              <a:off x="4979186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9" name="TextBox 242"/>
            <p:cNvSpPr txBox="1"/>
            <p:nvPr/>
          </p:nvSpPr>
          <p:spPr>
            <a:xfrm>
              <a:off x="4963842" y="4121910"/>
              <a:ext cx="312906" cy="1631216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C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R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P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R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T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E</a:t>
              </a: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5706484" y="3439886"/>
            <a:ext cx="312906" cy="2952328"/>
            <a:chOff x="5716174" y="3439886"/>
            <a:chExt cx="312906" cy="2952328"/>
          </a:xfrm>
        </p:grpSpPr>
        <p:sp>
          <p:nvSpPr>
            <p:cNvPr id="71" name="직사각형 70"/>
            <p:cNvSpPr/>
            <p:nvPr/>
          </p:nvSpPr>
          <p:spPr>
            <a:xfrm>
              <a:off x="5723348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0" name="TextBox 242"/>
            <p:cNvSpPr txBox="1"/>
            <p:nvPr/>
          </p:nvSpPr>
          <p:spPr>
            <a:xfrm>
              <a:off x="5716174" y="4255927"/>
              <a:ext cx="312906" cy="1323439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P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E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C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C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K</a:t>
              </a: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6789870" y="3439885"/>
            <a:ext cx="312906" cy="2952328"/>
            <a:chOff x="6644702" y="3439885"/>
            <a:chExt cx="312906" cy="2952328"/>
          </a:xfrm>
        </p:grpSpPr>
        <p:sp>
          <p:nvSpPr>
            <p:cNvPr id="104" name="직사각형 103"/>
            <p:cNvSpPr/>
            <p:nvPr/>
          </p:nvSpPr>
          <p:spPr>
            <a:xfrm>
              <a:off x="6655138" y="3439885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1" name="TextBox 242"/>
            <p:cNvSpPr txBox="1"/>
            <p:nvPr/>
          </p:nvSpPr>
          <p:spPr>
            <a:xfrm>
              <a:off x="6644702" y="4366217"/>
              <a:ext cx="312906" cy="1169551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P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N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T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R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7534014" y="3439885"/>
            <a:ext cx="312906" cy="2952328"/>
            <a:chOff x="7388846" y="3439885"/>
            <a:chExt cx="312906" cy="2952328"/>
          </a:xfrm>
        </p:grpSpPr>
        <p:sp>
          <p:nvSpPr>
            <p:cNvPr id="107" name="직사각형 106"/>
            <p:cNvSpPr/>
            <p:nvPr/>
          </p:nvSpPr>
          <p:spPr>
            <a:xfrm>
              <a:off x="7399300" y="3439885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2" name="TextBox 242"/>
            <p:cNvSpPr txBox="1"/>
            <p:nvPr/>
          </p:nvSpPr>
          <p:spPr>
            <a:xfrm>
              <a:off x="7388846" y="4382039"/>
              <a:ext cx="312906" cy="1169551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P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I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T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R</a:t>
              </a:r>
            </a:p>
            <a:p>
              <a:pPr algn="ctr"/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8734816" y="3439885"/>
            <a:ext cx="312906" cy="2952328"/>
            <a:chOff x="8681374" y="3439885"/>
            <a:chExt cx="312906" cy="2952328"/>
          </a:xfrm>
        </p:grpSpPr>
        <p:sp>
          <p:nvSpPr>
            <p:cNvPr id="72" name="직사각형 71"/>
            <p:cNvSpPr/>
            <p:nvPr/>
          </p:nvSpPr>
          <p:spPr>
            <a:xfrm>
              <a:off x="8693827" y="3439885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3" name="TextBox 242"/>
            <p:cNvSpPr txBox="1"/>
            <p:nvPr/>
          </p:nvSpPr>
          <p:spPr>
            <a:xfrm>
              <a:off x="8681374" y="4479687"/>
              <a:ext cx="312906" cy="861774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기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리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074931" y="3439885"/>
            <a:ext cx="312906" cy="2952328"/>
            <a:chOff x="1088805" y="3439886"/>
            <a:chExt cx="312906" cy="2952328"/>
          </a:xfrm>
        </p:grpSpPr>
        <p:sp>
          <p:nvSpPr>
            <p:cNvPr id="62" name="직사각형 61"/>
            <p:cNvSpPr/>
            <p:nvPr/>
          </p:nvSpPr>
          <p:spPr>
            <a:xfrm>
              <a:off x="1109930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4" name="TextBox 242"/>
            <p:cNvSpPr txBox="1"/>
            <p:nvPr/>
          </p:nvSpPr>
          <p:spPr>
            <a:xfrm>
              <a:off x="1088805" y="3948153"/>
              <a:ext cx="312906" cy="1938992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P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L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T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F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R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M</a:t>
              </a:r>
            </a:p>
            <a:p>
              <a:pPr algn="ctr"/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개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발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627922" y="3439885"/>
            <a:ext cx="312906" cy="2952328"/>
            <a:chOff x="1836785" y="3439886"/>
            <a:chExt cx="312906" cy="2952328"/>
          </a:xfrm>
        </p:grpSpPr>
        <p:sp>
          <p:nvSpPr>
            <p:cNvPr id="69" name="직사각형 68"/>
            <p:cNvSpPr/>
            <p:nvPr/>
          </p:nvSpPr>
          <p:spPr>
            <a:xfrm>
              <a:off x="1854092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242"/>
            <p:cNvSpPr txBox="1"/>
            <p:nvPr/>
          </p:nvSpPr>
          <p:spPr>
            <a:xfrm>
              <a:off x="1836785" y="3787193"/>
              <a:ext cx="312906" cy="2246769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B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C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K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F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F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I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C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E</a:t>
              </a:r>
            </a:p>
            <a:p>
              <a:pPr algn="ctr"/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개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발</a:t>
              </a:r>
              <a:endParaRPr lang="en-US" altLang="ko-KR" sz="1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1940" y="3439885"/>
            <a:ext cx="312906" cy="2952328"/>
            <a:chOff x="2585276" y="3439886"/>
            <a:chExt cx="312906" cy="2952328"/>
          </a:xfrm>
        </p:grpSpPr>
        <p:sp>
          <p:nvSpPr>
            <p:cNvPr id="63" name="직사각형 62"/>
            <p:cNvSpPr/>
            <p:nvPr/>
          </p:nvSpPr>
          <p:spPr>
            <a:xfrm>
              <a:off x="2598254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6" name="TextBox 242"/>
            <p:cNvSpPr txBox="1"/>
            <p:nvPr/>
          </p:nvSpPr>
          <p:spPr>
            <a:xfrm>
              <a:off x="2585276" y="4479689"/>
              <a:ext cx="312906" cy="861774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정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보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보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안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2968949" y="3439885"/>
            <a:ext cx="312907" cy="2952328"/>
            <a:chOff x="3331980" y="3439886"/>
            <a:chExt cx="312907" cy="2952328"/>
          </a:xfrm>
        </p:grpSpPr>
        <p:sp>
          <p:nvSpPr>
            <p:cNvPr id="64" name="직사각형 63"/>
            <p:cNvSpPr/>
            <p:nvPr/>
          </p:nvSpPr>
          <p:spPr>
            <a:xfrm>
              <a:off x="3342416" y="3439886"/>
              <a:ext cx="288000" cy="2952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7" name="TextBox 242"/>
            <p:cNvSpPr txBox="1"/>
            <p:nvPr/>
          </p:nvSpPr>
          <p:spPr>
            <a:xfrm>
              <a:off x="3331980" y="4178985"/>
              <a:ext cx="312907" cy="1477328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I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T</a:t>
              </a:r>
            </a:p>
            <a:p>
              <a:pPr algn="ctr"/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I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N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F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R</a:t>
              </a:r>
            </a:p>
            <a:p>
              <a:pPr algn="ctr"/>
              <a:r>
                <a:rPr lang="en-US" altLang="ko-KR" sz="100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</a:p>
            <a:p>
              <a:pPr algn="ctr"/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팀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2445062" y="2928941"/>
            <a:ext cx="0" cy="26112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1309301" y="3178756"/>
            <a:ext cx="2268000" cy="272934"/>
            <a:chOff x="632520" y="3178756"/>
            <a:chExt cx="2268000" cy="27293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632520" y="3190070"/>
              <a:ext cx="22680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/>
            <p:cNvCxnSpPr/>
            <p:nvPr/>
          </p:nvCxnSpPr>
          <p:spPr>
            <a:xfrm>
              <a:off x="640218" y="3190070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1107594" y="3190561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>
              <a:off x="1563275" y="3178756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>
              <a:off x="2001612" y="3178756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>
              <a:off x="2437212" y="3178756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/>
            <p:cNvCxnSpPr/>
            <p:nvPr/>
          </p:nvCxnSpPr>
          <p:spPr>
            <a:xfrm>
              <a:off x="2895630" y="3178756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9" name="직선 연결선 108"/>
          <p:cNvCxnSpPr/>
          <p:nvPr/>
        </p:nvCxnSpPr>
        <p:spPr>
          <a:xfrm flipH="1">
            <a:off x="5458208" y="2206864"/>
            <a:ext cx="3420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5471592" y="2206864"/>
            <a:ext cx="0" cy="462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그룹 127"/>
          <p:cNvGrpSpPr/>
          <p:nvPr/>
        </p:nvGrpSpPr>
        <p:grpSpPr>
          <a:xfrm>
            <a:off x="5079248" y="2906742"/>
            <a:ext cx="783465" cy="522258"/>
            <a:chOff x="4880140" y="7109746"/>
            <a:chExt cx="783465" cy="522258"/>
          </a:xfrm>
        </p:grpSpPr>
        <p:cxnSp>
          <p:nvCxnSpPr>
            <p:cNvPr id="129" name="직선 연결선 128"/>
            <p:cNvCxnSpPr/>
            <p:nvPr/>
          </p:nvCxnSpPr>
          <p:spPr>
            <a:xfrm flipH="1">
              <a:off x="4880140" y="7370875"/>
              <a:ext cx="783465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>
              <a:off x="5268836" y="7109746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>
              <a:off x="4880992" y="7370875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5662194" y="7367668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93"/>
          <p:cNvSpPr>
            <a:spLocks noChangeArrowheads="1"/>
          </p:cNvSpPr>
          <p:nvPr/>
        </p:nvSpPr>
        <p:spPr bwMode="gray">
          <a:xfrm>
            <a:off x="4774978" y="2617948"/>
            <a:ext cx="1416694" cy="310993"/>
          </a:xfrm>
          <a:prstGeom prst="rect">
            <a:avLst/>
          </a:prstGeom>
          <a:solidFill>
            <a:srgbClr val="2579DF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VAN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사업본부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33" name="그룹 132"/>
          <p:cNvGrpSpPr/>
          <p:nvPr/>
        </p:nvGrpSpPr>
        <p:grpSpPr>
          <a:xfrm>
            <a:off x="6919428" y="2917627"/>
            <a:ext cx="783465" cy="522258"/>
            <a:chOff x="4880140" y="7109746"/>
            <a:chExt cx="783465" cy="522258"/>
          </a:xfrm>
        </p:grpSpPr>
        <p:cxnSp>
          <p:nvCxnSpPr>
            <p:cNvPr id="134" name="직선 연결선 133"/>
            <p:cNvCxnSpPr/>
            <p:nvPr/>
          </p:nvCxnSpPr>
          <p:spPr>
            <a:xfrm flipH="1">
              <a:off x="4880140" y="7370875"/>
              <a:ext cx="783465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/>
            <p:cNvCxnSpPr/>
            <p:nvPr/>
          </p:nvCxnSpPr>
          <p:spPr>
            <a:xfrm>
              <a:off x="5268836" y="7109746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연결선 135"/>
            <p:cNvCxnSpPr/>
            <p:nvPr/>
          </p:nvCxnSpPr>
          <p:spPr>
            <a:xfrm>
              <a:off x="4880992" y="7370875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36"/>
            <p:cNvCxnSpPr/>
            <p:nvPr/>
          </p:nvCxnSpPr>
          <p:spPr>
            <a:xfrm>
              <a:off x="5662194" y="7367668"/>
              <a:ext cx="0" cy="2611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8" name="직선 연결선 137"/>
          <p:cNvCxnSpPr/>
          <p:nvPr/>
        </p:nvCxnSpPr>
        <p:spPr>
          <a:xfrm>
            <a:off x="7311434" y="2206864"/>
            <a:ext cx="0" cy="462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93"/>
          <p:cNvSpPr>
            <a:spLocks noChangeArrowheads="1"/>
          </p:cNvSpPr>
          <p:nvPr/>
        </p:nvSpPr>
        <p:spPr bwMode="gray">
          <a:xfrm>
            <a:off x="6561794" y="2617948"/>
            <a:ext cx="1416694" cy="310993"/>
          </a:xfrm>
          <a:prstGeom prst="rect">
            <a:avLst/>
          </a:prstGeom>
          <a:solidFill>
            <a:srgbClr val="5E9CE8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Network</a:t>
            </a:r>
            <a:r>
              <a:rPr lang="ko-KR" altLang="en-US" sz="1200" b="1" dirty="0" smtClean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사업본부</a:t>
            </a:r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TextBox 139"/>
          <p:cNvSpPr txBox="1">
            <a:spLocks noChangeArrowheads="1"/>
          </p:cNvSpPr>
          <p:nvPr/>
        </p:nvSpPr>
        <p:spPr bwMode="auto">
          <a:xfrm>
            <a:off x="7401272" y="318442"/>
            <a:ext cx="2375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조직 및 인원 현황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7" name="표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5627928"/>
              </p:ext>
            </p:extLst>
          </p:nvPr>
        </p:nvGraphicFramePr>
        <p:xfrm>
          <a:off x="7531550" y="785449"/>
          <a:ext cx="1994068" cy="127831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100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38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143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소속본부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인원</a:t>
                      </a:r>
                      <a:r>
                        <a:rPr kumimoji="0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  <a:r>
                        <a:rPr kumimoji="0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85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기획관리본부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VAN</a:t>
                      </a:r>
                      <a:r>
                        <a:rPr kumimoji="0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사업본부</a:t>
                      </a:r>
                      <a:endParaRPr kumimoji="0" lang="en-US" altLang="ko-KR" sz="8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Network</a:t>
                      </a: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사업본부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85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시소나크</a:t>
                      </a: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연구소</a:t>
                      </a: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85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214" marR="33214" marT="33231" marB="33231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1367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73049" y="0"/>
            <a:ext cx="1439591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671234" y="549275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70664" y="2361254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670664" y="3760236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37280" y="479041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9097" y="671960"/>
            <a:ext cx="13726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0664" y="3689603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9096" y="2483938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 시스템</a:t>
            </a:r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69096" y="3879946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부가 서비스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7216" y="578497"/>
            <a:ext cx="273573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연혁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재무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조직 및 인원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97216" y="2357732"/>
            <a:ext cx="273573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2. PG</a:t>
            </a:r>
            <a:r>
              <a:rPr lang="ko-KR" altLang="en-US" sz="1600" b="1" dirty="0" smtClean="0"/>
              <a:t>서비스</a:t>
            </a:r>
            <a:endParaRPr lang="ko-KR" alt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97216" y="3717298"/>
            <a:ext cx="273573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QR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오더 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Service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en-US" altLang="ko-KR" sz="1600" b="1" dirty="0" err="1" smtClean="0">
                <a:solidFill>
                  <a:schemeClr val="bg1">
                    <a:lumMod val="75000"/>
                  </a:schemeClr>
                </a:solidFill>
              </a:rPr>
              <a:t>ilovePeople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671234" y="5155817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71234" y="5085184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9666" y="5275527"/>
            <a:ext cx="152791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Reference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70664" y="2281695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97216" y="5112879"/>
            <a:ext cx="2736303" cy="7833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</a:rPr>
              <a:t>1. </a:t>
            </a: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</a:rPr>
              <a:t>주요 사업현황</a:t>
            </a:r>
            <a:endParaRPr lang="en-US" altLang="ko-KR" sz="1600" b="1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</a:rPr>
              <a:t>주요 </a:t>
            </a:r>
            <a:r>
              <a:rPr lang="ko-KR" altLang="en-US" sz="1600" b="1" dirty="0" err="1">
                <a:solidFill>
                  <a:schemeClr val="bg1">
                    <a:lumMod val="75000"/>
                  </a:schemeClr>
                </a:solidFill>
              </a:rPr>
              <a:t>고객사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9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753200" y="318442"/>
            <a:ext cx="302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안내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사업의 풍부한 경험을 바탕으로 최고의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시스템을 제공하고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시스템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관리효율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극대화 및 고객편의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만족도향상을 위한 최상의 결제시스템을 제공합니다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" name="육각형 2"/>
          <p:cNvSpPr/>
          <p:nvPr/>
        </p:nvSpPr>
        <p:spPr>
          <a:xfrm rot="5400000">
            <a:off x="4069688" y="3235363"/>
            <a:ext cx="1533483" cy="1393920"/>
          </a:xfrm>
          <a:prstGeom prst="hexagon">
            <a:avLst/>
          </a:prstGeom>
          <a:solidFill>
            <a:srgbClr val="0072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육각형 43"/>
          <p:cNvSpPr/>
          <p:nvPr/>
        </p:nvSpPr>
        <p:spPr>
          <a:xfrm rot="5400000">
            <a:off x="2611852" y="3255824"/>
            <a:ext cx="1533483" cy="139392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육각형 44"/>
          <p:cNvSpPr/>
          <p:nvPr/>
        </p:nvSpPr>
        <p:spPr>
          <a:xfrm rot="5400000">
            <a:off x="5527523" y="3262024"/>
            <a:ext cx="1533483" cy="1393920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육각형 45"/>
          <p:cNvSpPr/>
          <p:nvPr/>
        </p:nvSpPr>
        <p:spPr>
          <a:xfrm rot="5400000">
            <a:off x="3351706" y="4485578"/>
            <a:ext cx="1533483" cy="1393920"/>
          </a:xfrm>
          <a:prstGeom prst="hexagon">
            <a:avLst/>
          </a:prstGeom>
          <a:solidFill>
            <a:srgbClr val="62B1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육각형 46"/>
          <p:cNvSpPr/>
          <p:nvPr/>
        </p:nvSpPr>
        <p:spPr>
          <a:xfrm rot="5400000">
            <a:off x="4788095" y="4485213"/>
            <a:ext cx="1533483" cy="1393920"/>
          </a:xfrm>
          <a:prstGeom prst="hexagon">
            <a:avLst/>
          </a:prstGeom>
          <a:solidFill>
            <a:srgbClr val="9AC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7" name="그림 76" descr="제목-없음-5.png"/>
          <p:cNvPicPr>
            <a:picLocks noChangeAspect="1"/>
          </p:cNvPicPr>
          <p:nvPr/>
        </p:nvPicPr>
        <p:blipFill>
          <a:blip r:embed="rId3" cstate="print">
            <a:biLevel thresh="50000"/>
          </a:blip>
          <a:stretch>
            <a:fillRect/>
          </a:stretch>
        </p:blipFill>
        <p:spPr>
          <a:xfrm>
            <a:off x="4283486" y="3566492"/>
            <a:ext cx="1117782" cy="479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9470" y="4062080"/>
            <a:ext cx="1385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</a:rPr>
              <a:t>VAN Service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9632" y="2185437"/>
            <a:ext cx="201622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rgbClr val="0072B9"/>
                </a:solidFill>
              </a:rPr>
              <a:t>승인 서비스</a:t>
            </a:r>
            <a:endParaRPr lang="en-US" altLang="ko-KR" sz="1400" b="1" dirty="0" smtClean="0">
              <a:solidFill>
                <a:srgbClr val="0072B9"/>
              </a:solidFill>
            </a:endParaRPr>
          </a:p>
          <a:p>
            <a:pPr algn="r"/>
            <a:endParaRPr lang="en-US" altLang="ko-KR" sz="1100" dirty="0" smtClean="0"/>
          </a:p>
          <a:p>
            <a:pPr algn="r"/>
            <a:r>
              <a:rPr lang="ko-KR" altLang="en-US" sz="1100" dirty="0" smtClean="0"/>
              <a:t>국내 신용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체크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현금</a:t>
            </a:r>
            <a:r>
              <a:rPr lang="en-US" altLang="ko-KR" sz="1100" dirty="0" smtClean="0"/>
              <a:t>IC, </a:t>
            </a:r>
            <a:r>
              <a:rPr lang="ko-KR" altLang="en-US" sz="1100" dirty="0" smtClean="0"/>
              <a:t>직불카드 거래의 승인 중계서비스</a:t>
            </a:r>
            <a:endParaRPr lang="ko-KR" altLang="en-US" sz="1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78" t="13797" r="24311" b="29412"/>
          <a:stretch/>
        </p:blipFill>
        <p:spPr>
          <a:xfrm>
            <a:off x="3020866" y="3366578"/>
            <a:ext cx="712879" cy="7920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00498" y="4079619"/>
            <a:ext cx="1145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전자서명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11" b="12010"/>
          <a:stretch/>
        </p:blipFill>
        <p:spPr>
          <a:xfrm>
            <a:off x="5952831" y="3479961"/>
            <a:ext cx="682866" cy="5277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514606" y="4090499"/>
            <a:ext cx="1623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chemeClr val="bg1"/>
                </a:solidFill>
              </a:rPr>
              <a:t>멤버쉽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/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포인트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2759" y="4698268"/>
            <a:ext cx="620787" cy="62078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000519" y="5402201"/>
            <a:ext cx="1145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매입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육각형 24"/>
          <p:cNvSpPr/>
          <p:nvPr/>
        </p:nvSpPr>
        <p:spPr>
          <a:xfrm rot="5400000">
            <a:off x="3320176" y="1988974"/>
            <a:ext cx="1533483" cy="1393920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육각형 25"/>
          <p:cNvSpPr/>
          <p:nvPr/>
        </p:nvSpPr>
        <p:spPr>
          <a:xfrm rot="5400000">
            <a:off x="4809115" y="1988607"/>
            <a:ext cx="1533483" cy="1393920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3514284" y="2843658"/>
            <a:ext cx="1145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승인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/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중계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46564" y="2265733"/>
            <a:ext cx="696500" cy="49542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25" t="10106" r="12596" b="12615"/>
          <a:stretch/>
        </p:blipFill>
        <p:spPr>
          <a:xfrm>
            <a:off x="3768961" y="4657470"/>
            <a:ext cx="702384" cy="7023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545814" y="5405806"/>
            <a:ext cx="1145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정산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2759" y="2185437"/>
            <a:ext cx="620787" cy="62078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932513" y="2843658"/>
            <a:ext cx="1281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현금영수증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75446" y="2187404"/>
            <a:ext cx="23495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0072B9"/>
                </a:solidFill>
              </a:rPr>
              <a:t>현금영수증</a:t>
            </a:r>
            <a:endParaRPr lang="en-US" altLang="ko-KR" sz="1400" b="1" dirty="0" smtClean="0">
              <a:solidFill>
                <a:srgbClr val="0072B9"/>
              </a:solidFill>
            </a:endParaRPr>
          </a:p>
          <a:p>
            <a:endParaRPr lang="en-US" altLang="ko-KR" sz="1100" dirty="0" smtClean="0"/>
          </a:p>
          <a:p>
            <a:r>
              <a:rPr lang="ko-KR" altLang="en-US" sz="1100" dirty="0" smtClean="0"/>
              <a:t>소비자가 사용한 현금거래 내역을 국세청에 전달하여 소득공제나</a:t>
            </a:r>
            <a:endParaRPr lang="en-US" altLang="ko-KR" sz="1100" dirty="0" smtClean="0"/>
          </a:p>
          <a:p>
            <a:r>
              <a:rPr lang="ko-KR" altLang="en-US" sz="1100" dirty="0" smtClean="0"/>
              <a:t>세액공제의 혜택을 주는 서비스</a:t>
            </a:r>
            <a:endParaRPr lang="en-US" altLang="ko-KR" sz="11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560512" y="3479961"/>
            <a:ext cx="211480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rgbClr val="0072B9"/>
                </a:solidFill>
              </a:rPr>
              <a:t>전자서명</a:t>
            </a:r>
            <a:endParaRPr lang="en-US" altLang="ko-KR" sz="1400" b="1" dirty="0" smtClean="0">
              <a:solidFill>
                <a:srgbClr val="0072B9"/>
              </a:solidFill>
            </a:endParaRPr>
          </a:p>
          <a:p>
            <a:pPr algn="r"/>
            <a:endParaRPr lang="en-US" altLang="ko-KR" sz="1100" dirty="0" smtClean="0"/>
          </a:p>
          <a:p>
            <a:pPr algn="r"/>
            <a:r>
              <a:rPr lang="ko-KR" altLang="en-US" sz="1100" dirty="0" smtClean="0"/>
              <a:t>고객의 서명을 이미지데이터로 저장하는 서비스</a:t>
            </a:r>
            <a:endParaRPr lang="ko-KR" alt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6252863" y="4756571"/>
            <a:ext cx="23495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0072B9"/>
                </a:solidFill>
              </a:rPr>
              <a:t>매입</a:t>
            </a:r>
            <a:endParaRPr lang="en-US" altLang="ko-KR" sz="1400" b="1" dirty="0" smtClean="0">
              <a:solidFill>
                <a:srgbClr val="0072B9"/>
              </a:solidFill>
            </a:endParaRPr>
          </a:p>
          <a:p>
            <a:endParaRPr lang="en-US" altLang="ko-KR" sz="1100" dirty="0" smtClean="0"/>
          </a:p>
          <a:p>
            <a:r>
              <a:rPr lang="ko-KR" altLang="en-US" sz="1100" dirty="0" smtClean="0"/>
              <a:t>거래내역에 대한 매출전표를 전자데이터를 통해 카드사로 전송하여</a:t>
            </a:r>
            <a:endParaRPr lang="en-US" altLang="ko-KR" sz="1100" dirty="0" smtClean="0"/>
          </a:p>
          <a:p>
            <a:r>
              <a:rPr lang="ko-KR" altLang="en-US" sz="1100" dirty="0" smtClean="0"/>
              <a:t>가맹점의 계좌로 입금하는 서비스</a:t>
            </a:r>
            <a:endParaRPr lang="en-US" altLang="ko-KR" sz="11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6991224" y="3490533"/>
            <a:ext cx="23495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0072B9"/>
                </a:solidFill>
              </a:rPr>
              <a:t>멤버쉽</a:t>
            </a:r>
            <a:r>
              <a:rPr lang="en-US" altLang="ko-KR" sz="1400" b="1" dirty="0" smtClean="0">
                <a:solidFill>
                  <a:srgbClr val="0072B9"/>
                </a:solidFill>
              </a:rPr>
              <a:t>/</a:t>
            </a:r>
            <a:r>
              <a:rPr lang="ko-KR" altLang="en-US" sz="1400" b="1" dirty="0" smtClean="0">
                <a:solidFill>
                  <a:srgbClr val="0072B9"/>
                </a:solidFill>
              </a:rPr>
              <a:t>포인트</a:t>
            </a:r>
            <a:endParaRPr lang="en-US" altLang="ko-KR" sz="1400" b="1" dirty="0" smtClean="0">
              <a:solidFill>
                <a:srgbClr val="0072B9"/>
              </a:solidFill>
            </a:endParaRPr>
          </a:p>
          <a:p>
            <a:endParaRPr lang="en-US" altLang="ko-KR" sz="1100" dirty="0" smtClean="0"/>
          </a:p>
          <a:p>
            <a:r>
              <a:rPr lang="ko-KR" altLang="en-US" sz="1100" dirty="0" smtClean="0"/>
              <a:t>이동통신사의 멤버쉽서비스 및</a:t>
            </a:r>
            <a:endParaRPr lang="en-US" altLang="ko-KR" sz="1100" dirty="0" smtClean="0"/>
          </a:p>
          <a:p>
            <a:r>
              <a:rPr lang="en-US" altLang="ko-KR" sz="1100" dirty="0" smtClean="0"/>
              <a:t>OK</a:t>
            </a:r>
            <a:r>
              <a:rPr lang="ko-KR" altLang="en-US" sz="1100" dirty="0" err="1" smtClean="0"/>
              <a:t>캐쉬백</a:t>
            </a:r>
            <a:r>
              <a:rPr lang="ko-KR" altLang="en-US" sz="1100" dirty="0" smtClean="0"/>
              <a:t> 등 각종 멤버쉽서비스의 </a:t>
            </a:r>
            <a:r>
              <a:rPr lang="ko-KR" altLang="en-US" sz="1100" dirty="0" err="1" smtClean="0"/>
              <a:t>거래중계</a:t>
            </a:r>
            <a:r>
              <a:rPr lang="ko-KR" altLang="en-US" sz="1100" dirty="0" smtClean="0"/>
              <a:t> 서비스</a:t>
            </a:r>
            <a:endParaRPr lang="en-US" altLang="ko-KR" sz="11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971118" y="4744744"/>
            <a:ext cx="244025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rgbClr val="0072B9"/>
                </a:solidFill>
              </a:rPr>
              <a:t>정산</a:t>
            </a:r>
            <a:endParaRPr lang="en-US" altLang="ko-KR" sz="1400" b="1" dirty="0" smtClean="0">
              <a:solidFill>
                <a:srgbClr val="0072B9"/>
              </a:solidFill>
            </a:endParaRPr>
          </a:p>
          <a:p>
            <a:pPr algn="r"/>
            <a:endParaRPr lang="en-US" altLang="ko-KR" sz="1200" dirty="0" smtClean="0"/>
          </a:p>
          <a:p>
            <a:pPr algn="r"/>
            <a:r>
              <a:rPr lang="ko-KR" altLang="en-US" sz="1200" dirty="0" smtClean="0"/>
              <a:t>거래내역조회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단말기별</a:t>
            </a:r>
            <a:r>
              <a:rPr lang="ko-KR" altLang="en-US" sz="1200" dirty="0" smtClean="0"/>
              <a:t> 집계</a:t>
            </a:r>
            <a:r>
              <a:rPr lang="en-US" altLang="ko-KR" sz="1200" dirty="0" smtClean="0"/>
              <a:t>,</a:t>
            </a:r>
          </a:p>
          <a:p>
            <a:pPr algn="r"/>
            <a:r>
              <a:rPr lang="ko-KR" altLang="en-US" sz="1200" dirty="0" err="1" smtClean="0"/>
              <a:t>입금내역</a:t>
            </a:r>
            <a:r>
              <a:rPr lang="ko-KR" altLang="en-US" sz="1200" dirty="0" smtClean="0"/>
              <a:t> 조회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부가세 조회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전송 등 다양한 </a:t>
            </a:r>
            <a:r>
              <a:rPr lang="ko-KR" altLang="en-US" sz="1200" dirty="0" err="1" smtClean="0"/>
              <a:t>정산관리</a:t>
            </a:r>
            <a:r>
              <a:rPr lang="ko-KR" altLang="en-US" sz="1200" dirty="0" smtClean="0"/>
              <a:t> 서비스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88815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969224" y="318442"/>
            <a:ext cx="2807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안내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사업의 풍부한 경험을 바탕으로 최고의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시스템을 제공하고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시스템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관리효율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극대화 및 고객편의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만족도향상을 위한 최상의 결제시스템을 제공합니다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016896" y="2459111"/>
            <a:ext cx="1979880" cy="648072"/>
            <a:chOff x="-2014862" y="6487928"/>
            <a:chExt cx="1979880" cy="648072"/>
          </a:xfrm>
        </p:grpSpPr>
        <p:sp>
          <p:nvSpPr>
            <p:cNvPr id="37" name="Freeform 46"/>
            <p:cNvSpPr>
              <a:spLocks/>
            </p:cNvSpPr>
            <p:nvPr/>
          </p:nvSpPr>
          <p:spPr bwMode="gray">
            <a:xfrm rot="10800000" flipH="1" flipV="1">
              <a:off x="-2014862" y="6487928"/>
              <a:ext cx="1979880" cy="619269"/>
            </a:xfrm>
            <a:custGeom>
              <a:avLst/>
              <a:gdLst>
                <a:gd name="T0" fmla="*/ 0 w 3840"/>
                <a:gd name="T1" fmla="*/ 275 h 672"/>
                <a:gd name="T2" fmla="*/ 171 w 3840"/>
                <a:gd name="T3" fmla="*/ 182 h 672"/>
                <a:gd name="T4" fmla="*/ 268 w 3840"/>
                <a:gd name="T5" fmla="*/ 79 h 672"/>
                <a:gd name="T6" fmla="*/ 190 w 3840"/>
                <a:gd name="T7" fmla="*/ 79 h 672"/>
                <a:gd name="T8" fmla="*/ 346 w 3840"/>
                <a:gd name="T9" fmla="*/ 0 h 672"/>
                <a:gd name="T10" fmla="*/ 493 w 3840"/>
                <a:gd name="T11" fmla="*/ 79 h 672"/>
                <a:gd name="T12" fmla="*/ 424 w 3840"/>
                <a:gd name="T13" fmla="*/ 79 h 672"/>
                <a:gd name="T14" fmla="*/ 503 w 3840"/>
                <a:gd name="T15" fmla="*/ 172 h 672"/>
                <a:gd name="T16" fmla="*/ 692 w 3840"/>
                <a:gd name="T17" fmla="*/ 275 h 6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40"/>
                <a:gd name="T28" fmla="*/ 0 h 672"/>
                <a:gd name="T29" fmla="*/ 3840 w 3840"/>
                <a:gd name="T30" fmla="*/ 672 h 6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40" h="672">
                  <a:moveTo>
                    <a:pt x="0" y="672"/>
                  </a:moveTo>
                  <a:cubicBezTo>
                    <a:pt x="158" y="634"/>
                    <a:pt x="700" y="524"/>
                    <a:pt x="948" y="444"/>
                  </a:cubicBezTo>
                  <a:cubicBezTo>
                    <a:pt x="1196" y="364"/>
                    <a:pt x="1470" y="234"/>
                    <a:pt x="1488" y="192"/>
                  </a:cubicBezTo>
                  <a:lnTo>
                    <a:pt x="1056" y="192"/>
                  </a:lnTo>
                  <a:lnTo>
                    <a:pt x="1920" y="0"/>
                  </a:lnTo>
                  <a:lnTo>
                    <a:pt x="2736" y="192"/>
                  </a:lnTo>
                  <a:lnTo>
                    <a:pt x="2352" y="192"/>
                  </a:lnTo>
                  <a:cubicBezTo>
                    <a:pt x="2361" y="230"/>
                    <a:pt x="2542" y="340"/>
                    <a:pt x="2790" y="420"/>
                  </a:cubicBezTo>
                  <a:cubicBezTo>
                    <a:pt x="3038" y="500"/>
                    <a:pt x="3621" y="619"/>
                    <a:pt x="3840" y="672"/>
                  </a:cubicBezTo>
                </a:path>
              </a:pathLst>
            </a:custGeom>
            <a:solidFill>
              <a:srgbClr val="5B9BD5">
                <a:lumMod val="75000"/>
              </a:srgbClr>
            </a:solidFill>
            <a:ln>
              <a:solidFill>
                <a:srgbClr val="5B9BD5">
                  <a:lumMod val="60000"/>
                  <a:lumOff val="40000"/>
                </a:srgbClr>
              </a:solidFill>
            </a:ln>
            <a:extLst/>
          </p:spPr>
          <p:txBody>
            <a:bodyPr rot="10800000" vert="eaVert" wrap="none" anchor="ctr"/>
            <a:lstStyle/>
            <a:p>
              <a:pPr marL="0" marR="0" lvl="0" indent="0" algn="ctr" defTabSz="457043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Wingdings" pitchFamily="2" charset="2"/>
              </a:endParaRPr>
            </a:p>
          </p:txBody>
        </p:sp>
        <p:sp>
          <p:nvSpPr>
            <p:cNvPr id="38" name="Freeform 47"/>
            <p:cNvSpPr>
              <a:spLocks/>
            </p:cNvSpPr>
            <p:nvPr/>
          </p:nvSpPr>
          <p:spPr bwMode="gray">
            <a:xfrm rot="10800000" flipH="1" flipV="1">
              <a:off x="-1904329" y="6493689"/>
              <a:ext cx="1755170" cy="642311"/>
            </a:xfrm>
            <a:custGeom>
              <a:avLst/>
              <a:gdLst>
                <a:gd name="T0" fmla="*/ 0 w 3840"/>
                <a:gd name="T1" fmla="*/ 296 h 672"/>
                <a:gd name="T2" fmla="*/ 134 w 3840"/>
                <a:gd name="T3" fmla="*/ 196 h 672"/>
                <a:gd name="T4" fmla="*/ 211 w 3840"/>
                <a:gd name="T5" fmla="*/ 84 h 672"/>
                <a:gd name="T6" fmla="*/ 149 w 3840"/>
                <a:gd name="T7" fmla="*/ 84 h 672"/>
                <a:gd name="T8" fmla="*/ 272 w 3840"/>
                <a:gd name="T9" fmla="*/ 0 h 672"/>
                <a:gd name="T10" fmla="*/ 388 w 3840"/>
                <a:gd name="T11" fmla="*/ 84 h 672"/>
                <a:gd name="T12" fmla="*/ 333 w 3840"/>
                <a:gd name="T13" fmla="*/ 84 h 672"/>
                <a:gd name="T14" fmla="*/ 395 w 3840"/>
                <a:gd name="T15" fmla="*/ 185 h 672"/>
                <a:gd name="T16" fmla="*/ 544 w 3840"/>
                <a:gd name="T17" fmla="*/ 296 h 6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40"/>
                <a:gd name="T28" fmla="*/ 0 h 672"/>
                <a:gd name="T29" fmla="*/ 3840 w 3840"/>
                <a:gd name="T30" fmla="*/ 672 h 6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40" h="672">
                  <a:moveTo>
                    <a:pt x="0" y="672"/>
                  </a:moveTo>
                  <a:cubicBezTo>
                    <a:pt x="158" y="634"/>
                    <a:pt x="700" y="524"/>
                    <a:pt x="948" y="444"/>
                  </a:cubicBezTo>
                  <a:cubicBezTo>
                    <a:pt x="1196" y="364"/>
                    <a:pt x="1470" y="234"/>
                    <a:pt x="1488" y="192"/>
                  </a:cubicBezTo>
                  <a:lnTo>
                    <a:pt x="1056" y="192"/>
                  </a:lnTo>
                  <a:lnTo>
                    <a:pt x="1920" y="0"/>
                  </a:lnTo>
                  <a:lnTo>
                    <a:pt x="2736" y="192"/>
                  </a:lnTo>
                  <a:lnTo>
                    <a:pt x="2352" y="192"/>
                  </a:lnTo>
                  <a:cubicBezTo>
                    <a:pt x="2361" y="230"/>
                    <a:pt x="2542" y="340"/>
                    <a:pt x="2790" y="420"/>
                  </a:cubicBezTo>
                  <a:cubicBezTo>
                    <a:pt x="3038" y="500"/>
                    <a:pt x="3621" y="619"/>
                    <a:pt x="3840" y="672"/>
                  </a:cubicBezTo>
                </a:path>
              </a:pathLst>
            </a:custGeom>
            <a:gradFill rotWithShape="1">
              <a:gsLst>
                <a:gs pos="0">
                  <a:srgbClr val="CED8EC"/>
                </a:gs>
                <a:gs pos="100000">
                  <a:srgbClr val="FFFFFF"/>
                </a:gs>
              </a:gsLst>
              <a:lin ang="5400000" scaled="1"/>
            </a:gradFill>
            <a:ln>
              <a:solidFill>
                <a:srgbClr val="5B9BD5">
                  <a:lumMod val="20000"/>
                  <a:lumOff val="80000"/>
                </a:srgbClr>
              </a:solidFill>
            </a:ln>
            <a:extLst/>
          </p:spPr>
          <p:txBody>
            <a:bodyPr rot="10800000" vert="eaVert" wrap="none" anchor="ctr"/>
            <a:lstStyle/>
            <a:p>
              <a:pPr marL="0" marR="0" lvl="0" indent="0" algn="ctr" defTabSz="457043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Wingdings" pitchFamily="2" charset="2"/>
              </a:endParaRPr>
            </a:p>
          </p:txBody>
        </p:sp>
      </p:grpSp>
      <p:sp>
        <p:nvSpPr>
          <p:cNvPr id="39" name="Rectangle 120"/>
          <p:cNvSpPr>
            <a:spLocks noChangeArrowheads="1"/>
          </p:cNvSpPr>
          <p:nvPr/>
        </p:nvSpPr>
        <p:spPr bwMode="auto">
          <a:xfrm>
            <a:off x="3398613" y="1658425"/>
            <a:ext cx="319504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4570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최상의 결제시스템 제공을 통한</a:t>
            </a:r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4570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고객 편의성 증대 및 고객 만족도 향상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920552" y="2122470"/>
            <a:ext cx="8308596" cy="172507"/>
            <a:chOff x="1176592" y="2122470"/>
            <a:chExt cx="8308596" cy="172507"/>
          </a:xfrm>
        </p:grpSpPr>
        <p:sp>
          <p:nvSpPr>
            <p:cNvPr id="40" name="직사각형 39"/>
            <p:cNvSpPr/>
            <p:nvPr/>
          </p:nvSpPr>
          <p:spPr>
            <a:xfrm rot="10800000">
              <a:off x="6609184" y="2127290"/>
              <a:ext cx="2876004" cy="99953"/>
            </a:xfrm>
            <a:prstGeom prst="rect">
              <a:avLst/>
            </a:prstGeom>
            <a:gradFill flip="none" rotWithShape="1">
              <a:gsLst>
                <a:gs pos="0">
                  <a:srgbClr val="5B9BD5">
                    <a:lumMod val="60000"/>
                    <a:lumOff val="40000"/>
                  </a:srgbClr>
                </a:gs>
                <a:gs pos="52000">
                  <a:srgbClr val="5B9BD5">
                    <a:lumMod val="20000"/>
                    <a:lumOff val="80000"/>
                  </a:srgbClr>
                </a:gs>
                <a:gs pos="100000">
                  <a:sysClr val="window" lastClr="FFFFFF"/>
                </a:gs>
              </a:gsLst>
              <a:path path="rect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4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15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879936" y="2195024"/>
              <a:ext cx="2876004" cy="99953"/>
            </a:xfrm>
            <a:prstGeom prst="rect">
              <a:avLst/>
            </a:prstGeom>
            <a:gradFill flip="none" rotWithShape="1">
              <a:gsLst>
                <a:gs pos="38000">
                  <a:srgbClr val="5B9BD5">
                    <a:lumMod val="75000"/>
                  </a:srgbClr>
                </a:gs>
                <a:gs pos="100000">
                  <a:sysClr val="window" lastClr="FFFFFF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4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15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176592" y="2122470"/>
              <a:ext cx="2876004" cy="99953"/>
            </a:xfrm>
            <a:prstGeom prst="rect">
              <a:avLst/>
            </a:prstGeom>
            <a:gradFill flip="none" rotWithShape="1">
              <a:gsLst>
                <a:gs pos="0">
                  <a:srgbClr val="5B9BD5">
                    <a:lumMod val="60000"/>
                    <a:lumOff val="40000"/>
                  </a:srgbClr>
                </a:gs>
                <a:gs pos="52000">
                  <a:srgbClr val="5B9BD5">
                    <a:lumMod val="20000"/>
                    <a:lumOff val="80000"/>
                  </a:srgbClr>
                </a:gs>
                <a:gs pos="100000">
                  <a:sysClr val="window" lastClr="FFFFFF"/>
                </a:gs>
              </a:gsLst>
              <a:path path="rect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4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15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49" name="사다리꼴 117"/>
          <p:cNvSpPr>
            <a:spLocks noChangeArrowheads="1"/>
          </p:cNvSpPr>
          <p:nvPr/>
        </p:nvSpPr>
        <p:spPr bwMode="auto">
          <a:xfrm rot="16200000">
            <a:off x="6835881" y="2301722"/>
            <a:ext cx="1600783" cy="3278993"/>
          </a:xfrm>
          <a:custGeom>
            <a:avLst/>
            <a:gdLst>
              <a:gd name="T0" fmla="*/ 1018538 w 2037075"/>
              <a:gd name="T1" fmla="*/ 0 h 1314450"/>
              <a:gd name="T2" fmla="*/ 164306 w 2037075"/>
              <a:gd name="T3" fmla="*/ 657225 h 1314450"/>
              <a:gd name="T4" fmla="*/ 1018538 w 2037075"/>
              <a:gd name="T5" fmla="*/ 1314450 h 1314450"/>
              <a:gd name="T6" fmla="*/ 1872769 w 2037075"/>
              <a:gd name="T7" fmla="*/ 657225 h 131445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9075 w 2037075"/>
              <a:gd name="T13" fmla="*/ 141361 h 1314450"/>
              <a:gd name="T14" fmla="*/ 1818000 w 2037075"/>
              <a:gd name="T15" fmla="*/ 1314450 h 13144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37075" h="1314450">
                <a:moveTo>
                  <a:pt x="0" y="1314450"/>
                </a:moveTo>
                <a:lnTo>
                  <a:pt x="328613" y="0"/>
                </a:lnTo>
                <a:lnTo>
                  <a:pt x="1708463" y="0"/>
                </a:lnTo>
                <a:lnTo>
                  <a:pt x="2037075" y="1314450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34000">
                <a:sysClr val="window" lastClr="FFFFFF"/>
              </a:gs>
            </a:gsLst>
            <a:lin ang="16200000" scaled="0"/>
          </a:gradFill>
          <a:ln w="9525" algn="ctr">
            <a:noFill/>
            <a:prstDash val="sysDot"/>
            <a:miter lim="800000"/>
            <a:headEnd/>
            <a:tailEnd/>
          </a:ln>
        </p:spPr>
        <p:txBody>
          <a:bodyPr rot="10800000" vert="eaVert" wrap="none" anchor="ctr"/>
          <a:lstStyle/>
          <a:p>
            <a:pPr marL="0" marR="0" lvl="0" indent="0" defTabSz="9576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Rectangle 816"/>
          <p:cNvSpPr>
            <a:spLocks noChangeArrowheads="1"/>
          </p:cNvSpPr>
          <p:nvPr/>
        </p:nvSpPr>
        <p:spPr bwMode="auto">
          <a:xfrm flipH="1">
            <a:off x="6485244" y="3257631"/>
            <a:ext cx="2800805" cy="2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rIns="54000" anchor="ctr">
            <a:spAutoFit/>
          </a:bodyPr>
          <a:lstStyle>
            <a:lvl1pPr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ko-KR" altLang="en-US" sz="1100" b="1" dirty="0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내용</a:t>
            </a:r>
            <a:endParaRPr lang="ko-KR" altLang="en-US" sz="1100" b="1" dirty="0">
              <a:solidFill>
                <a:srgbClr val="262626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anose="05000000000000000000" charset="2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874049" y="3092479"/>
            <a:ext cx="3473545" cy="1695475"/>
            <a:chOff x="6825107" y="4665930"/>
            <a:chExt cx="3820899" cy="1865023"/>
          </a:xfrm>
        </p:grpSpPr>
        <p:sp>
          <p:nvSpPr>
            <p:cNvPr id="52" name="사다리꼴 123"/>
            <p:cNvSpPr>
              <a:spLocks noChangeArrowheads="1"/>
            </p:cNvSpPr>
            <p:nvPr/>
          </p:nvSpPr>
          <p:spPr bwMode="auto">
            <a:xfrm rot="16200000" flipH="1">
              <a:off x="7795900" y="3709327"/>
              <a:ext cx="1823383" cy="3764970"/>
            </a:xfrm>
            <a:custGeom>
              <a:avLst/>
              <a:gdLst>
                <a:gd name="T0" fmla="*/ 1 w 2037075"/>
                <a:gd name="T1" fmla="*/ 0 h 1314450"/>
                <a:gd name="T2" fmla="*/ 1 w 2037075"/>
                <a:gd name="T3" fmla="*/ 2147483647 h 1314450"/>
                <a:gd name="T4" fmla="*/ 1 w 2037075"/>
                <a:gd name="T5" fmla="*/ 2147483647 h 1314450"/>
                <a:gd name="T6" fmla="*/ 1 w 2037075"/>
                <a:gd name="T7" fmla="*/ 2147483647 h 131445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219074 w 2037075"/>
                <a:gd name="T13" fmla="*/ 141361 h 1314450"/>
                <a:gd name="T14" fmla="*/ 1818001 w 2037075"/>
                <a:gd name="T15" fmla="*/ 1314450 h 13144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37075" h="1314450">
                  <a:moveTo>
                    <a:pt x="0" y="1314450"/>
                  </a:moveTo>
                  <a:lnTo>
                    <a:pt x="328613" y="0"/>
                  </a:lnTo>
                  <a:lnTo>
                    <a:pt x="1708463" y="0"/>
                  </a:lnTo>
                  <a:lnTo>
                    <a:pt x="2037075" y="1314450"/>
                  </a:lnTo>
                  <a:close/>
                </a:path>
              </a:pathLst>
            </a:custGeom>
            <a:gradFill>
              <a:gsLst>
                <a:gs pos="0">
                  <a:srgbClr val="5B9BD5">
                    <a:lumMod val="40000"/>
                    <a:lumOff val="60000"/>
                  </a:srgbClr>
                </a:gs>
                <a:gs pos="34000">
                  <a:sysClr val="window" lastClr="FFFFFF"/>
                </a:gs>
              </a:gsLst>
              <a:lin ang="16200000" scaled="0"/>
            </a:gradFill>
            <a:ln w="9525" algn="ctr">
              <a:solidFill>
                <a:srgbClr val="7F7F7F"/>
              </a:solidFill>
              <a:prstDash val="sysDot"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marL="0" marR="0" lvl="0" indent="0" defTabSz="45704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자유형 124"/>
            <p:cNvSpPr/>
            <p:nvPr/>
          </p:nvSpPr>
          <p:spPr bwMode="auto">
            <a:xfrm flipH="1">
              <a:off x="10367977" y="4665930"/>
              <a:ext cx="250478" cy="163686"/>
            </a:xfrm>
            <a:custGeom>
              <a:avLst/>
              <a:gdLst>
                <a:gd name="connsiteX0" fmla="*/ 130969 w 130969"/>
                <a:gd name="connsiteY0" fmla="*/ 33338 h 188119"/>
                <a:gd name="connsiteX1" fmla="*/ 0 w 130969"/>
                <a:gd name="connsiteY1" fmla="*/ 0 h 188119"/>
                <a:gd name="connsiteX2" fmla="*/ 0 w 130969"/>
                <a:gd name="connsiteY2" fmla="*/ 169069 h 188119"/>
                <a:gd name="connsiteX3" fmla="*/ 28575 w 130969"/>
                <a:gd name="connsiteY3" fmla="*/ 188119 h 188119"/>
                <a:gd name="connsiteX4" fmla="*/ 28575 w 130969"/>
                <a:gd name="connsiteY4" fmla="*/ 38100 h 188119"/>
                <a:gd name="connsiteX5" fmla="*/ 130969 w 130969"/>
                <a:gd name="connsiteY5" fmla="*/ 33338 h 188119"/>
                <a:gd name="connsiteX0" fmla="*/ 133350 w 133350"/>
                <a:gd name="connsiteY0" fmla="*/ 61929 h 188119"/>
                <a:gd name="connsiteX1" fmla="*/ 0 w 133350"/>
                <a:gd name="connsiteY1" fmla="*/ 0 h 188119"/>
                <a:gd name="connsiteX2" fmla="*/ 0 w 133350"/>
                <a:gd name="connsiteY2" fmla="*/ 169069 h 188119"/>
                <a:gd name="connsiteX3" fmla="*/ 28575 w 133350"/>
                <a:gd name="connsiteY3" fmla="*/ 188119 h 188119"/>
                <a:gd name="connsiteX4" fmla="*/ 28575 w 133350"/>
                <a:gd name="connsiteY4" fmla="*/ 38100 h 188119"/>
                <a:gd name="connsiteX5" fmla="*/ 133350 w 133350"/>
                <a:gd name="connsiteY5" fmla="*/ 61929 h 188119"/>
                <a:gd name="connsiteX0" fmla="*/ 133350 w 133350"/>
                <a:gd name="connsiteY0" fmla="*/ 61929 h 188119"/>
                <a:gd name="connsiteX1" fmla="*/ 59531 w 133350"/>
                <a:gd name="connsiteY1" fmla="*/ 23813 h 188119"/>
                <a:gd name="connsiteX2" fmla="*/ 0 w 133350"/>
                <a:gd name="connsiteY2" fmla="*/ 0 h 188119"/>
                <a:gd name="connsiteX3" fmla="*/ 0 w 133350"/>
                <a:gd name="connsiteY3" fmla="*/ 169069 h 188119"/>
                <a:gd name="connsiteX4" fmla="*/ 28575 w 133350"/>
                <a:gd name="connsiteY4" fmla="*/ 188119 h 188119"/>
                <a:gd name="connsiteX5" fmla="*/ 28575 w 133350"/>
                <a:gd name="connsiteY5" fmla="*/ 38100 h 188119"/>
                <a:gd name="connsiteX6" fmla="*/ 133350 w 133350"/>
                <a:gd name="connsiteY6" fmla="*/ 61929 h 188119"/>
                <a:gd name="connsiteX0" fmla="*/ 133350 w 133350"/>
                <a:gd name="connsiteY0" fmla="*/ 61929 h 188119"/>
                <a:gd name="connsiteX1" fmla="*/ 125413 w 133350"/>
                <a:gd name="connsiteY1" fmla="*/ 30972 h 188119"/>
                <a:gd name="connsiteX2" fmla="*/ 0 w 133350"/>
                <a:gd name="connsiteY2" fmla="*/ 0 h 188119"/>
                <a:gd name="connsiteX3" fmla="*/ 0 w 133350"/>
                <a:gd name="connsiteY3" fmla="*/ 169069 h 188119"/>
                <a:gd name="connsiteX4" fmla="*/ 28575 w 133350"/>
                <a:gd name="connsiteY4" fmla="*/ 188119 h 188119"/>
                <a:gd name="connsiteX5" fmla="*/ 28575 w 133350"/>
                <a:gd name="connsiteY5" fmla="*/ 38100 h 188119"/>
                <a:gd name="connsiteX6" fmla="*/ 133350 w 133350"/>
                <a:gd name="connsiteY6" fmla="*/ 61929 h 188119"/>
                <a:gd name="connsiteX0" fmla="*/ 133350 w 133350"/>
                <a:gd name="connsiteY0" fmla="*/ 61929 h 183357"/>
                <a:gd name="connsiteX1" fmla="*/ 125413 w 133350"/>
                <a:gd name="connsiteY1" fmla="*/ 30972 h 183357"/>
                <a:gd name="connsiteX2" fmla="*/ 0 w 133350"/>
                <a:gd name="connsiteY2" fmla="*/ 0 h 183357"/>
                <a:gd name="connsiteX3" fmla="*/ 0 w 133350"/>
                <a:gd name="connsiteY3" fmla="*/ 169069 h 183357"/>
                <a:gd name="connsiteX4" fmla="*/ 40482 w 133350"/>
                <a:gd name="connsiteY4" fmla="*/ 183357 h 183357"/>
                <a:gd name="connsiteX5" fmla="*/ 28575 w 133350"/>
                <a:gd name="connsiteY5" fmla="*/ 38100 h 183357"/>
                <a:gd name="connsiteX6" fmla="*/ 133350 w 133350"/>
                <a:gd name="connsiteY6" fmla="*/ 61929 h 183357"/>
                <a:gd name="connsiteX0" fmla="*/ 133350 w 133350"/>
                <a:gd name="connsiteY0" fmla="*/ 61929 h 183357"/>
                <a:gd name="connsiteX1" fmla="*/ 125413 w 133350"/>
                <a:gd name="connsiteY1" fmla="*/ 30972 h 183357"/>
                <a:gd name="connsiteX2" fmla="*/ 0 w 133350"/>
                <a:gd name="connsiteY2" fmla="*/ 0 h 183357"/>
                <a:gd name="connsiteX3" fmla="*/ 0 w 133350"/>
                <a:gd name="connsiteY3" fmla="*/ 169069 h 183357"/>
                <a:gd name="connsiteX4" fmla="*/ 40482 w 133350"/>
                <a:gd name="connsiteY4" fmla="*/ 183357 h 183357"/>
                <a:gd name="connsiteX5" fmla="*/ 40481 w 133350"/>
                <a:gd name="connsiteY5" fmla="*/ 52388 h 183357"/>
                <a:gd name="connsiteX6" fmla="*/ 133350 w 133350"/>
                <a:gd name="connsiteY6" fmla="*/ 61929 h 183357"/>
                <a:gd name="connsiteX0" fmla="*/ 154782 w 154782"/>
                <a:gd name="connsiteY0" fmla="*/ 76216 h 183357"/>
                <a:gd name="connsiteX1" fmla="*/ 125413 w 154782"/>
                <a:gd name="connsiteY1" fmla="*/ 30972 h 183357"/>
                <a:gd name="connsiteX2" fmla="*/ 0 w 154782"/>
                <a:gd name="connsiteY2" fmla="*/ 0 h 183357"/>
                <a:gd name="connsiteX3" fmla="*/ 0 w 154782"/>
                <a:gd name="connsiteY3" fmla="*/ 169069 h 183357"/>
                <a:gd name="connsiteX4" fmla="*/ 40482 w 154782"/>
                <a:gd name="connsiteY4" fmla="*/ 183357 h 183357"/>
                <a:gd name="connsiteX5" fmla="*/ 40481 w 154782"/>
                <a:gd name="connsiteY5" fmla="*/ 52388 h 183357"/>
                <a:gd name="connsiteX6" fmla="*/ 154782 w 154782"/>
                <a:gd name="connsiteY6" fmla="*/ 76216 h 183357"/>
                <a:gd name="connsiteX0" fmla="*/ 154782 w 154782"/>
                <a:gd name="connsiteY0" fmla="*/ 76216 h 183357"/>
                <a:gd name="connsiteX1" fmla="*/ 144463 w 154782"/>
                <a:gd name="connsiteY1" fmla="*/ 35734 h 183357"/>
                <a:gd name="connsiteX2" fmla="*/ 0 w 154782"/>
                <a:gd name="connsiteY2" fmla="*/ 0 h 183357"/>
                <a:gd name="connsiteX3" fmla="*/ 0 w 154782"/>
                <a:gd name="connsiteY3" fmla="*/ 169069 h 183357"/>
                <a:gd name="connsiteX4" fmla="*/ 40482 w 154782"/>
                <a:gd name="connsiteY4" fmla="*/ 183357 h 183357"/>
                <a:gd name="connsiteX5" fmla="*/ 40481 w 154782"/>
                <a:gd name="connsiteY5" fmla="*/ 52388 h 183357"/>
                <a:gd name="connsiteX6" fmla="*/ 154782 w 154782"/>
                <a:gd name="connsiteY6" fmla="*/ 76216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782" h="183357">
                  <a:moveTo>
                    <a:pt x="154782" y="76216"/>
                  </a:moveTo>
                  <a:lnTo>
                    <a:pt x="144463" y="35734"/>
                  </a:lnTo>
                  <a:lnTo>
                    <a:pt x="0" y="0"/>
                  </a:lnTo>
                  <a:lnTo>
                    <a:pt x="0" y="169069"/>
                  </a:lnTo>
                  <a:lnTo>
                    <a:pt x="40482" y="183357"/>
                  </a:lnTo>
                  <a:cubicBezTo>
                    <a:pt x="40482" y="139701"/>
                    <a:pt x="40481" y="96044"/>
                    <a:pt x="40481" y="52388"/>
                  </a:cubicBezTo>
                  <a:lnTo>
                    <a:pt x="154782" y="76216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ko-KR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4" name="자유형 125"/>
            <p:cNvSpPr>
              <a:spLocks noChangeArrowheads="1"/>
            </p:cNvSpPr>
            <p:nvPr/>
          </p:nvSpPr>
          <p:spPr bwMode="auto">
            <a:xfrm flipH="1" flipV="1">
              <a:off x="10393023" y="6367267"/>
              <a:ext cx="252983" cy="163686"/>
            </a:xfrm>
            <a:custGeom>
              <a:avLst/>
              <a:gdLst>
                <a:gd name="T0" fmla="*/ 2147483647 w 154782"/>
                <a:gd name="T1" fmla="*/ 1 h 183357"/>
                <a:gd name="T2" fmla="*/ 2147483647 w 154782"/>
                <a:gd name="T3" fmla="*/ 1 h 183357"/>
                <a:gd name="T4" fmla="*/ 0 w 154782"/>
                <a:gd name="T5" fmla="*/ 0 h 183357"/>
                <a:gd name="T6" fmla="*/ 0 w 154782"/>
                <a:gd name="T7" fmla="*/ 1 h 183357"/>
                <a:gd name="T8" fmla="*/ 2147483647 w 154782"/>
                <a:gd name="T9" fmla="*/ 1 h 183357"/>
                <a:gd name="T10" fmla="*/ 2147483647 w 154782"/>
                <a:gd name="T11" fmla="*/ 1 h 183357"/>
                <a:gd name="T12" fmla="*/ 2147483647 w 154782"/>
                <a:gd name="T13" fmla="*/ 1 h 183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782"/>
                <a:gd name="T22" fmla="*/ 0 h 183357"/>
                <a:gd name="T23" fmla="*/ 154782 w 154782"/>
                <a:gd name="T24" fmla="*/ 183357 h 183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782" h="183357">
                  <a:moveTo>
                    <a:pt x="154782" y="76216"/>
                  </a:moveTo>
                  <a:lnTo>
                    <a:pt x="144463" y="35734"/>
                  </a:lnTo>
                  <a:lnTo>
                    <a:pt x="0" y="0"/>
                  </a:lnTo>
                  <a:lnTo>
                    <a:pt x="0" y="169069"/>
                  </a:lnTo>
                  <a:lnTo>
                    <a:pt x="40482" y="183357"/>
                  </a:lnTo>
                  <a:cubicBezTo>
                    <a:pt x="40482" y="139701"/>
                    <a:pt x="40481" y="96044"/>
                    <a:pt x="40481" y="52388"/>
                  </a:cubicBezTo>
                  <a:lnTo>
                    <a:pt x="154782" y="76216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55" name="사다리꼴 123"/>
          <p:cNvSpPr>
            <a:spLocks noChangeArrowheads="1"/>
          </p:cNvSpPr>
          <p:nvPr/>
        </p:nvSpPr>
        <p:spPr bwMode="auto">
          <a:xfrm rot="5400000">
            <a:off x="1587835" y="2222238"/>
            <a:ext cx="1657621" cy="3422704"/>
          </a:xfrm>
          <a:custGeom>
            <a:avLst/>
            <a:gdLst>
              <a:gd name="T0" fmla="*/ 1 w 2037075"/>
              <a:gd name="T1" fmla="*/ 0 h 1314450"/>
              <a:gd name="T2" fmla="*/ 1 w 2037075"/>
              <a:gd name="T3" fmla="*/ 2147483647 h 1314450"/>
              <a:gd name="T4" fmla="*/ 1 w 2037075"/>
              <a:gd name="T5" fmla="*/ 2147483647 h 1314450"/>
              <a:gd name="T6" fmla="*/ 1 w 2037075"/>
              <a:gd name="T7" fmla="*/ 2147483647 h 131445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9074 w 2037075"/>
              <a:gd name="T13" fmla="*/ 141361 h 1314450"/>
              <a:gd name="T14" fmla="*/ 1818001 w 2037075"/>
              <a:gd name="T15" fmla="*/ 1314450 h 13144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37075" h="1314450">
                <a:moveTo>
                  <a:pt x="0" y="1314450"/>
                </a:moveTo>
                <a:lnTo>
                  <a:pt x="328613" y="0"/>
                </a:lnTo>
                <a:lnTo>
                  <a:pt x="1708463" y="0"/>
                </a:lnTo>
                <a:lnTo>
                  <a:pt x="2037075" y="1314450"/>
                </a:lnTo>
                <a:close/>
              </a:path>
            </a:pathLst>
          </a:custGeom>
          <a:solidFill>
            <a:srgbClr val="FFFFFF">
              <a:alpha val="69803"/>
            </a:srgbClr>
          </a:solidFill>
          <a:ln w="9525" algn="ctr">
            <a:solidFill>
              <a:srgbClr val="7F7F7F"/>
            </a:solidFill>
            <a:prstDash val="sysDot"/>
            <a:miter lim="800000"/>
            <a:headEnd/>
            <a:tailEnd/>
          </a:ln>
        </p:spPr>
        <p:txBody>
          <a:bodyPr rot="10800000" vert="eaVert" wrap="none" anchor="ctr"/>
          <a:lstStyle/>
          <a:p>
            <a:pPr marL="0" marR="0" lvl="0" indent="0" defTabSz="4570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6" name="Rectangle 816"/>
          <p:cNvSpPr>
            <a:spLocks noChangeArrowheads="1"/>
          </p:cNvSpPr>
          <p:nvPr/>
        </p:nvSpPr>
        <p:spPr bwMode="auto">
          <a:xfrm>
            <a:off x="718773" y="3257634"/>
            <a:ext cx="2591315" cy="2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rIns="54000" anchor="ctr">
            <a:spAutoFit/>
          </a:bodyPr>
          <a:lstStyle>
            <a:lvl1pPr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ko-KR" altLang="en-US" sz="1100" b="1" dirty="0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결제시스템</a:t>
            </a:r>
            <a:endParaRPr lang="ko-KR" altLang="en-US" sz="1100" b="1" dirty="0">
              <a:solidFill>
                <a:srgbClr val="262626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anose="05000000000000000000" charset="2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610605" y="3092482"/>
            <a:ext cx="3383739" cy="1695475"/>
            <a:chOff x="1603731" y="4665933"/>
            <a:chExt cx="3722113" cy="1865023"/>
          </a:xfrm>
        </p:grpSpPr>
        <p:sp>
          <p:nvSpPr>
            <p:cNvPr id="58" name="사다리꼴 117"/>
            <p:cNvSpPr>
              <a:spLocks noChangeArrowheads="1"/>
            </p:cNvSpPr>
            <p:nvPr/>
          </p:nvSpPr>
          <p:spPr bwMode="auto">
            <a:xfrm rot="5400000">
              <a:off x="2641968" y="3787559"/>
              <a:ext cx="1760860" cy="3606892"/>
            </a:xfrm>
            <a:custGeom>
              <a:avLst/>
              <a:gdLst>
                <a:gd name="T0" fmla="*/ 1018538 w 2037075"/>
                <a:gd name="T1" fmla="*/ 0 h 1314450"/>
                <a:gd name="T2" fmla="*/ 164306 w 2037075"/>
                <a:gd name="T3" fmla="*/ 657225 h 1314450"/>
                <a:gd name="T4" fmla="*/ 1018538 w 2037075"/>
                <a:gd name="T5" fmla="*/ 1314450 h 1314450"/>
                <a:gd name="T6" fmla="*/ 1872769 w 2037075"/>
                <a:gd name="T7" fmla="*/ 657225 h 131445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219075 w 2037075"/>
                <a:gd name="T13" fmla="*/ 141361 h 1314450"/>
                <a:gd name="T14" fmla="*/ 1818000 w 2037075"/>
                <a:gd name="T15" fmla="*/ 1314450 h 13144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37075" h="1314450">
                  <a:moveTo>
                    <a:pt x="0" y="1314450"/>
                  </a:moveTo>
                  <a:lnTo>
                    <a:pt x="328613" y="0"/>
                  </a:lnTo>
                  <a:lnTo>
                    <a:pt x="1708463" y="0"/>
                  </a:lnTo>
                  <a:lnTo>
                    <a:pt x="2037075" y="1314450"/>
                  </a:lnTo>
                  <a:close/>
                </a:path>
              </a:pathLst>
            </a:custGeom>
            <a:gradFill>
              <a:gsLst>
                <a:gs pos="0">
                  <a:srgbClr val="5B9BD5">
                    <a:lumMod val="40000"/>
                    <a:lumOff val="60000"/>
                  </a:srgbClr>
                </a:gs>
                <a:gs pos="34000">
                  <a:sysClr val="window" lastClr="FFFFFF"/>
                </a:gs>
              </a:gsLst>
              <a:lin ang="16200000" scaled="0"/>
            </a:gradFill>
            <a:ln w="9525" algn="ctr">
              <a:noFill/>
              <a:prstDash val="sysDot"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marL="0" marR="0" lvl="0" indent="0" defTabSz="95766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자유형 124"/>
            <p:cNvSpPr/>
            <p:nvPr/>
          </p:nvSpPr>
          <p:spPr bwMode="auto">
            <a:xfrm>
              <a:off x="1626275" y="4665933"/>
              <a:ext cx="333135" cy="163686"/>
            </a:xfrm>
            <a:custGeom>
              <a:avLst/>
              <a:gdLst>
                <a:gd name="connsiteX0" fmla="*/ 130969 w 130969"/>
                <a:gd name="connsiteY0" fmla="*/ 33338 h 188119"/>
                <a:gd name="connsiteX1" fmla="*/ 0 w 130969"/>
                <a:gd name="connsiteY1" fmla="*/ 0 h 188119"/>
                <a:gd name="connsiteX2" fmla="*/ 0 w 130969"/>
                <a:gd name="connsiteY2" fmla="*/ 169069 h 188119"/>
                <a:gd name="connsiteX3" fmla="*/ 28575 w 130969"/>
                <a:gd name="connsiteY3" fmla="*/ 188119 h 188119"/>
                <a:gd name="connsiteX4" fmla="*/ 28575 w 130969"/>
                <a:gd name="connsiteY4" fmla="*/ 38100 h 188119"/>
                <a:gd name="connsiteX5" fmla="*/ 130969 w 130969"/>
                <a:gd name="connsiteY5" fmla="*/ 33338 h 188119"/>
                <a:gd name="connsiteX0" fmla="*/ 133350 w 133350"/>
                <a:gd name="connsiteY0" fmla="*/ 61929 h 188119"/>
                <a:gd name="connsiteX1" fmla="*/ 0 w 133350"/>
                <a:gd name="connsiteY1" fmla="*/ 0 h 188119"/>
                <a:gd name="connsiteX2" fmla="*/ 0 w 133350"/>
                <a:gd name="connsiteY2" fmla="*/ 169069 h 188119"/>
                <a:gd name="connsiteX3" fmla="*/ 28575 w 133350"/>
                <a:gd name="connsiteY3" fmla="*/ 188119 h 188119"/>
                <a:gd name="connsiteX4" fmla="*/ 28575 w 133350"/>
                <a:gd name="connsiteY4" fmla="*/ 38100 h 188119"/>
                <a:gd name="connsiteX5" fmla="*/ 133350 w 133350"/>
                <a:gd name="connsiteY5" fmla="*/ 61929 h 188119"/>
                <a:gd name="connsiteX0" fmla="*/ 133350 w 133350"/>
                <a:gd name="connsiteY0" fmla="*/ 61929 h 188119"/>
                <a:gd name="connsiteX1" fmla="*/ 59531 w 133350"/>
                <a:gd name="connsiteY1" fmla="*/ 23813 h 188119"/>
                <a:gd name="connsiteX2" fmla="*/ 0 w 133350"/>
                <a:gd name="connsiteY2" fmla="*/ 0 h 188119"/>
                <a:gd name="connsiteX3" fmla="*/ 0 w 133350"/>
                <a:gd name="connsiteY3" fmla="*/ 169069 h 188119"/>
                <a:gd name="connsiteX4" fmla="*/ 28575 w 133350"/>
                <a:gd name="connsiteY4" fmla="*/ 188119 h 188119"/>
                <a:gd name="connsiteX5" fmla="*/ 28575 w 133350"/>
                <a:gd name="connsiteY5" fmla="*/ 38100 h 188119"/>
                <a:gd name="connsiteX6" fmla="*/ 133350 w 133350"/>
                <a:gd name="connsiteY6" fmla="*/ 61929 h 188119"/>
                <a:gd name="connsiteX0" fmla="*/ 133350 w 133350"/>
                <a:gd name="connsiteY0" fmla="*/ 61929 h 188119"/>
                <a:gd name="connsiteX1" fmla="*/ 125413 w 133350"/>
                <a:gd name="connsiteY1" fmla="*/ 30972 h 188119"/>
                <a:gd name="connsiteX2" fmla="*/ 0 w 133350"/>
                <a:gd name="connsiteY2" fmla="*/ 0 h 188119"/>
                <a:gd name="connsiteX3" fmla="*/ 0 w 133350"/>
                <a:gd name="connsiteY3" fmla="*/ 169069 h 188119"/>
                <a:gd name="connsiteX4" fmla="*/ 28575 w 133350"/>
                <a:gd name="connsiteY4" fmla="*/ 188119 h 188119"/>
                <a:gd name="connsiteX5" fmla="*/ 28575 w 133350"/>
                <a:gd name="connsiteY5" fmla="*/ 38100 h 188119"/>
                <a:gd name="connsiteX6" fmla="*/ 133350 w 133350"/>
                <a:gd name="connsiteY6" fmla="*/ 61929 h 188119"/>
                <a:gd name="connsiteX0" fmla="*/ 133350 w 133350"/>
                <a:gd name="connsiteY0" fmla="*/ 61929 h 183357"/>
                <a:gd name="connsiteX1" fmla="*/ 125413 w 133350"/>
                <a:gd name="connsiteY1" fmla="*/ 30972 h 183357"/>
                <a:gd name="connsiteX2" fmla="*/ 0 w 133350"/>
                <a:gd name="connsiteY2" fmla="*/ 0 h 183357"/>
                <a:gd name="connsiteX3" fmla="*/ 0 w 133350"/>
                <a:gd name="connsiteY3" fmla="*/ 169069 h 183357"/>
                <a:gd name="connsiteX4" fmla="*/ 40482 w 133350"/>
                <a:gd name="connsiteY4" fmla="*/ 183357 h 183357"/>
                <a:gd name="connsiteX5" fmla="*/ 28575 w 133350"/>
                <a:gd name="connsiteY5" fmla="*/ 38100 h 183357"/>
                <a:gd name="connsiteX6" fmla="*/ 133350 w 133350"/>
                <a:gd name="connsiteY6" fmla="*/ 61929 h 183357"/>
                <a:gd name="connsiteX0" fmla="*/ 133350 w 133350"/>
                <a:gd name="connsiteY0" fmla="*/ 61929 h 183357"/>
                <a:gd name="connsiteX1" fmla="*/ 125413 w 133350"/>
                <a:gd name="connsiteY1" fmla="*/ 30972 h 183357"/>
                <a:gd name="connsiteX2" fmla="*/ 0 w 133350"/>
                <a:gd name="connsiteY2" fmla="*/ 0 h 183357"/>
                <a:gd name="connsiteX3" fmla="*/ 0 w 133350"/>
                <a:gd name="connsiteY3" fmla="*/ 169069 h 183357"/>
                <a:gd name="connsiteX4" fmla="*/ 40482 w 133350"/>
                <a:gd name="connsiteY4" fmla="*/ 183357 h 183357"/>
                <a:gd name="connsiteX5" fmla="*/ 40481 w 133350"/>
                <a:gd name="connsiteY5" fmla="*/ 52388 h 183357"/>
                <a:gd name="connsiteX6" fmla="*/ 133350 w 133350"/>
                <a:gd name="connsiteY6" fmla="*/ 61929 h 183357"/>
                <a:gd name="connsiteX0" fmla="*/ 154782 w 154782"/>
                <a:gd name="connsiteY0" fmla="*/ 76216 h 183357"/>
                <a:gd name="connsiteX1" fmla="*/ 125413 w 154782"/>
                <a:gd name="connsiteY1" fmla="*/ 30972 h 183357"/>
                <a:gd name="connsiteX2" fmla="*/ 0 w 154782"/>
                <a:gd name="connsiteY2" fmla="*/ 0 h 183357"/>
                <a:gd name="connsiteX3" fmla="*/ 0 w 154782"/>
                <a:gd name="connsiteY3" fmla="*/ 169069 h 183357"/>
                <a:gd name="connsiteX4" fmla="*/ 40482 w 154782"/>
                <a:gd name="connsiteY4" fmla="*/ 183357 h 183357"/>
                <a:gd name="connsiteX5" fmla="*/ 40481 w 154782"/>
                <a:gd name="connsiteY5" fmla="*/ 52388 h 183357"/>
                <a:gd name="connsiteX6" fmla="*/ 154782 w 154782"/>
                <a:gd name="connsiteY6" fmla="*/ 76216 h 183357"/>
                <a:gd name="connsiteX0" fmla="*/ 154782 w 154782"/>
                <a:gd name="connsiteY0" fmla="*/ 76216 h 183357"/>
                <a:gd name="connsiteX1" fmla="*/ 144463 w 154782"/>
                <a:gd name="connsiteY1" fmla="*/ 35734 h 183357"/>
                <a:gd name="connsiteX2" fmla="*/ 0 w 154782"/>
                <a:gd name="connsiteY2" fmla="*/ 0 h 183357"/>
                <a:gd name="connsiteX3" fmla="*/ 0 w 154782"/>
                <a:gd name="connsiteY3" fmla="*/ 169069 h 183357"/>
                <a:gd name="connsiteX4" fmla="*/ 40482 w 154782"/>
                <a:gd name="connsiteY4" fmla="*/ 183357 h 183357"/>
                <a:gd name="connsiteX5" fmla="*/ 40481 w 154782"/>
                <a:gd name="connsiteY5" fmla="*/ 52388 h 183357"/>
                <a:gd name="connsiteX6" fmla="*/ 154782 w 154782"/>
                <a:gd name="connsiteY6" fmla="*/ 76216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782" h="183357">
                  <a:moveTo>
                    <a:pt x="154782" y="76216"/>
                  </a:moveTo>
                  <a:lnTo>
                    <a:pt x="144463" y="35734"/>
                  </a:lnTo>
                  <a:lnTo>
                    <a:pt x="0" y="0"/>
                  </a:lnTo>
                  <a:lnTo>
                    <a:pt x="0" y="169069"/>
                  </a:lnTo>
                  <a:lnTo>
                    <a:pt x="40482" y="183357"/>
                  </a:lnTo>
                  <a:cubicBezTo>
                    <a:pt x="40482" y="139701"/>
                    <a:pt x="40481" y="96044"/>
                    <a:pt x="40481" y="52388"/>
                  </a:cubicBezTo>
                  <a:lnTo>
                    <a:pt x="154782" y="76216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ko-KR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0" name="자유형 125"/>
            <p:cNvSpPr>
              <a:spLocks noChangeArrowheads="1"/>
            </p:cNvSpPr>
            <p:nvPr/>
          </p:nvSpPr>
          <p:spPr bwMode="auto">
            <a:xfrm flipV="1">
              <a:off x="1603731" y="6367270"/>
              <a:ext cx="333137" cy="163686"/>
            </a:xfrm>
            <a:custGeom>
              <a:avLst/>
              <a:gdLst>
                <a:gd name="T0" fmla="*/ 2147483647 w 154782"/>
                <a:gd name="T1" fmla="*/ 1 h 183357"/>
                <a:gd name="T2" fmla="*/ 2147483647 w 154782"/>
                <a:gd name="T3" fmla="*/ 1 h 183357"/>
                <a:gd name="T4" fmla="*/ 0 w 154782"/>
                <a:gd name="T5" fmla="*/ 0 h 183357"/>
                <a:gd name="T6" fmla="*/ 0 w 154782"/>
                <a:gd name="T7" fmla="*/ 1 h 183357"/>
                <a:gd name="T8" fmla="*/ 2147483647 w 154782"/>
                <a:gd name="T9" fmla="*/ 1 h 183357"/>
                <a:gd name="T10" fmla="*/ 2147483647 w 154782"/>
                <a:gd name="T11" fmla="*/ 1 h 183357"/>
                <a:gd name="T12" fmla="*/ 2147483647 w 154782"/>
                <a:gd name="T13" fmla="*/ 1 h 183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782"/>
                <a:gd name="T22" fmla="*/ 0 h 183357"/>
                <a:gd name="T23" fmla="*/ 154782 w 154782"/>
                <a:gd name="T24" fmla="*/ 183357 h 183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782" h="183357">
                  <a:moveTo>
                    <a:pt x="154782" y="76216"/>
                  </a:moveTo>
                  <a:lnTo>
                    <a:pt x="144463" y="35734"/>
                  </a:lnTo>
                  <a:lnTo>
                    <a:pt x="0" y="0"/>
                  </a:lnTo>
                  <a:lnTo>
                    <a:pt x="0" y="169069"/>
                  </a:lnTo>
                  <a:lnTo>
                    <a:pt x="40482" y="183357"/>
                  </a:lnTo>
                  <a:cubicBezTo>
                    <a:pt x="40482" y="139701"/>
                    <a:pt x="40481" y="96044"/>
                    <a:pt x="40481" y="52388"/>
                  </a:cubicBezTo>
                  <a:lnTo>
                    <a:pt x="154782" y="76216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61" name="사다리꼴 123"/>
          <p:cNvSpPr>
            <a:spLocks noChangeArrowheads="1"/>
          </p:cNvSpPr>
          <p:nvPr/>
        </p:nvSpPr>
        <p:spPr bwMode="auto">
          <a:xfrm rot="5400000">
            <a:off x="4261867" y="2485645"/>
            <a:ext cx="1502847" cy="2876021"/>
          </a:xfrm>
          <a:prstGeom prst="rect">
            <a:avLst/>
          </a:prstGeom>
          <a:solidFill>
            <a:srgbClr val="FFFFFF">
              <a:alpha val="69803"/>
            </a:srgbClr>
          </a:solidFill>
          <a:ln w="9525" algn="ctr">
            <a:solidFill>
              <a:srgbClr val="7F7F7F"/>
            </a:solidFill>
            <a:prstDash val="sysDot"/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457043" eaLnBrk="1" latinLnBrk="0" hangingPunct="1"/>
            <a:endParaRPr kumimoji="0" lang="ko-KR" altLang="en-US" sz="140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3549977" y="3167897"/>
            <a:ext cx="2907830" cy="1517364"/>
            <a:chOff x="4529321" y="4750254"/>
            <a:chExt cx="3198613" cy="1669100"/>
          </a:xfrm>
        </p:grpSpPr>
        <p:sp>
          <p:nvSpPr>
            <p:cNvPr id="63" name="사다리꼴 123"/>
            <p:cNvSpPr>
              <a:spLocks noChangeArrowheads="1"/>
            </p:cNvSpPr>
            <p:nvPr/>
          </p:nvSpPr>
          <p:spPr bwMode="auto">
            <a:xfrm rot="5400000">
              <a:off x="4755216" y="4631867"/>
              <a:ext cx="1602135" cy="1878590"/>
            </a:xfrm>
            <a:prstGeom prst="rect">
              <a:avLst/>
            </a:prstGeom>
            <a:gradFill>
              <a:gsLst>
                <a:gs pos="0">
                  <a:srgbClr val="5B9BD5">
                    <a:lumMod val="40000"/>
                    <a:lumOff val="60000"/>
                  </a:srgbClr>
                </a:gs>
                <a:gs pos="34000">
                  <a:sysClr val="window" lastClr="FFFFFF"/>
                </a:gs>
              </a:gsLst>
              <a:lin ang="16200000" scaled="0"/>
            </a:gradFill>
            <a:ln w="9525" algn="ctr">
              <a:noFill/>
              <a:prstDash val="sysDot"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marL="0" marR="0" lvl="0" indent="0" defTabSz="95766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사다리꼴 123"/>
            <p:cNvSpPr>
              <a:spLocks noChangeArrowheads="1"/>
            </p:cNvSpPr>
            <p:nvPr/>
          </p:nvSpPr>
          <p:spPr bwMode="auto">
            <a:xfrm rot="16200000" flipH="1">
              <a:off x="5931213" y="4630615"/>
              <a:ext cx="1602135" cy="1881095"/>
            </a:xfrm>
            <a:prstGeom prst="rect">
              <a:avLst/>
            </a:prstGeom>
            <a:gradFill>
              <a:gsLst>
                <a:gs pos="0">
                  <a:srgbClr val="5B9BD5">
                    <a:lumMod val="40000"/>
                    <a:lumOff val="60000"/>
                  </a:srgbClr>
                </a:gs>
                <a:gs pos="34000">
                  <a:sysClr val="window" lastClr="FFFFFF"/>
                </a:gs>
              </a:gsLst>
              <a:lin ang="16200000" scaled="0"/>
            </a:gradFill>
            <a:ln w="9525" algn="ctr">
              <a:noFill/>
              <a:prstDash val="sysDot"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marL="0" marR="0" lvl="0" indent="0" defTabSz="95766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자유형 64"/>
            <p:cNvSpPr/>
            <p:nvPr/>
          </p:nvSpPr>
          <p:spPr bwMode="auto">
            <a:xfrm flipV="1">
              <a:off x="4529321" y="6263107"/>
              <a:ext cx="237955" cy="156247"/>
            </a:xfrm>
            <a:custGeom>
              <a:avLst/>
              <a:gdLst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819388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1109064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935776"/>
                <a:gd name="connsiteY0" fmla="*/ 0 h 1121611"/>
                <a:gd name="connsiteX1" fmla="*/ 935776 w 935776"/>
                <a:gd name="connsiteY1" fmla="*/ 0 h 1121611"/>
                <a:gd name="connsiteX2" fmla="*/ 925001 w 935776"/>
                <a:gd name="connsiteY2" fmla="*/ 373867 h 1121611"/>
                <a:gd name="connsiteX3" fmla="*/ 373867 w 935776"/>
                <a:gd name="connsiteY3" fmla="*/ 373867 h 1121611"/>
                <a:gd name="connsiteX4" fmla="*/ 373867 w 935776"/>
                <a:gd name="connsiteY4" fmla="*/ 1109064 h 1121611"/>
                <a:gd name="connsiteX5" fmla="*/ 0 w 935776"/>
                <a:gd name="connsiteY5" fmla="*/ 1121611 h 1121611"/>
                <a:gd name="connsiteX6" fmla="*/ 0 w 935776"/>
                <a:gd name="connsiteY6" fmla="*/ 0 h 1121611"/>
                <a:gd name="connsiteX0" fmla="*/ 0 w 935776"/>
                <a:gd name="connsiteY0" fmla="*/ 0 h 1109064"/>
                <a:gd name="connsiteX1" fmla="*/ 935776 w 935776"/>
                <a:gd name="connsiteY1" fmla="*/ 0 h 1109064"/>
                <a:gd name="connsiteX2" fmla="*/ 925001 w 935776"/>
                <a:gd name="connsiteY2" fmla="*/ 373867 h 1109064"/>
                <a:gd name="connsiteX3" fmla="*/ 373867 w 935776"/>
                <a:gd name="connsiteY3" fmla="*/ 373867 h 1109064"/>
                <a:gd name="connsiteX4" fmla="*/ 373867 w 935776"/>
                <a:gd name="connsiteY4" fmla="*/ 1109064 h 1109064"/>
                <a:gd name="connsiteX5" fmla="*/ 0 w 935776"/>
                <a:gd name="connsiteY5" fmla="*/ 863592 h 1109064"/>
                <a:gd name="connsiteX6" fmla="*/ 0 w 935776"/>
                <a:gd name="connsiteY6" fmla="*/ 0 h 1109064"/>
                <a:gd name="connsiteX0" fmla="*/ 0 w 935776"/>
                <a:gd name="connsiteY0" fmla="*/ 0 h 887558"/>
                <a:gd name="connsiteX1" fmla="*/ 935776 w 935776"/>
                <a:gd name="connsiteY1" fmla="*/ 0 h 887558"/>
                <a:gd name="connsiteX2" fmla="*/ 925001 w 935776"/>
                <a:gd name="connsiteY2" fmla="*/ 373867 h 887558"/>
                <a:gd name="connsiteX3" fmla="*/ 373867 w 935776"/>
                <a:gd name="connsiteY3" fmla="*/ 373867 h 887558"/>
                <a:gd name="connsiteX4" fmla="*/ 373867 w 935776"/>
                <a:gd name="connsiteY4" fmla="*/ 887558 h 887558"/>
                <a:gd name="connsiteX5" fmla="*/ 0 w 935776"/>
                <a:gd name="connsiteY5" fmla="*/ 863592 h 887558"/>
                <a:gd name="connsiteX6" fmla="*/ 0 w 935776"/>
                <a:gd name="connsiteY6" fmla="*/ 0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776" h="887558">
                  <a:moveTo>
                    <a:pt x="0" y="0"/>
                  </a:moveTo>
                  <a:lnTo>
                    <a:pt x="935776" y="0"/>
                  </a:lnTo>
                  <a:lnTo>
                    <a:pt x="925001" y="373867"/>
                  </a:lnTo>
                  <a:lnTo>
                    <a:pt x="373867" y="373867"/>
                  </a:lnTo>
                  <a:lnTo>
                    <a:pt x="373867" y="887558"/>
                  </a:lnTo>
                  <a:lnTo>
                    <a:pt x="0" y="8635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6" name="자유형 65"/>
            <p:cNvSpPr/>
            <p:nvPr/>
          </p:nvSpPr>
          <p:spPr bwMode="auto">
            <a:xfrm>
              <a:off x="4529321" y="4750254"/>
              <a:ext cx="210403" cy="176087"/>
            </a:xfrm>
            <a:custGeom>
              <a:avLst/>
              <a:gdLst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819388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1109064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935776"/>
                <a:gd name="connsiteY0" fmla="*/ 0 h 1121611"/>
                <a:gd name="connsiteX1" fmla="*/ 935776 w 935776"/>
                <a:gd name="connsiteY1" fmla="*/ 0 h 1121611"/>
                <a:gd name="connsiteX2" fmla="*/ 925001 w 935776"/>
                <a:gd name="connsiteY2" fmla="*/ 373867 h 1121611"/>
                <a:gd name="connsiteX3" fmla="*/ 373867 w 935776"/>
                <a:gd name="connsiteY3" fmla="*/ 373867 h 1121611"/>
                <a:gd name="connsiteX4" fmla="*/ 373867 w 935776"/>
                <a:gd name="connsiteY4" fmla="*/ 1109064 h 1121611"/>
                <a:gd name="connsiteX5" fmla="*/ 0 w 935776"/>
                <a:gd name="connsiteY5" fmla="*/ 1121611 h 1121611"/>
                <a:gd name="connsiteX6" fmla="*/ 0 w 935776"/>
                <a:gd name="connsiteY6" fmla="*/ 0 h 1121611"/>
                <a:gd name="connsiteX0" fmla="*/ 0 w 935776"/>
                <a:gd name="connsiteY0" fmla="*/ 0 h 1109064"/>
                <a:gd name="connsiteX1" fmla="*/ 935776 w 935776"/>
                <a:gd name="connsiteY1" fmla="*/ 0 h 1109064"/>
                <a:gd name="connsiteX2" fmla="*/ 925001 w 935776"/>
                <a:gd name="connsiteY2" fmla="*/ 373867 h 1109064"/>
                <a:gd name="connsiteX3" fmla="*/ 373867 w 935776"/>
                <a:gd name="connsiteY3" fmla="*/ 373867 h 1109064"/>
                <a:gd name="connsiteX4" fmla="*/ 373867 w 935776"/>
                <a:gd name="connsiteY4" fmla="*/ 1109064 h 1109064"/>
                <a:gd name="connsiteX5" fmla="*/ 0 w 935776"/>
                <a:gd name="connsiteY5" fmla="*/ 863592 h 1109064"/>
                <a:gd name="connsiteX6" fmla="*/ 0 w 935776"/>
                <a:gd name="connsiteY6" fmla="*/ 0 h 1109064"/>
                <a:gd name="connsiteX0" fmla="*/ 0 w 935776"/>
                <a:gd name="connsiteY0" fmla="*/ 0 h 887558"/>
                <a:gd name="connsiteX1" fmla="*/ 935776 w 935776"/>
                <a:gd name="connsiteY1" fmla="*/ 0 h 887558"/>
                <a:gd name="connsiteX2" fmla="*/ 925001 w 935776"/>
                <a:gd name="connsiteY2" fmla="*/ 373867 h 887558"/>
                <a:gd name="connsiteX3" fmla="*/ 373867 w 935776"/>
                <a:gd name="connsiteY3" fmla="*/ 373867 h 887558"/>
                <a:gd name="connsiteX4" fmla="*/ 373867 w 935776"/>
                <a:gd name="connsiteY4" fmla="*/ 887558 h 887558"/>
                <a:gd name="connsiteX5" fmla="*/ 0 w 935776"/>
                <a:gd name="connsiteY5" fmla="*/ 863592 h 887558"/>
                <a:gd name="connsiteX6" fmla="*/ 0 w 935776"/>
                <a:gd name="connsiteY6" fmla="*/ 0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776" h="887558">
                  <a:moveTo>
                    <a:pt x="0" y="0"/>
                  </a:moveTo>
                  <a:lnTo>
                    <a:pt x="935776" y="0"/>
                  </a:lnTo>
                  <a:lnTo>
                    <a:pt x="925001" y="373867"/>
                  </a:lnTo>
                  <a:lnTo>
                    <a:pt x="373867" y="373867"/>
                  </a:lnTo>
                  <a:lnTo>
                    <a:pt x="373867" y="887558"/>
                  </a:lnTo>
                  <a:lnTo>
                    <a:pt x="0" y="8635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7" name="자유형 66"/>
            <p:cNvSpPr/>
            <p:nvPr/>
          </p:nvSpPr>
          <p:spPr bwMode="auto">
            <a:xfrm flipH="1">
              <a:off x="7517531" y="4750254"/>
              <a:ext cx="210403" cy="176087"/>
            </a:xfrm>
            <a:custGeom>
              <a:avLst/>
              <a:gdLst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819388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1109064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935776"/>
                <a:gd name="connsiteY0" fmla="*/ 0 h 1121611"/>
                <a:gd name="connsiteX1" fmla="*/ 935776 w 935776"/>
                <a:gd name="connsiteY1" fmla="*/ 0 h 1121611"/>
                <a:gd name="connsiteX2" fmla="*/ 925001 w 935776"/>
                <a:gd name="connsiteY2" fmla="*/ 373867 h 1121611"/>
                <a:gd name="connsiteX3" fmla="*/ 373867 w 935776"/>
                <a:gd name="connsiteY3" fmla="*/ 373867 h 1121611"/>
                <a:gd name="connsiteX4" fmla="*/ 373867 w 935776"/>
                <a:gd name="connsiteY4" fmla="*/ 1109064 h 1121611"/>
                <a:gd name="connsiteX5" fmla="*/ 0 w 935776"/>
                <a:gd name="connsiteY5" fmla="*/ 1121611 h 1121611"/>
                <a:gd name="connsiteX6" fmla="*/ 0 w 935776"/>
                <a:gd name="connsiteY6" fmla="*/ 0 h 1121611"/>
                <a:gd name="connsiteX0" fmla="*/ 0 w 935776"/>
                <a:gd name="connsiteY0" fmla="*/ 0 h 1109064"/>
                <a:gd name="connsiteX1" fmla="*/ 935776 w 935776"/>
                <a:gd name="connsiteY1" fmla="*/ 0 h 1109064"/>
                <a:gd name="connsiteX2" fmla="*/ 925001 w 935776"/>
                <a:gd name="connsiteY2" fmla="*/ 373867 h 1109064"/>
                <a:gd name="connsiteX3" fmla="*/ 373867 w 935776"/>
                <a:gd name="connsiteY3" fmla="*/ 373867 h 1109064"/>
                <a:gd name="connsiteX4" fmla="*/ 373867 w 935776"/>
                <a:gd name="connsiteY4" fmla="*/ 1109064 h 1109064"/>
                <a:gd name="connsiteX5" fmla="*/ 0 w 935776"/>
                <a:gd name="connsiteY5" fmla="*/ 863592 h 1109064"/>
                <a:gd name="connsiteX6" fmla="*/ 0 w 935776"/>
                <a:gd name="connsiteY6" fmla="*/ 0 h 1109064"/>
                <a:gd name="connsiteX0" fmla="*/ 0 w 935776"/>
                <a:gd name="connsiteY0" fmla="*/ 0 h 887558"/>
                <a:gd name="connsiteX1" fmla="*/ 935776 w 935776"/>
                <a:gd name="connsiteY1" fmla="*/ 0 h 887558"/>
                <a:gd name="connsiteX2" fmla="*/ 925001 w 935776"/>
                <a:gd name="connsiteY2" fmla="*/ 373867 h 887558"/>
                <a:gd name="connsiteX3" fmla="*/ 373867 w 935776"/>
                <a:gd name="connsiteY3" fmla="*/ 373867 h 887558"/>
                <a:gd name="connsiteX4" fmla="*/ 373867 w 935776"/>
                <a:gd name="connsiteY4" fmla="*/ 887558 h 887558"/>
                <a:gd name="connsiteX5" fmla="*/ 0 w 935776"/>
                <a:gd name="connsiteY5" fmla="*/ 863592 h 887558"/>
                <a:gd name="connsiteX6" fmla="*/ 0 w 935776"/>
                <a:gd name="connsiteY6" fmla="*/ 0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776" h="887558">
                  <a:moveTo>
                    <a:pt x="0" y="0"/>
                  </a:moveTo>
                  <a:lnTo>
                    <a:pt x="935776" y="0"/>
                  </a:lnTo>
                  <a:lnTo>
                    <a:pt x="925001" y="373867"/>
                  </a:lnTo>
                  <a:lnTo>
                    <a:pt x="373867" y="373867"/>
                  </a:lnTo>
                  <a:lnTo>
                    <a:pt x="373867" y="887558"/>
                  </a:lnTo>
                  <a:lnTo>
                    <a:pt x="0" y="8635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8" name="자유형 67"/>
            <p:cNvSpPr/>
            <p:nvPr/>
          </p:nvSpPr>
          <p:spPr bwMode="auto">
            <a:xfrm flipH="1" flipV="1">
              <a:off x="7517531" y="6211025"/>
              <a:ext cx="210403" cy="178566"/>
            </a:xfrm>
            <a:custGeom>
              <a:avLst/>
              <a:gdLst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819388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1387494"/>
                <a:gd name="connsiteY0" fmla="*/ 0 h 1121611"/>
                <a:gd name="connsiteX1" fmla="*/ 1387494 w 1387494"/>
                <a:gd name="connsiteY1" fmla="*/ 0 h 1121611"/>
                <a:gd name="connsiteX2" fmla="*/ 925001 w 1387494"/>
                <a:gd name="connsiteY2" fmla="*/ 373867 h 1121611"/>
                <a:gd name="connsiteX3" fmla="*/ 373867 w 1387494"/>
                <a:gd name="connsiteY3" fmla="*/ 373867 h 1121611"/>
                <a:gd name="connsiteX4" fmla="*/ 373867 w 1387494"/>
                <a:gd name="connsiteY4" fmla="*/ 1109064 h 1121611"/>
                <a:gd name="connsiteX5" fmla="*/ 0 w 1387494"/>
                <a:gd name="connsiteY5" fmla="*/ 1121611 h 1121611"/>
                <a:gd name="connsiteX6" fmla="*/ 0 w 1387494"/>
                <a:gd name="connsiteY6" fmla="*/ 0 h 1121611"/>
                <a:gd name="connsiteX0" fmla="*/ 0 w 935776"/>
                <a:gd name="connsiteY0" fmla="*/ 0 h 1121611"/>
                <a:gd name="connsiteX1" fmla="*/ 935776 w 935776"/>
                <a:gd name="connsiteY1" fmla="*/ 0 h 1121611"/>
                <a:gd name="connsiteX2" fmla="*/ 925001 w 935776"/>
                <a:gd name="connsiteY2" fmla="*/ 373867 h 1121611"/>
                <a:gd name="connsiteX3" fmla="*/ 373867 w 935776"/>
                <a:gd name="connsiteY3" fmla="*/ 373867 h 1121611"/>
                <a:gd name="connsiteX4" fmla="*/ 373867 w 935776"/>
                <a:gd name="connsiteY4" fmla="*/ 1109064 h 1121611"/>
                <a:gd name="connsiteX5" fmla="*/ 0 w 935776"/>
                <a:gd name="connsiteY5" fmla="*/ 1121611 h 1121611"/>
                <a:gd name="connsiteX6" fmla="*/ 0 w 935776"/>
                <a:gd name="connsiteY6" fmla="*/ 0 h 1121611"/>
                <a:gd name="connsiteX0" fmla="*/ 0 w 935776"/>
                <a:gd name="connsiteY0" fmla="*/ 0 h 1109064"/>
                <a:gd name="connsiteX1" fmla="*/ 935776 w 935776"/>
                <a:gd name="connsiteY1" fmla="*/ 0 h 1109064"/>
                <a:gd name="connsiteX2" fmla="*/ 925001 w 935776"/>
                <a:gd name="connsiteY2" fmla="*/ 373867 h 1109064"/>
                <a:gd name="connsiteX3" fmla="*/ 373867 w 935776"/>
                <a:gd name="connsiteY3" fmla="*/ 373867 h 1109064"/>
                <a:gd name="connsiteX4" fmla="*/ 373867 w 935776"/>
                <a:gd name="connsiteY4" fmla="*/ 1109064 h 1109064"/>
                <a:gd name="connsiteX5" fmla="*/ 0 w 935776"/>
                <a:gd name="connsiteY5" fmla="*/ 863592 h 1109064"/>
                <a:gd name="connsiteX6" fmla="*/ 0 w 935776"/>
                <a:gd name="connsiteY6" fmla="*/ 0 h 1109064"/>
                <a:gd name="connsiteX0" fmla="*/ 0 w 935776"/>
                <a:gd name="connsiteY0" fmla="*/ 0 h 887558"/>
                <a:gd name="connsiteX1" fmla="*/ 935776 w 935776"/>
                <a:gd name="connsiteY1" fmla="*/ 0 h 887558"/>
                <a:gd name="connsiteX2" fmla="*/ 925001 w 935776"/>
                <a:gd name="connsiteY2" fmla="*/ 373867 h 887558"/>
                <a:gd name="connsiteX3" fmla="*/ 373867 w 935776"/>
                <a:gd name="connsiteY3" fmla="*/ 373867 h 887558"/>
                <a:gd name="connsiteX4" fmla="*/ 373867 w 935776"/>
                <a:gd name="connsiteY4" fmla="*/ 887558 h 887558"/>
                <a:gd name="connsiteX5" fmla="*/ 0 w 935776"/>
                <a:gd name="connsiteY5" fmla="*/ 863592 h 887558"/>
                <a:gd name="connsiteX6" fmla="*/ 0 w 935776"/>
                <a:gd name="connsiteY6" fmla="*/ 0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776" h="887558">
                  <a:moveTo>
                    <a:pt x="0" y="0"/>
                  </a:moveTo>
                  <a:lnTo>
                    <a:pt x="935776" y="0"/>
                  </a:lnTo>
                  <a:lnTo>
                    <a:pt x="925001" y="373867"/>
                  </a:lnTo>
                  <a:lnTo>
                    <a:pt x="373867" y="373867"/>
                  </a:lnTo>
                  <a:lnTo>
                    <a:pt x="373867" y="887558"/>
                  </a:lnTo>
                  <a:lnTo>
                    <a:pt x="0" y="8635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dist="25400" dir="3600000" algn="tl" rotWithShape="0">
                <a:sysClr val="window" lastClr="FFFFFF">
                  <a:lumMod val="65000"/>
                  <a:alpha val="52000"/>
                </a:sysClr>
              </a:outerShdw>
            </a:effectLst>
          </p:spPr>
          <p:txBody>
            <a:bodyPr anchor="ctr"/>
            <a:lstStyle/>
            <a:p>
              <a:pPr marL="0" marR="0" lvl="1" indent="-101588" algn="ctr" defTabSz="1042939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ct val="140000"/>
                <a:buFontTx/>
                <a:buNone/>
                <a:tabLst>
                  <a:tab pos="5647687" algn="l"/>
                </a:tabLst>
                <a:defRPr/>
              </a:pP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69" name="Rectangle 816"/>
          <p:cNvSpPr>
            <a:spLocks noChangeArrowheads="1"/>
          </p:cNvSpPr>
          <p:nvPr/>
        </p:nvSpPr>
        <p:spPr bwMode="auto">
          <a:xfrm flipH="1">
            <a:off x="4250246" y="3221207"/>
            <a:ext cx="1539850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>
            <a:spAutoFit/>
          </a:bodyPr>
          <a:lstStyle>
            <a:lvl1pPr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ko-KR" altLang="en-US" sz="1100" b="1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통합 결제서비스 제공</a:t>
            </a:r>
            <a:endParaRPr lang="ko-KR" altLang="en-US" sz="1100" b="1" dirty="0">
              <a:solidFill>
                <a:srgbClr val="262626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anose="05000000000000000000" charset="2"/>
            </a:endParaRPr>
          </a:p>
        </p:txBody>
      </p:sp>
      <p:sp>
        <p:nvSpPr>
          <p:cNvPr id="70" name="Text Box 116"/>
          <p:cNvSpPr txBox="1">
            <a:spLocks noChangeArrowheads="1"/>
          </p:cNvSpPr>
          <p:nvPr/>
        </p:nvSpPr>
        <p:spPr bwMode="auto">
          <a:xfrm>
            <a:off x="713574" y="3585218"/>
            <a:ext cx="2821038" cy="101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서버와 네트워크 장비의 이중화를 통해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365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무중단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무장애서비스 제공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116"/>
          <p:cNvSpPr txBox="1">
            <a:spLocks noChangeArrowheads="1"/>
          </p:cNvSpPr>
          <p:nvPr/>
        </p:nvSpPr>
        <p:spPr bwMode="auto">
          <a:xfrm>
            <a:off x="3589231" y="3622097"/>
            <a:ext cx="2821038" cy="9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사용 중인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결제장비에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적합한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DLL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제공</a:t>
            </a:r>
            <a:endParaRPr lang="en-US" altLang="ko-KR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하여 오프라인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온라인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 등 모든 영역에서 결제서비스 제공</a:t>
            </a:r>
            <a:endParaRPr lang="en-US" altLang="ko-KR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 Box 116"/>
          <p:cNvSpPr txBox="1">
            <a:spLocks noChangeArrowheads="1"/>
          </p:cNvSpPr>
          <p:nvPr/>
        </p:nvSpPr>
        <p:spPr bwMode="auto">
          <a:xfrm>
            <a:off x="6609184" y="3515329"/>
            <a:ext cx="2564580" cy="101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7620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 및 보안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KEY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대한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고객 데이터를 안전하게 통제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관리하여</a:t>
            </a:r>
            <a:endParaRPr lang="en-US" altLang="ko-KR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0" hangingPunct="1">
              <a:lnSpc>
                <a:spcPct val="200000"/>
              </a:lnSpc>
            </a:pP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고객사에게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안정적인 결제시스템 제공</a:t>
            </a:r>
            <a:endParaRPr lang="en-US" altLang="ko-KR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Rectangle 816"/>
          <p:cNvSpPr>
            <a:spLocks noChangeArrowheads="1"/>
          </p:cNvSpPr>
          <p:nvPr/>
        </p:nvSpPr>
        <p:spPr bwMode="auto">
          <a:xfrm flipH="1">
            <a:off x="6969224" y="3316584"/>
            <a:ext cx="1739079" cy="26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rIns="54000" anchor="ctr">
            <a:spAutoFit/>
          </a:bodyPr>
          <a:lstStyle>
            <a:lvl1pPr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ko-KR" altLang="en-US" sz="1100" b="1" dirty="0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무결점 </a:t>
            </a:r>
            <a:r>
              <a:rPr lang="ko-KR" altLang="en-US" sz="1100" b="1" dirty="0" err="1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보안환경</a:t>
            </a:r>
            <a:endParaRPr lang="ko-KR" altLang="en-US" sz="1100" b="1" dirty="0">
              <a:solidFill>
                <a:srgbClr val="262626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anose="05000000000000000000" charset="2"/>
            </a:endParaRPr>
          </a:p>
        </p:txBody>
      </p:sp>
      <p:sp>
        <p:nvSpPr>
          <p:cNvPr id="74" name="Rectangle 816"/>
          <p:cNvSpPr>
            <a:spLocks noChangeArrowheads="1"/>
          </p:cNvSpPr>
          <p:nvPr/>
        </p:nvSpPr>
        <p:spPr bwMode="auto">
          <a:xfrm>
            <a:off x="1132325" y="3221207"/>
            <a:ext cx="2141583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rIns="54000" anchor="ctr">
            <a:spAutoFit/>
          </a:bodyPr>
          <a:lstStyle>
            <a:lvl1pPr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1400" eaLnBrk="0" hangingPunct="0"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6738" algn="l"/>
              </a:tabLst>
              <a:defRPr kumimoji="1" sz="1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1100" b="1" dirty="0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24/365 </a:t>
            </a:r>
            <a:r>
              <a:rPr lang="ko-KR" altLang="en-US" sz="1100" b="1" dirty="0" err="1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무중단</a:t>
            </a:r>
            <a:r>
              <a:rPr lang="en-US" altLang="ko-KR" sz="1100" b="1" dirty="0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, </a:t>
            </a:r>
            <a:r>
              <a:rPr lang="ko-KR" altLang="en-US" sz="1100" b="1" dirty="0" err="1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무장애</a:t>
            </a:r>
            <a:r>
              <a:rPr lang="ko-KR" altLang="en-US" sz="1100" b="1" dirty="0" smtClean="0">
                <a:solidFill>
                  <a:srgbClr val="26262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anose="05000000000000000000" charset="2"/>
              </a:rPr>
              <a:t> 서비스</a:t>
            </a:r>
            <a:endParaRPr lang="ko-KR" altLang="en-US" sz="1100" b="1" dirty="0">
              <a:solidFill>
                <a:srgbClr val="262626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anose="05000000000000000000" charset="2"/>
            </a:endParaRPr>
          </a:p>
        </p:txBody>
      </p:sp>
      <p:graphicFrame>
        <p:nvGraphicFramePr>
          <p:cNvPr id="7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5568501"/>
              </p:ext>
            </p:extLst>
          </p:nvPr>
        </p:nvGraphicFramePr>
        <p:xfrm>
          <a:off x="699231" y="4876444"/>
          <a:ext cx="2811861" cy="1555059"/>
        </p:xfrm>
        <a:graphic>
          <a:graphicData uri="http://schemas.openxmlformats.org/drawingml/2006/table">
            <a:tbl>
              <a:tblPr/>
              <a:tblGrid>
                <a:gridCol w="2811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77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24/365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무중단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무장애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서비스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733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주간</a:t>
                      </a: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야간 </a:t>
                      </a: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교대 </a:t>
                      </a: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OP </a:t>
                      </a: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관제 및 대응 시스템 가동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</a:t>
                      </a: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네트워크 및 통신장비 이중화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백업 및 분산처리 시스템 구축</a:t>
                      </a:r>
                      <a:endParaRPr kumimoji="0" lang="ko-KR" altLang="en-US" sz="1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79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9430298"/>
              </p:ext>
            </p:extLst>
          </p:nvPr>
        </p:nvGraphicFramePr>
        <p:xfrm>
          <a:off x="3617482" y="4876444"/>
          <a:ext cx="2811861" cy="1555059"/>
        </p:xfrm>
        <a:graphic>
          <a:graphicData uri="http://schemas.openxmlformats.org/drawingml/2006/table">
            <a:tbl>
              <a:tblPr/>
              <a:tblGrid>
                <a:gridCol w="2811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77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 결제서비스 제공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733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신용카드 결제 솔루션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거래내역 조회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매입 및 정산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간편결제</a:t>
                      </a:r>
                      <a:endParaRPr kumimoji="0" lang="ko-KR" altLang="en-US" sz="1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9104" marR="69104" marT="691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8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4089875"/>
              </p:ext>
            </p:extLst>
          </p:nvPr>
        </p:nvGraphicFramePr>
        <p:xfrm>
          <a:off x="6535733" y="4876444"/>
          <a:ext cx="2811861" cy="1555059"/>
        </p:xfrm>
        <a:graphic>
          <a:graphicData uri="http://schemas.openxmlformats.org/drawingml/2006/table">
            <a:tbl>
              <a:tblPr/>
              <a:tblGrid>
                <a:gridCol w="2811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77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무결점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보안환경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733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결제정보 암호화 통신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방화벽 및 접근제어솔루션 운영 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DB</a:t>
                      </a:r>
                      <a:r>
                        <a:rPr kumimoji="0" lang="ko-KR" altLang="en-US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암호화 및 정보유출방지 시스템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n-US" altLang="ko-KR" sz="12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PCI-DSS, ISMS </a:t>
                      </a:r>
                      <a:r>
                        <a:rPr kumimoji="0" lang="ko-KR" altLang="en-US" sz="12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 인증 획득</a:t>
                      </a:r>
                      <a:endParaRPr kumimoji="0" lang="en-US" altLang="ko-KR" sz="12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1129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승인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/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중계시스템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카드사 이중화를 위한 솔루션을 자체 개발하여 운영하고 있으며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Main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승인시스템의 이중화를 통해 장애 없는 안정적인 시스템을 제공합니다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26" name="Rectangle 93"/>
          <p:cNvSpPr>
            <a:spLocks noChangeArrowheads="1"/>
          </p:cNvSpPr>
          <p:nvPr/>
        </p:nvSpPr>
        <p:spPr bwMode="gray">
          <a:xfrm>
            <a:off x="664408" y="1630548"/>
            <a:ext cx="1051727" cy="343223"/>
          </a:xfrm>
          <a:prstGeom prst="roundRect">
            <a:avLst/>
          </a:prstGeom>
          <a:gradFill>
            <a:gsLst>
              <a:gs pos="0">
                <a:srgbClr val="0581CB"/>
              </a:gs>
              <a:gs pos="100000">
                <a:srgbClr val="1A5FB2"/>
              </a:gs>
            </a:gsLst>
            <a:lin ang="5400000" scaled="1"/>
          </a:gradFill>
          <a:ln w="12700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온라인</a:t>
            </a:r>
          </a:p>
        </p:txBody>
      </p:sp>
      <p:pic>
        <p:nvPicPr>
          <p:cNvPr id="228" name="그림 83" descr="Products_RS_Catalyst_2960_Series.jp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268"/>
          <a:stretch/>
        </p:blipFill>
        <p:spPr bwMode="auto">
          <a:xfrm>
            <a:off x="753641" y="2425352"/>
            <a:ext cx="734904" cy="34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0" name="그룹 229"/>
          <p:cNvGrpSpPr/>
          <p:nvPr/>
        </p:nvGrpSpPr>
        <p:grpSpPr>
          <a:xfrm>
            <a:off x="4004215" y="4611764"/>
            <a:ext cx="949299" cy="556526"/>
            <a:chOff x="-1216951" y="6128898"/>
            <a:chExt cx="949299" cy="556524"/>
          </a:xfrm>
        </p:grpSpPr>
        <p:pic>
          <p:nvPicPr>
            <p:cNvPr id="23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076265" y="6128898"/>
              <a:ext cx="653621" cy="305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2" name="TextBox 133"/>
            <p:cNvSpPr txBox="1">
              <a:spLocks noChangeArrowheads="1"/>
            </p:cNvSpPr>
            <p:nvPr/>
          </p:nvSpPr>
          <p:spPr bwMode="auto">
            <a:xfrm>
              <a:off x="-1216951" y="6439202"/>
              <a:ext cx="949299" cy="246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+mn-ea"/>
                </a:rPr>
                <a:t> MegaPAC#2</a:t>
              </a:r>
            </a:p>
          </p:txBody>
        </p:sp>
      </p:grpSp>
      <p:pic>
        <p:nvPicPr>
          <p:cNvPr id="235" name="그림 119" descr="systems_kr_IMAGE_san24b-4_express_443x9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1448" y="4606856"/>
            <a:ext cx="644842" cy="126393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4" name="직선 연결선 3"/>
          <p:cNvCxnSpPr/>
          <p:nvPr/>
        </p:nvCxnSpPr>
        <p:spPr>
          <a:xfrm flipH="1">
            <a:off x="1190271" y="1978330"/>
            <a:ext cx="1" cy="22528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꺾인 연결선 8"/>
          <p:cNvCxnSpPr>
            <a:endCxn id="238" idx="0"/>
          </p:cNvCxnSpPr>
          <p:nvPr/>
        </p:nvCxnSpPr>
        <p:spPr>
          <a:xfrm>
            <a:off x="1179761" y="2219939"/>
            <a:ext cx="462804" cy="220325"/>
          </a:xfrm>
          <a:prstGeom prst="bentConnector2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 93"/>
          <p:cNvSpPr>
            <a:spLocks noChangeArrowheads="1"/>
          </p:cNvSpPr>
          <p:nvPr/>
        </p:nvSpPr>
        <p:spPr bwMode="gray">
          <a:xfrm>
            <a:off x="676505" y="2440264"/>
            <a:ext cx="1932119" cy="34322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39" name="그림 83" descr="Products_RS_Catalyst_2960_Series.jp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268"/>
          <a:stretch/>
        </p:blipFill>
        <p:spPr bwMode="auto">
          <a:xfrm>
            <a:off x="1802167" y="2420888"/>
            <a:ext cx="734904" cy="34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0" name="직선 연결선 239"/>
          <p:cNvCxnSpPr/>
          <p:nvPr/>
        </p:nvCxnSpPr>
        <p:spPr>
          <a:xfrm flipH="1" flipV="1">
            <a:off x="1473992" y="2603019"/>
            <a:ext cx="337143" cy="1868"/>
          </a:xfrm>
          <a:prstGeom prst="line">
            <a:avLst/>
          </a:prstGeom>
          <a:ln w="508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133"/>
          <p:cNvSpPr txBox="1">
            <a:spLocks noChangeArrowheads="1"/>
          </p:cNvSpPr>
          <p:nvPr/>
        </p:nvSpPr>
        <p:spPr bwMode="auto">
          <a:xfrm>
            <a:off x="676505" y="2769634"/>
            <a:ext cx="9300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+mn-ea"/>
              </a:rPr>
              <a:t>L4 Switch#1 </a:t>
            </a: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43" name="TextBox 133"/>
          <p:cNvSpPr txBox="1">
            <a:spLocks noChangeArrowheads="1"/>
          </p:cNvSpPr>
          <p:nvPr/>
        </p:nvSpPr>
        <p:spPr bwMode="auto">
          <a:xfrm>
            <a:off x="1667930" y="2767640"/>
            <a:ext cx="9611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>
                <a:latin typeface="+mn-ea"/>
              </a:rPr>
              <a:t>L4 Switch#2 (Standby)</a:t>
            </a:r>
            <a:endParaRPr lang="ko-KR" altLang="en-US" sz="1000" dirty="0">
              <a:latin typeface="+mn-ea"/>
            </a:endParaRPr>
          </a:p>
        </p:txBody>
      </p:sp>
      <p:cxnSp>
        <p:nvCxnSpPr>
          <p:cNvPr id="244" name="직선 연결선 243"/>
          <p:cNvCxnSpPr>
            <a:stCxn id="238" idx="2"/>
            <a:endCxn id="229" idx="0"/>
          </p:cNvCxnSpPr>
          <p:nvPr/>
        </p:nvCxnSpPr>
        <p:spPr>
          <a:xfrm flipH="1">
            <a:off x="1642563" y="2783487"/>
            <a:ext cx="2" cy="94115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직선 연결선 247"/>
          <p:cNvCxnSpPr>
            <a:stCxn id="245" idx="2"/>
            <a:endCxn id="252" idx="0"/>
          </p:cNvCxnSpPr>
          <p:nvPr/>
        </p:nvCxnSpPr>
        <p:spPr>
          <a:xfrm>
            <a:off x="4335033" y="1972023"/>
            <a:ext cx="8544" cy="44639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3230205" y="1938932"/>
            <a:ext cx="2188633" cy="275834"/>
            <a:chOff x="3230205" y="1938932"/>
            <a:chExt cx="2188633" cy="275834"/>
          </a:xfrm>
        </p:grpSpPr>
        <p:cxnSp>
          <p:nvCxnSpPr>
            <p:cNvPr id="247" name="직선 연결선 246"/>
            <p:cNvCxnSpPr/>
            <p:nvPr/>
          </p:nvCxnSpPr>
          <p:spPr>
            <a:xfrm flipH="1">
              <a:off x="3240715" y="1938932"/>
              <a:ext cx="1" cy="272593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직선 연결선 248"/>
            <p:cNvCxnSpPr/>
            <p:nvPr/>
          </p:nvCxnSpPr>
          <p:spPr>
            <a:xfrm flipH="1">
              <a:off x="5403828" y="1938932"/>
              <a:ext cx="1" cy="272593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직선 연결선 249"/>
            <p:cNvCxnSpPr/>
            <p:nvPr/>
          </p:nvCxnSpPr>
          <p:spPr>
            <a:xfrm>
              <a:off x="3230205" y="2214766"/>
              <a:ext cx="2188633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1" name="그림 83" descr="Products_RS_Catalyst_2960_Series.jp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268"/>
          <a:stretch/>
        </p:blipFill>
        <p:spPr bwMode="auto">
          <a:xfrm>
            <a:off x="3454653" y="2403510"/>
            <a:ext cx="734904" cy="34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2" name="Rectangle 93"/>
          <p:cNvSpPr>
            <a:spLocks noChangeArrowheads="1"/>
          </p:cNvSpPr>
          <p:nvPr/>
        </p:nvSpPr>
        <p:spPr bwMode="gray">
          <a:xfrm>
            <a:off x="3377517" y="2418422"/>
            <a:ext cx="1932119" cy="34322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53" name="그림 83" descr="Products_RS_Catalyst_2960_Series.jp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268"/>
          <a:stretch/>
        </p:blipFill>
        <p:spPr bwMode="auto">
          <a:xfrm>
            <a:off x="4503179" y="2399046"/>
            <a:ext cx="734904" cy="34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4" name="직선 연결선 253"/>
          <p:cNvCxnSpPr/>
          <p:nvPr/>
        </p:nvCxnSpPr>
        <p:spPr>
          <a:xfrm flipH="1" flipV="1">
            <a:off x="4175004" y="2581177"/>
            <a:ext cx="337143" cy="1868"/>
          </a:xfrm>
          <a:prstGeom prst="line">
            <a:avLst/>
          </a:prstGeom>
          <a:ln w="508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2" name="그룹 261"/>
          <p:cNvGrpSpPr/>
          <p:nvPr/>
        </p:nvGrpSpPr>
        <p:grpSpPr>
          <a:xfrm>
            <a:off x="3879478" y="3337076"/>
            <a:ext cx="928194" cy="128678"/>
            <a:chOff x="3604528" y="2271002"/>
            <a:chExt cx="2188633" cy="367135"/>
          </a:xfrm>
        </p:grpSpPr>
        <p:cxnSp>
          <p:nvCxnSpPr>
            <p:cNvPr id="263" name="직선 연결선 262"/>
            <p:cNvCxnSpPr/>
            <p:nvPr/>
          </p:nvCxnSpPr>
          <p:spPr>
            <a:xfrm flipH="1">
              <a:off x="3615038" y="2271002"/>
              <a:ext cx="1" cy="36282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직선 연결선 263"/>
            <p:cNvCxnSpPr/>
            <p:nvPr/>
          </p:nvCxnSpPr>
          <p:spPr>
            <a:xfrm flipH="1">
              <a:off x="5770514" y="2271002"/>
              <a:ext cx="1" cy="36282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직선 연결선 264"/>
            <p:cNvCxnSpPr/>
            <p:nvPr/>
          </p:nvCxnSpPr>
          <p:spPr>
            <a:xfrm>
              <a:off x="3604528" y="2638137"/>
              <a:ext cx="2188633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3879478" y="2752342"/>
            <a:ext cx="928194" cy="253045"/>
            <a:chOff x="3957386" y="2746792"/>
            <a:chExt cx="928194" cy="306185"/>
          </a:xfrm>
        </p:grpSpPr>
        <p:grpSp>
          <p:nvGrpSpPr>
            <p:cNvPr id="15" name="그룹 14"/>
            <p:cNvGrpSpPr/>
            <p:nvPr/>
          </p:nvGrpSpPr>
          <p:grpSpPr>
            <a:xfrm rot="10800000">
              <a:off x="3957386" y="2924299"/>
              <a:ext cx="928194" cy="128678"/>
              <a:chOff x="3604528" y="2271002"/>
              <a:chExt cx="2188633" cy="367135"/>
            </a:xfrm>
          </p:grpSpPr>
          <p:cxnSp>
            <p:nvCxnSpPr>
              <p:cNvPr id="256" name="직선 연결선 255"/>
              <p:cNvCxnSpPr/>
              <p:nvPr/>
            </p:nvCxnSpPr>
            <p:spPr>
              <a:xfrm flipH="1">
                <a:off x="3615038" y="2271002"/>
                <a:ext cx="1" cy="36282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직선 연결선 256"/>
              <p:cNvCxnSpPr/>
              <p:nvPr/>
            </p:nvCxnSpPr>
            <p:spPr>
              <a:xfrm flipH="1">
                <a:off x="5770514" y="2271002"/>
                <a:ext cx="1" cy="36282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직선 연결선 257"/>
              <p:cNvCxnSpPr/>
              <p:nvPr/>
            </p:nvCxnSpPr>
            <p:spPr>
              <a:xfrm>
                <a:off x="3604528" y="2638137"/>
                <a:ext cx="2188633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6" name="직선 연결선 265"/>
            <p:cNvCxnSpPr/>
            <p:nvPr/>
          </p:nvCxnSpPr>
          <p:spPr>
            <a:xfrm>
              <a:off x="4421483" y="2746792"/>
              <a:ext cx="0" cy="17940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8" name="TextBox 133"/>
          <p:cNvSpPr txBox="1">
            <a:spLocks noChangeArrowheads="1"/>
          </p:cNvSpPr>
          <p:nvPr/>
        </p:nvSpPr>
        <p:spPr bwMode="auto">
          <a:xfrm>
            <a:off x="3155063" y="2985450"/>
            <a:ext cx="615874" cy="40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+mn-ea"/>
              </a:rPr>
              <a:t>FEP#1</a:t>
            </a: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69" name="TextBox 133"/>
          <p:cNvSpPr txBox="1">
            <a:spLocks noChangeArrowheads="1"/>
          </p:cNvSpPr>
          <p:nvPr/>
        </p:nvSpPr>
        <p:spPr bwMode="auto">
          <a:xfrm>
            <a:off x="4930146" y="2971511"/>
            <a:ext cx="615874" cy="40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+mn-ea"/>
              </a:rPr>
              <a:t>FEP#2</a:t>
            </a:r>
            <a:endParaRPr lang="en-US" altLang="ko-KR" sz="1000" dirty="0">
              <a:latin typeface="+mn-ea"/>
            </a:endParaRP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cxnSp>
        <p:nvCxnSpPr>
          <p:cNvPr id="270" name="꺾인 연결선 269"/>
          <p:cNvCxnSpPr/>
          <p:nvPr/>
        </p:nvCxnSpPr>
        <p:spPr>
          <a:xfrm rot="10800000" flipV="1">
            <a:off x="1642563" y="3470404"/>
            <a:ext cx="2701013" cy="155787"/>
          </a:xfrm>
          <a:prstGeom prst="bentConnector3">
            <a:avLst>
              <a:gd name="adj1" fmla="val -586"/>
            </a:avLst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9" name="그림 35" descr="550q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97595" y="3724643"/>
            <a:ext cx="489935" cy="51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1" name="직선 연결선 270"/>
          <p:cNvCxnSpPr/>
          <p:nvPr/>
        </p:nvCxnSpPr>
        <p:spPr>
          <a:xfrm>
            <a:off x="3472362" y="3625515"/>
            <a:ext cx="0" cy="17940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9" name="그림 35" descr="550q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4254" y="3724053"/>
            <a:ext cx="489935" cy="51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2" name="TextBox 133"/>
          <p:cNvSpPr txBox="1">
            <a:spLocks noChangeArrowheads="1"/>
          </p:cNvSpPr>
          <p:nvPr/>
        </p:nvSpPr>
        <p:spPr bwMode="auto">
          <a:xfrm>
            <a:off x="1813131" y="3779502"/>
            <a:ext cx="8467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latin typeface="+mn-ea"/>
              </a:rPr>
              <a:t>승인서버</a:t>
            </a:r>
            <a:r>
              <a:rPr lang="en-US" altLang="ko-KR" sz="1000" dirty="0">
                <a:latin typeface="+mn-ea"/>
              </a:rPr>
              <a:t>#1</a:t>
            </a: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73" name="TextBox 133"/>
          <p:cNvSpPr txBox="1">
            <a:spLocks noChangeArrowheads="1"/>
          </p:cNvSpPr>
          <p:nvPr/>
        </p:nvSpPr>
        <p:spPr bwMode="auto">
          <a:xfrm>
            <a:off x="3648539" y="3773693"/>
            <a:ext cx="8467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>
                <a:latin typeface="+mn-ea"/>
              </a:rPr>
              <a:t>승인서버</a:t>
            </a:r>
            <a:r>
              <a:rPr lang="en-US" altLang="ko-KR" sz="1000" dirty="0" smtClean="0">
                <a:latin typeface="+mn-ea"/>
              </a:rPr>
              <a:t>#2</a:t>
            </a:r>
            <a:endParaRPr lang="en-US" altLang="ko-KR" sz="1000" dirty="0">
              <a:latin typeface="+mn-ea"/>
            </a:endParaRP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74" name="Rectangle 93"/>
          <p:cNvSpPr>
            <a:spLocks noChangeArrowheads="1"/>
          </p:cNvSpPr>
          <p:nvPr/>
        </p:nvSpPr>
        <p:spPr bwMode="gray">
          <a:xfrm>
            <a:off x="1393714" y="4425285"/>
            <a:ext cx="2415455" cy="992544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75" name="그림 119" descr="systems_kr_IMAGE_san24b-4_express_443x9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18951" y="4606856"/>
            <a:ext cx="644842" cy="126393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281" name="직선 연결선 280"/>
          <p:cNvCxnSpPr/>
          <p:nvPr/>
        </p:nvCxnSpPr>
        <p:spPr bwMode="auto">
          <a:xfrm>
            <a:off x="2200873" y="4670052"/>
            <a:ext cx="77589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cxnSp>
        <p:nvCxnSpPr>
          <p:cNvPr id="282" name="직선 연결선 281"/>
          <p:cNvCxnSpPr/>
          <p:nvPr/>
        </p:nvCxnSpPr>
        <p:spPr>
          <a:xfrm flipH="1">
            <a:off x="2573427" y="4667194"/>
            <a:ext cx="2" cy="35470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7" name="그룹 276"/>
          <p:cNvGrpSpPr/>
          <p:nvPr/>
        </p:nvGrpSpPr>
        <p:grpSpPr>
          <a:xfrm>
            <a:off x="2202754" y="4896570"/>
            <a:ext cx="751114" cy="506039"/>
            <a:chOff x="3696456" y="6412412"/>
            <a:chExt cx="751114" cy="506038"/>
          </a:xfrm>
        </p:grpSpPr>
        <p:pic>
          <p:nvPicPr>
            <p:cNvPr id="278" name="Picture 23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96456" y="6412412"/>
              <a:ext cx="751114" cy="273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9" name="TextBox 133"/>
            <p:cNvSpPr txBox="1">
              <a:spLocks noChangeArrowheads="1"/>
            </p:cNvSpPr>
            <p:nvPr/>
          </p:nvSpPr>
          <p:spPr bwMode="auto">
            <a:xfrm>
              <a:off x="3748457" y="6672229"/>
              <a:ext cx="63350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+mn-ea"/>
                </a:rPr>
                <a:t>Storage</a:t>
              </a:r>
              <a:endParaRPr lang="en-US" altLang="ko-KR" sz="1000" b="1" dirty="0">
                <a:latin typeface="+mn-ea"/>
              </a:endParaRPr>
            </a:p>
          </p:txBody>
        </p:sp>
      </p:grpSp>
      <p:grpSp>
        <p:nvGrpSpPr>
          <p:cNvPr id="283" name="그룹 282"/>
          <p:cNvGrpSpPr/>
          <p:nvPr/>
        </p:nvGrpSpPr>
        <p:grpSpPr>
          <a:xfrm>
            <a:off x="272480" y="4611764"/>
            <a:ext cx="949299" cy="556526"/>
            <a:chOff x="-1216951" y="6128898"/>
            <a:chExt cx="949299" cy="556524"/>
          </a:xfrm>
        </p:grpSpPr>
        <p:pic>
          <p:nvPicPr>
            <p:cNvPr id="28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076265" y="6128898"/>
              <a:ext cx="653621" cy="305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5" name="TextBox 133"/>
            <p:cNvSpPr txBox="1">
              <a:spLocks noChangeArrowheads="1"/>
            </p:cNvSpPr>
            <p:nvPr/>
          </p:nvSpPr>
          <p:spPr bwMode="auto">
            <a:xfrm>
              <a:off x="-1216951" y="6439202"/>
              <a:ext cx="949299" cy="246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+mn-ea"/>
                </a:rPr>
                <a:t> </a:t>
              </a:r>
              <a:r>
                <a:rPr lang="en-US" altLang="ko-KR" sz="1000" dirty="0" smtClean="0">
                  <a:latin typeface="+mn-ea"/>
                </a:rPr>
                <a:t>MegaPAC#1</a:t>
              </a:r>
              <a:endParaRPr lang="en-US" altLang="ko-KR" sz="1000" dirty="0">
                <a:latin typeface="+mn-ea"/>
              </a:endParaRPr>
            </a:p>
          </p:txBody>
        </p:sp>
      </p:grpSp>
      <p:sp>
        <p:nvSpPr>
          <p:cNvPr id="227" name="Rectangle 93"/>
          <p:cNvSpPr>
            <a:spLocks noChangeArrowheads="1"/>
          </p:cNvSpPr>
          <p:nvPr/>
        </p:nvSpPr>
        <p:spPr bwMode="gray">
          <a:xfrm>
            <a:off x="2714853" y="1632326"/>
            <a:ext cx="1051727" cy="343223"/>
          </a:xfrm>
          <a:prstGeom prst="roundRect">
            <a:avLst/>
          </a:prstGeom>
          <a:gradFill>
            <a:gsLst>
              <a:gs pos="0">
                <a:srgbClr val="0581CB"/>
              </a:gs>
              <a:gs pos="100000">
                <a:srgbClr val="1A5FB2"/>
              </a:gs>
            </a:gsLst>
            <a:lin ang="5400000" scaled="1"/>
          </a:gradFill>
          <a:ln w="12700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POS</a:t>
            </a:r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" name="Rectangle 93"/>
          <p:cNvSpPr>
            <a:spLocks noChangeArrowheads="1"/>
          </p:cNvSpPr>
          <p:nvPr/>
        </p:nvSpPr>
        <p:spPr bwMode="gray">
          <a:xfrm>
            <a:off x="3809169" y="1628800"/>
            <a:ext cx="1051727" cy="343223"/>
          </a:xfrm>
          <a:prstGeom prst="roundRect">
            <a:avLst/>
          </a:prstGeom>
          <a:gradFill>
            <a:gsLst>
              <a:gs pos="0">
                <a:srgbClr val="0581CB"/>
              </a:gs>
              <a:gs pos="100000">
                <a:srgbClr val="1A5FB2"/>
              </a:gs>
            </a:gsLst>
            <a:lin ang="5400000" scaled="1"/>
          </a:gradFill>
          <a:ln w="12700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단말기</a:t>
            </a:r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46" name="Rectangle 93"/>
          <p:cNvSpPr>
            <a:spLocks noChangeArrowheads="1"/>
          </p:cNvSpPr>
          <p:nvPr/>
        </p:nvSpPr>
        <p:spPr bwMode="gray">
          <a:xfrm>
            <a:off x="4903485" y="1633899"/>
            <a:ext cx="1051727" cy="343223"/>
          </a:xfrm>
          <a:prstGeom prst="roundRect">
            <a:avLst/>
          </a:prstGeom>
          <a:gradFill>
            <a:gsLst>
              <a:gs pos="0">
                <a:srgbClr val="0581CB"/>
              </a:gs>
              <a:gs pos="100000">
                <a:srgbClr val="1A5FB2"/>
              </a:gs>
            </a:gsLst>
            <a:lin ang="5400000" scaled="1"/>
          </a:gradFill>
          <a:ln w="12700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Mobile</a:t>
            </a:r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60" name="그림 35" descr="550q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95430" y="2995586"/>
            <a:ext cx="368095" cy="38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" name="그림 35" descr="550q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19166" y="3008110"/>
            <a:ext cx="368095" cy="38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9" name="꺾인 연결선 288"/>
          <p:cNvCxnSpPr>
            <a:endCxn id="284" idx="0"/>
          </p:cNvCxnSpPr>
          <p:nvPr/>
        </p:nvCxnSpPr>
        <p:spPr>
          <a:xfrm rot="10800000" flipV="1">
            <a:off x="739977" y="4306414"/>
            <a:ext cx="896980" cy="305350"/>
          </a:xfrm>
          <a:prstGeom prst="bentConnector2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직선 연결선 292"/>
          <p:cNvCxnSpPr/>
          <p:nvPr/>
        </p:nvCxnSpPr>
        <p:spPr>
          <a:xfrm flipH="1">
            <a:off x="1637321" y="4221088"/>
            <a:ext cx="1" cy="36282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꺾인 연결선 293"/>
          <p:cNvCxnSpPr>
            <a:stCxn id="285" idx="2"/>
            <a:endCxn id="233" idx="1"/>
          </p:cNvCxnSpPr>
          <p:nvPr/>
        </p:nvCxnSpPr>
        <p:spPr>
          <a:xfrm rot="16200000" flipH="1">
            <a:off x="1143350" y="4772069"/>
            <a:ext cx="594636" cy="1387077"/>
          </a:xfrm>
          <a:prstGeom prst="bentConnector2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꺾인 연결선 297"/>
          <p:cNvCxnSpPr>
            <a:endCxn id="231" idx="0"/>
          </p:cNvCxnSpPr>
          <p:nvPr/>
        </p:nvCxnSpPr>
        <p:spPr>
          <a:xfrm>
            <a:off x="3501579" y="4308145"/>
            <a:ext cx="970133" cy="303619"/>
          </a:xfrm>
          <a:prstGeom prst="bentConnector2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꺾인 연결선 302"/>
          <p:cNvCxnSpPr>
            <a:stCxn id="232" idx="2"/>
            <a:endCxn id="233" idx="3"/>
          </p:cNvCxnSpPr>
          <p:nvPr/>
        </p:nvCxnSpPr>
        <p:spPr>
          <a:xfrm rot="5400000">
            <a:off x="3453322" y="4737383"/>
            <a:ext cx="594636" cy="1456451"/>
          </a:xfrm>
          <a:prstGeom prst="bentConnector2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2120651" y="6035018"/>
            <a:ext cx="961579" cy="486159"/>
            <a:chOff x="2120651" y="6035018"/>
            <a:chExt cx="961579" cy="486159"/>
          </a:xfrm>
        </p:grpSpPr>
        <p:pic>
          <p:nvPicPr>
            <p:cNvPr id="308" name="그림 307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20651" y="6035018"/>
              <a:ext cx="961579" cy="486159"/>
            </a:xfrm>
            <a:prstGeom prst="rect">
              <a:avLst/>
            </a:prstGeom>
          </p:spPr>
        </p:pic>
        <p:sp>
          <p:nvSpPr>
            <p:cNvPr id="309" name="TextBox 133"/>
            <p:cNvSpPr txBox="1">
              <a:spLocks noChangeArrowheads="1"/>
            </p:cNvSpPr>
            <p:nvPr/>
          </p:nvSpPr>
          <p:spPr bwMode="auto">
            <a:xfrm>
              <a:off x="2304126" y="6148707"/>
              <a:ext cx="5693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smtClean="0">
                  <a:latin typeface="+mn-ea"/>
                </a:rPr>
                <a:t>대외망</a:t>
              </a:r>
              <a:endParaRPr lang="ko-KR" altLang="en-US" sz="1000" b="1" dirty="0">
                <a:latin typeface="+mn-ea"/>
              </a:endParaRPr>
            </a:p>
          </p:txBody>
        </p:sp>
      </p:grpSp>
      <p:cxnSp>
        <p:nvCxnSpPr>
          <p:cNvPr id="310" name="직선 연결선 309"/>
          <p:cNvCxnSpPr/>
          <p:nvPr/>
        </p:nvCxnSpPr>
        <p:spPr>
          <a:xfrm flipH="1">
            <a:off x="2566810" y="5949280"/>
            <a:ext cx="1" cy="16926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4207" y="5515624"/>
            <a:ext cx="888207" cy="494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1" name="직사각형 310"/>
          <p:cNvSpPr/>
          <p:nvPr/>
        </p:nvSpPr>
        <p:spPr>
          <a:xfrm>
            <a:off x="3047531" y="5188719"/>
            <a:ext cx="830937" cy="231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800" dirty="0" smtClean="0">
                <a:solidFill>
                  <a:schemeClr val="bg1">
                    <a:lumMod val="1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※ GPFS </a:t>
            </a:r>
            <a:r>
              <a:rPr lang="ko-KR" altLang="en-US" sz="800" dirty="0" smtClean="0">
                <a:solidFill>
                  <a:schemeClr val="bg1">
                    <a:lumMod val="1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구성</a:t>
            </a:r>
            <a:endParaRPr lang="en-US" altLang="ko-KR" sz="800" dirty="0" smtClean="0">
              <a:solidFill>
                <a:schemeClr val="bg1">
                  <a:lumMod val="1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2" name="TextBox 133"/>
          <p:cNvSpPr txBox="1">
            <a:spLocks noChangeArrowheads="1"/>
          </p:cNvSpPr>
          <p:nvPr/>
        </p:nvSpPr>
        <p:spPr bwMode="auto">
          <a:xfrm>
            <a:off x="1354318" y="4720567"/>
            <a:ext cx="1050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+mn-ea"/>
              </a:rPr>
              <a:t>SAN Switch#1 </a:t>
            </a: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13" name="TextBox 133"/>
          <p:cNvSpPr txBox="1">
            <a:spLocks noChangeArrowheads="1"/>
          </p:cNvSpPr>
          <p:nvPr/>
        </p:nvSpPr>
        <p:spPr bwMode="auto">
          <a:xfrm>
            <a:off x="2820055" y="4714765"/>
            <a:ext cx="10502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+mn-ea"/>
              </a:rPr>
              <a:t>SAN </a:t>
            </a:r>
            <a:r>
              <a:rPr lang="en-US" altLang="ko-KR" sz="1000" dirty="0" smtClean="0">
                <a:latin typeface="+mn-ea"/>
              </a:rPr>
              <a:t>Switch#2 </a:t>
            </a:r>
            <a:endParaRPr lang="en-US" altLang="ko-KR" sz="1000" dirty="0">
              <a:latin typeface="+mn-ea"/>
            </a:endParaRPr>
          </a:p>
          <a:p>
            <a:pPr algn="ctr"/>
            <a:r>
              <a:rPr lang="en-US" altLang="ko-KR" sz="1000" dirty="0">
                <a:latin typeface="+mn-ea"/>
              </a:rPr>
              <a:t>(Active)</a:t>
            </a:r>
            <a:endParaRPr lang="ko-KR" altLang="en-US" sz="1000" dirty="0">
              <a:latin typeface="+mn-ea"/>
            </a:endParaRPr>
          </a:p>
        </p:txBody>
      </p:sp>
      <p:grpSp>
        <p:nvGrpSpPr>
          <p:cNvPr id="348" name="그룹 347"/>
          <p:cNvGrpSpPr/>
          <p:nvPr/>
        </p:nvGrpSpPr>
        <p:grpSpPr>
          <a:xfrm>
            <a:off x="6113913" y="1628800"/>
            <a:ext cx="3375591" cy="1496864"/>
            <a:chOff x="6113913" y="1638343"/>
            <a:chExt cx="3375591" cy="1496864"/>
          </a:xfrm>
        </p:grpSpPr>
        <p:sp>
          <p:nvSpPr>
            <p:cNvPr id="334" name="직사각형 333">
              <a:extLst>
                <a:ext uri="{FF2B5EF4-FFF2-40B4-BE49-F238E27FC236}">
                  <a16:creationId xmlns:a16="http://schemas.microsoft.com/office/drawing/2014/main" xmlns="" id="{A6928B9C-D748-4102-9BDF-828F96A2A0A9}"/>
                </a:ext>
              </a:extLst>
            </p:cNvPr>
            <p:cNvSpPr/>
            <p:nvPr/>
          </p:nvSpPr>
          <p:spPr>
            <a:xfrm>
              <a:off x="6556319" y="1638343"/>
              <a:ext cx="2933185" cy="2646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4354">
                <a:defRPr/>
              </a:pPr>
              <a:r>
                <a:rPr lang="ko-KR" altLang="en-US" sz="1200" b="1" kern="0" dirty="0">
                  <a:latin typeface="+mn-ea"/>
                </a:rPr>
                <a:t>승인 중계 시스템</a:t>
              </a:r>
            </a:p>
          </p:txBody>
        </p:sp>
        <p:sp>
          <p:nvSpPr>
            <p:cNvPr id="335" name="직사각형 334">
              <a:extLst>
                <a:ext uri="{FF2B5EF4-FFF2-40B4-BE49-F238E27FC236}">
                  <a16:creationId xmlns:a16="http://schemas.microsoft.com/office/drawing/2014/main" xmlns="" id="{B704758E-B30B-416E-B30D-669644E11279}"/>
                </a:ext>
              </a:extLst>
            </p:cNvPr>
            <p:cNvSpPr/>
            <p:nvPr/>
          </p:nvSpPr>
          <p:spPr>
            <a:xfrm>
              <a:off x="6113913" y="1638602"/>
              <a:ext cx="410315" cy="264175"/>
            </a:xfrm>
            <a:prstGeom prst="rect">
              <a:avLst/>
            </a:prstGeom>
            <a:solidFill>
              <a:srgbClr val="1A5FB2"/>
            </a:solidFill>
            <a:ln w="5715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algn="ctr" defTabSz="914354">
                <a:defRPr/>
              </a:pPr>
              <a:r>
                <a:rPr lang="en-US" altLang="ko-KR" sz="1200" b="1" kern="0" dirty="0">
                  <a:solidFill>
                    <a:schemeClr val="bg1"/>
                  </a:solidFill>
                  <a:latin typeface="+mn-ea"/>
                </a:rPr>
                <a:t>1</a:t>
              </a:r>
              <a:endParaRPr lang="ko-KR" altLang="en-US" sz="1200" b="1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7" name="직사각형 336">
              <a:extLst>
                <a:ext uri="{FF2B5EF4-FFF2-40B4-BE49-F238E27FC236}">
                  <a16:creationId xmlns:a16="http://schemas.microsoft.com/office/drawing/2014/main" xmlns="" id="{31028FA4-D501-418C-8C14-452C0ABCA255}"/>
                </a:ext>
              </a:extLst>
            </p:cNvPr>
            <p:cNvSpPr/>
            <p:nvPr/>
          </p:nvSpPr>
          <p:spPr>
            <a:xfrm>
              <a:off x="6129905" y="1931730"/>
              <a:ext cx="3359599" cy="1203477"/>
            </a:xfrm>
            <a:prstGeom prst="rect">
              <a:avLst/>
            </a:prstGeom>
            <a:noFill/>
            <a:ln w="158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온라인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/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오프라인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(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단말기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/POS) </a:t>
              </a:r>
              <a:r>
                <a:rPr lang="ko-KR" altLang="en-US" sz="1050" kern="0" dirty="0" err="1" smtClean="0">
                  <a:solidFill>
                    <a:srgbClr val="404040"/>
                  </a:solidFill>
                  <a:latin typeface="+mn-ea"/>
                </a:rPr>
                <a:t>거래처리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대형 가맹점 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Interface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개발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MS/IC/</a:t>
              </a:r>
              <a:r>
                <a:rPr lang="ko-KR" altLang="en-US" sz="1050" kern="0" dirty="0" err="1" smtClean="0">
                  <a:solidFill>
                    <a:srgbClr val="404040"/>
                  </a:solidFill>
                  <a:latin typeface="+mn-ea"/>
                </a:rPr>
                <a:t>은련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IC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거래 개발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통신사 포인트 거래 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Interface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개발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간편 결제</a:t>
              </a:r>
              <a:endParaRPr lang="ko-KR" altLang="en-US" sz="1050" kern="0" dirty="0">
                <a:solidFill>
                  <a:srgbClr val="404040"/>
                </a:solidFill>
                <a:latin typeface="+mn-ea"/>
              </a:endParaRPr>
            </a:p>
          </p:txBody>
        </p:sp>
      </p:grpSp>
      <p:grpSp>
        <p:nvGrpSpPr>
          <p:cNvPr id="349" name="그룹 348"/>
          <p:cNvGrpSpPr/>
          <p:nvPr/>
        </p:nvGrpSpPr>
        <p:grpSpPr>
          <a:xfrm>
            <a:off x="6107998" y="3293117"/>
            <a:ext cx="3375591" cy="637878"/>
            <a:chOff x="6107998" y="3167042"/>
            <a:chExt cx="3375591" cy="637878"/>
          </a:xfrm>
        </p:grpSpPr>
        <p:sp>
          <p:nvSpPr>
            <p:cNvPr id="339" name="직사각형 338">
              <a:extLst>
                <a:ext uri="{FF2B5EF4-FFF2-40B4-BE49-F238E27FC236}">
                  <a16:creationId xmlns:a16="http://schemas.microsoft.com/office/drawing/2014/main" xmlns="" id="{A6928B9C-D748-4102-9BDF-828F96A2A0A9}"/>
                </a:ext>
              </a:extLst>
            </p:cNvPr>
            <p:cNvSpPr/>
            <p:nvPr/>
          </p:nvSpPr>
          <p:spPr>
            <a:xfrm>
              <a:off x="6550404" y="3167042"/>
              <a:ext cx="2933185" cy="2646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4354">
                <a:defRPr/>
              </a:pPr>
              <a:r>
                <a:rPr lang="ko-KR" altLang="en-US" sz="1200" b="1" kern="0" dirty="0" err="1" smtClean="0">
                  <a:latin typeface="+mn-ea"/>
                </a:rPr>
                <a:t>승인시스템</a:t>
              </a:r>
              <a:r>
                <a:rPr lang="ko-KR" altLang="en-US" sz="1200" b="1" kern="0" dirty="0" smtClean="0">
                  <a:latin typeface="+mn-ea"/>
                </a:rPr>
                <a:t> 이중화 </a:t>
              </a:r>
              <a:r>
                <a:rPr lang="ko-KR" altLang="en-US" sz="1200" b="1" kern="0" dirty="0" err="1" smtClean="0">
                  <a:latin typeface="+mn-ea"/>
                </a:rPr>
                <a:t>무중단</a:t>
              </a:r>
              <a:r>
                <a:rPr lang="ko-KR" altLang="en-US" sz="1200" b="1" kern="0" dirty="0" smtClean="0">
                  <a:latin typeface="+mn-ea"/>
                </a:rPr>
                <a:t> 구성</a:t>
              </a:r>
              <a:endParaRPr lang="ko-KR" altLang="en-US" sz="1200" b="1" kern="0" dirty="0">
                <a:latin typeface="+mn-ea"/>
              </a:endParaRPr>
            </a:p>
          </p:txBody>
        </p:sp>
        <p:sp>
          <p:nvSpPr>
            <p:cNvPr id="340" name="직사각형 339">
              <a:extLst>
                <a:ext uri="{FF2B5EF4-FFF2-40B4-BE49-F238E27FC236}">
                  <a16:creationId xmlns:a16="http://schemas.microsoft.com/office/drawing/2014/main" xmlns="" id="{B704758E-B30B-416E-B30D-669644E11279}"/>
                </a:ext>
              </a:extLst>
            </p:cNvPr>
            <p:cNvSpPr/>
            <p:nvPr/>
          </p:nvSpPr>
          <p:spPr>
            <a:xfrm>
              <a:off x="6107998" y="3167301"/>
              <a:ext cx="410315" cy="264175"/>
            </a:xfrm>
            <a:prstGeom prst="rect">
              <a:avLst/>
            </a:prstGeom>
            <a:solidFill>
              <a:srgbClr val="1A5FB2"/>
            </a:solidFill>
            <a:ln w="5715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algn="ctr" defTabSz="914354">
                <a:defRPr/>
              </a:pPr>
              <a:r>
                <a:rPr lang="en-US" altLang="ko-KR" sz="1200" b="1" kern="0" dirty="0">
                  <a:solidFill>
                    <a:schemeClr val="bg1"/>
                  </a:solidFill>
                  <a:latin typeface="+mn-ea"/>
                </a:rPr>
                <a:t>2</a:t>
              </a:r>
              <a:endParaRPr lang="ko-KR" altLang="en-US" sz="1200" b="1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1" name="직사각형 340">
              <a:extLst>
                <a:ext uri="{FF2B5EF4-FFF2-40B4-BE49-F238E27FC236}">
                  <a16:creationId xmlns:a16="http://schemas.microsoft.com/office/drawing/2014/main" xmlns="" id="{31028FA4-D501-418C-8C14-452C0ABCA255}"/>
                </a:ext>
              </a:extLst>
            </p:cNvPr>
            <p:cNvSpPr/>
            <p:nvPr/>
          </p:nvSpPr>
          <p:spPr>
            <a:xfrm>
              <a:off x="6123990" y="3460429"/>
              <a:ext cx="3359599" cy="344491"/>
            </a:xfrm>
            <a:prstGeom prst="rect">
              <a:avLst/>
            </a:prstGeom>
            <a:noFill/>
            <a:ln w="158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Active-Active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서버 로드 </a:t>
              </a:r>
              <a:r>
                <a:rPr lang="ko-KR" altLang="en-US" sz="1050" kern="0" dirty="0" err="1" smtClean="0">
                  <a:solidFill>
                    <a:srgbClr val="404040"/>
                  </a:solidFill>
                  <a:latin typeface="+mn-ea"/>
                </a:rPr>
                <a:t>밸런싱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 구성</a:t>
              </a:r>
              <a:endParaRPr lang="ko-KR" altLang="en-US" sz="1050" kern="0" dirty="0">
                <a:solidFill>
                  <a:srgbClr val="404040"/>
                </a:solidFill>
                <a:latin typeface="+mn-ea"/>
              </a:endParaRPr>
            </a:p>
          </p:txBody>
        </p:sp>
      </p:grpSp>
      <p:grpSp>
        <p:nvGrpSpPr>
          <p:cNvPr id="350" name="그룹 349"/>
          <p:cNvGrpSpPr/>
          <p:nvPr/>
        </p:nvGrpSpPr>
        <p:grpSpPr>
          <a:xfrm>
            <a:off x="6107998" y="4098448"/>
            <a:ext cx="3375591" cy="758055"/>
            <a:chOff x="6107998" y="3848801"/>
            <a:chExt cx="3375591" cy="758055"/>
          </a:xfrm>
        </p:grpSpPr>
        <p:sp>
          <p:nvSpPr>
            <p:cNvPr id="342" name="직사각형 341">
              <a:extLst>
                <a:ext uri="{FF2B5EF4-FFF2-40B4-BE49-F238E27FC236}">
                  <a16:creationId xmlns:a16="http://schemas.microsoft.com/office/drawing/2014/main" xmlns="" id="{A6928B9C-D748-4102-9BDF-828F96A2A0A9}"/>
                </a:ext>
              </a:extLst>
            </p:cNvPr>
            <p:cNvSpPr/>
            <p:nvPr/>
          </p:nvSpPr>
          <p:spPr>
            <a:xfrm>
              <a:off x="6550404" y="3848801"/>
              <a:ext cx="2933185" cy="2646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4354">
                <a:defRPr/>
              </a:pPr>
              <a:r>
                <a:rPr lang="ko-KR" altLang="en-US" sz="1200" b="1" kern="0" dirty="0" smtClean="0">
                  <a:latin typeface="+mn-ea"/>
                </a:rPr>
                <a:t>카드사 이중화 구성</a:t>
              </a:r>
              <a:endParaRPr lang="ko-KR" altLang="en-US" sz="1200" b="1" kern="0" dirty="0">
                <a:latin typeface="+mn-ea"/>
              </a:endParaRPr>
            </a:p>
          </p:txBody>
        </p:sp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xmlns="" id="{B704758E-B30B-416E-B30D-669644E11279}"/>
                </a:ext>
              </a:extLst>
            </p:cNvPr>
            <p:cNvSpPr/>
            <p:nvPr/>
          </p:nvSpPr>
          <p:spPr>
            <a:xfrm>
              <a:off x="6107998" y="3849060"/>
              <a:ext cx="410315" cy="264175"/>
            </a:xfrm>
            <a:prstGeom prst="rect">
              <a:avLst/>
            </a:prstGeom>
            <a:solidFill>
              <a:srgbClr val="1A5FB2"/>
            </a:solidFill>
            <a:ln w="5715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algn="ctr" defTabSz="914354">
                <a:defRPr/>
              </a:pPr>
              <a:r>
                <a:rPr lang="en-US" altLang="ko-KR" sz="1200" b="1" kern="0" dirty="0" smtClean="0">
                  <a:solidFill>
                    <a:schemeClr val="bg1"/>
                  </a:solidFill>
                  <a:latin typeface="+mn-ea"/>
                </a:rPr>
                <a:t>3</a:t>
              </a:r>
              <a:endParaRPr lang="ko-KR" altLang="en-US" sz="1200" b="1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4" name="직사각형 343">
              <a:extLst>
                <a:ext uri="{FF2B5EF4-FFF2-40B4-BE49-F238E27FC236}">
                  <a16:creationId xmlns:a16="http://schemas.microsoft.com/office/drawing/2014/main" xmlns="" id="{31028FA4-D501-418C-8C14-452C0ABCA255}"/>
                </a:ext>
              </a:extLst>
            </p:cNvPr>
            <p:cNvSpPr/>
            <p:nvPr/>
          </p:nvSpPr>
          <p:spPr>
            <a:xfrm>
              <a:off x="6123990" y="4142188"/>
              <a:ext cx="3359599" cy="464668"/>
            </a:xfrm>
            <a:prstGeom prst="rect">
              <a:avLst/>
            </a:prstGeom>
            <a:noFill/>
            <a:ln w="158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err="1" smtClean="0">
                  <a:solidFill>
                    <a:srgbClr val="404040"/>
                  </a:solidFill>
                  <a:latin typeface="+mn-ea"/>
                </a:rPr>
                <a:t>통신서버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 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50:50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구성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Line status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솔루션으로 </a:t>
              </a:r>
              <a:r>
                <a:rPr lang="en-US" altLang="ko-KR" sz="1050" kern="0" dirty="0" err="1" smtClean="0">
                  <a:solidFill>
                    <a:srgbClr val="404040"/>
                  </a:solidFill>
                  <a:latin typeface="+mn-ea"/>
                </a:rPr>
                <a:t>TimeOut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 </a:t>
              </a:r>
              <a:r>
                <a:rPr lang="ko-KR" altLang="en-US" sz="1050" kern="0" dirty="0" err="1" smtClean="0">
                  <a:solidFill>
                    <a:srgbClr val="404040"/>
                  </a:solidFill>
                  <a:latin typeface="+mn-ea"/>
                </a:rPr>
                <a:t>자동감지</a:t>
              </a:r>
              <a:endParaRPr lang="ko-KR" altLang="en-US" sz="1050" kern="0" dirty="0">
                <a:solidFill>
                  <a:srgbClr val="404040"/>
                </a:solidFill>
                <a:latin typeface="+mn-ea"/>
              </a:endParaRPr>
            </a:p>
          </p:txBody>
        </p:sp>
      </p:grpSp>
      <p:grpSp>
        <p:nvGrpSpPr>
          <p:cNvPr id="351" name="그룹 350"/>
          <p:cNvGrpSpPr/>
          <p:nvPr/>
        </p:nvGrpSpPr>
        <p:grpSpPr>
          <a:xfrm>
            <a:off x="6107998" y="5023957"/>
            <a:ext cx="3375591" cy="1357371"/>
            <a:chOff x="6107998" y="4652857"/>
            <a:chExt cx="3375591" cy="1357371"/>
          </a:xfrm>
        </p:grpSpPr>
        <p:sp>
          <p:nvSpPr>
            <p:cNvPr id="345" name="직사각형 344">
              <a:extLst>
                <a:ext uri="{FF2B5EF4-FFF2-40B4-BE49-F238E27FC236}">
                  <a16:creationId xmlns:a16="http://schemas.microsoft.com/office/drawing/2014/main" xmlns="" id="{A6928B9C-D748-4102-9BDF-828F96A2A0A9}"/>
                </a:ext>
              </a:extLst>
            </p:cNvPr>
            <p:cNvSpPr/>
            <p:nvPr/>
          </p:nvSpPr>
          <p:spPr>
            <a:xfrm>
              <a:off x="6550404" y="4652857"/>
              <a:ext cx="2933185" cy="2646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4354">
                <a:defRPr/>
              </a:pPr>
              <a:r>
                <a:rPr lang="en-US" altLang="ko-KR" sz="1200" b="1" kern="0" dirty="0" smtClean="0">
                  <a:latin typeface="+mn-ea"/>
                </a:rPr>
                <a:t>Fail Over </a:t>
              </a:r>
              <a:r>
                <a:rPr lang="ko-KR" altLang="en-US" sz="1200" b="1" kern="0" dirty="0" smtClean="0">
                  <a:latin typeface="+mn-ea"/>
                </a:rPr>
                <a:t>기능</a:t>
              </a:r>
              <a:endParaRPr lang="ko-KR" altLang="en-US" sz="1200" b="1" kern="0" dirty="0">
                <a:latin typeface="+mn-ea"/>
              </a:endParaRPr>
            </a:p>
          </p:txBody>
        </p:sp>
        <p:sp>
          <p:nvSpPr>
            <p:cNvPr id="346" name="직사각형 345">
              <a:extLst>
                <a:ext uri="{FF2B5EF4-FFF2-40B4-BE49-F238E27FC236}">
                  <a16:creationId xmlns:a16="http://schemas.microsoft.com/office/drawing/2014/main" xmlns="" id="{B704758E-B30B-416E-B30D-669644E11279}"/>
                </a:ext>
              </a:extLst>
            </p:cNvPr>
            <p:cNvSpPr/>
            <p:nvPr/>
          </p:nvSpPr>
          <p:spPr>
            <a:xfrm>
              <a:off x="6107998" y="4653116"/>
              <a:ext cx="410315" cy="264175"/>
            </a:xfrm>
            <a:prstGeom prst="rect">
              <a:avLst/>
            </a:prstGeom>
            <a:solidFill>
              <a:srgbClr val="1A5FB2"/>
            </a:solidFill>
            <a:ln w="5715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algn="ctr" defTabSz="914354">
                <a:defRPr/>
              </a:pPr>
              <a:r>
                <a:rPr lang="en-US" altLang="ko-KR" sz="1200" b="1" kern="0" dirty="0">
                  <a:solidFill>
                    <a:schemeClr val="bg1"/>
                  </a:solidFill>
                  <a:latin typeface="+mn-ea"/>
                </a:rPr>
                <a:t>4</a:t>
              </a:r>
              <a:endParaRPr lang="ko-KR" altLang="en-US" sz="1200" b="1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7" name="직사각형 346">
              <a:extLst>
                <a:ext uri="{FF2B5EF4-FFF2-40B4-BE49-F238E27FC236}">
                  <a16:creationId xmlns:a16="http://schemas.microsoft.com/office/drawing/2014/main" xmlns="" id="{31028FA4-D501-418C-8C14-452C0ABCA255}"/>
                </a:ext>
              </a:extLst>
            </p:cNvPr>
            <p:cNvSpPr/>
            <p:nvPr/>
          </p:nvSpPr>
          <p:spPr>
            <a:xfrm>
              <a:off x="6123990" y="4946244"/>
              <a:ext cx="3359599" cy="1063984"/>
            </a:xfrm>
            <a:prstGeom prst="rect">
              <a:avLst/>
            </a:prstGeom>
            <a:noFill/>
            <a:ln w="158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t"/>
            <a:lstStyle/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하드웨어 장애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: L4 Switch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이중화 처리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소프트웨어 장애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: Fail Over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솔루션으로 비정상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defTabSz="914354">
                <a:lnSpc>
                  <a:spcPct val="150000"/>
                </a:lnSpc>
                <a:buClr>
                  <a:srgbClr val="6EAA2E"/>
                </a:buClr>
                <a:defRPr/>
              </a:pPr>
              <a:r>
                <a:rPr lang="en-US" altLang="ko-KR" sz="1050" kern="0" dirty="0">
                  <a:solidFill>
                    <a:srgbClr val="404040"/>
                  </a:solidFill>
                  <a:latin typeface="+mn-ea"/>
                </a:rPr>
                <a:t> 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                        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상황 발생 시 정상 서버로 거래</a:t>
              </a:r>
              <a:endParaRPr lang="en-US" altLang="ko-KR" sz="1050" kern="0" dirty="0" smtClean="0">
                <a:solidFill>
                  <a:srgbClr val="404040"/>
                </a:solidFill>
                <a:latin typeface="+mn-ea"/>
              </a:endParaRPr>
            </a:p>
            <a:p>
              <a:pPr defTabSz="914354">
                <a:lnSpc>
                  <a:spcPct val="150000"/>
                </a:lnSpc>
                <a:buClr>
                  <a:srgbClr val="6EAA2E"/>
                </a:buClr>
                <a:defRPr/>
              </a:pPr>
              <a:r>
                <a:rPr lang="en-US" altLang="ko-KR" sz="1050" kern="0" dirty="0">
                  <a:solidFill>
                    <a:srgbClr val="404040"/>
                  </a:solidFill>
                  <a:latin typeface="+mn-ea"/>
                </a:rPr>
                <a:t> 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                        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처리 유도 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(KOVAN </a:t>
              </a:r>
              <a:r>
                <a:rPr lang="ko-KR" altLang="en-US" sz="1050" kern="0" dirty="0" smtClean="0">
                  <a:solidFill>
                    <a:srgbClr val="404040"/>
                  </a:solidFill>
                  <a:latin typeface="+mn-ea"/>
                </a:rPr>
                <a:t>자체 모듈</a:t>
              </a:r>
              <a:r>
                <a:rPr lang="en-US" altLang="ko-KR" sz="1050" kern="0" dirty="0" smtClean="0">
                  <a:solidFill>
                    <a:srgbClr val="404040"/>
                  </a:solidFill>
                  <a:latin typeface="+mn-ea"/>
                </a:rPr>
                <a:t>)</a:t>
              </a:r>
            </a:p>
            <a:p>
              <a:pPr marL="179388" indent="-179388" defTabSz="914354">
                <a:lnSpc>
                  <a:spcPct val="150000"/>
                </a:lnSpc>
                <a:buClr>
                  <a:srgbClr val="6EAA2E"/>
                </a:buClr>
                <a:buBlip>
                  <a:blip r:embed="rId10"/>
                </a:buBlip>
                <a:defRPr/>
              </a:pPr>
              <a:endParaRPr lang="ko-KR" altLang="en-US" sz="1050" kern="0" dirty="0">
                <a:solidFill>
                  <a:srgbClr val="404040"/>
                </a:solidFill>
                <a:latin typeface="+mn-ea"/>
              </a:endParaRPr>
            </a:p>
          </p:txBody>
        </p:sp>
      </p:grpSp>
      <p:cxnSp>
        <p:nvCxnSpPr>
          <p:cNvPr id="352" name="직선 연결선 351"/>
          <p:cNvCxnSpPr/>
          <p:nvPr/>
        </p:nvCxnSpPr>
        <p:spPr>
          <a:xfrm flipH="1">
            <a:off x="3487516" y="4237909"/>
            <a:ext cx="1" cy="36282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" name="TextBox 358"/>
          <p:cNvSpPr txBox="1">
            <a:spLocks noChangeArrowheads="1"/>
          </p:cNvSpPr>
          <p:nvPr/>
        </p:nvSpPr>
        <p:spPr bwMode="auto">
          <a:xfrm>
            <a:off x="6969224" y="318442"/>
            <a:ext cx="2807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구성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06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195" descr="바닥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42" t="29468" r="13142"/>
          <a:stretch>
            <a:fillRect/>
          </a:stretch>
        </p:blipFill>
        <p:spPr bwMode="auto">
          <a:xfrm>
            <a:off x="587764" y="5222006"/>
            <a:ext cx="8761966" cy="123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전체 카드사와의 전용선 연결을 통해 안전한 결제정보 송수신을 서비스 합니다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753200" y="318442"/>
            <a:ext cx="302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</a:t>
            </a:r>
            <a:r>
              <a:rPr kumimoji="0"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가용량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4382390"/>
              </p:ext>
            </p:extLst>
          </p:nvPr>
        </p:nvGraphicFramePr>
        <p:xfrm>
          <a:off x="470453" y="3379897"/>
          <a:ext cx="8945010" cy="2641392"/>
        </p:xfrm>
        <a:graphic>
          <a:graphicData uri="http://schemas.openxmlformats.org/drawingml/2006/table">
            <a:tbl>
              <a:tblPr/>
              <a:tblGrid>
                <a:gridCol w="2305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16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79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17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878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919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카드사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전용회선 현황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속도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944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카드사별 전용회선</a:t>
                      </a:r>
                      <a:endParaRPr lang="en-US" altLang="ko-KR" sz="12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보유현황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BC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9.6K, 56K, 128K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신용회선</a:t>
                      </a:r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및 </a:t>
                      </a:r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매입회선</a:t>
                      </a:r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국민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56K, 128K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롯데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56K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삼성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9.6K, 56K, 128K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하나</a:t>
                      </a:r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외환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128K, 256K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신한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9.6K, 128K, 256K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현대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9.6K, 56K, 128K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농협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256K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수협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9.6K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제주</a:t>
                      </a:r>
                      <a:endParaRPr lang="ko-KR" altLang="en-US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9.6K</a:t>
                      </a:r>
                      <a:endParaRPr lang="en-US" altLang="ko-KR" sz="12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309470" y="2564098"/>
            <a:ext cx="7431076" cy="630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defTabSz="808038" latinLnBrk="0">
              <a:spcBef>
                <a:spcPct val="50000"/>
              </a:spcBef>
              <a:buSzPct val="80000"/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▶ </a:t>
            </a:r>
            <a:r>
              <a:rPr lang="ko-KR" altLang="en-US" sz="12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코밴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시스템의 </a:t>
            </a:r>
            <a:r>
              <a:rPr lang="ko-KR" altLang="en-US" sz="12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가용율은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전체 시스템의 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28%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유지하고 있으며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월 처리 가능 건수는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28% </a:t>
            </a:r>
            <a:r>
              <a:rPr lang="ko-KR" altLang="en-US" sz="12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가용율로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808038" latinLnBrk="0">
              <a:spcBef>
                <a:spcPct val="50000"/>
              </a:spcBef>
              <a:buSzPct val="80000"/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월 약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억 건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을 처리하고 있으며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Maximum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처리 가능 건수는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35,000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만건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입니다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AutoShape 266" descr="2"/>
          <p:cNvSpPr>
            <a:spLocks noChangeArrowheads="1"/>
          </p:cNvSpPr>
          <p:nvPr/>
        </p:nvSpPr>
        <p:spPr bwMode="auto">
          <a:xfrm>
            <a:off x="2055954" y="1861024"/>
            <a:ext cx="1305169" cy="549031"/>
          </a:xfrm>
          <a:prstGeom prst="roundRect">
            <a:avLst>
              <a:gd name="adj" fmla="val 3806"/>
            </a:avLst>
          </a:prstGeom>
          <a:blipFill dpi="0" rotWithShape="1">
            <a:blip r:embed="rId4" cstate="print">
              <a:lum bright="18000" contrast="-24000"/>
            </a:blip>
            <a:srcRect/>
            <a:stretch>
              <a:fillRect/>
            </a:stretch>
          </a:blipFill>
          <a:ln w="3175" algn="ctr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r"/>
            <a:endParaRPr lang="ko-KR" altLang="en-US" sz="1231" dirty="0">
              <a:latin typeface="+mn-ea"/>
            </a:endParaRPr>
          </a:p>
        </p:txBody>
      </p:sp>
      <p:pic>
        <p:nvPicPr>
          <p:cNvPr id="26" name="Picture 298" descr="cl_st_0000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0360" y="1837578"/>
            <a:ext cx="547077" cy="6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그림 26" descr="제목-없음-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718" y="2013347"/>
            <a:ext cx="974878" cy="265876"/>
          </a:xfrm>
          <a:prstGeom prst="rect">
            <a:avLst/>
          </a:prstGeom>
        </p:spPr>
      </p:pic>
      <p:sp>
        <p:nvSpPr>
          <p:cNvPr id="30" name="AutoShape 266" descr="2"/>
          <p:cNvSpPr>
            <a:spLocks noChangeArrowheads="1"/>
          </p:cNvSpPr>
          <p:nvPr/>
        </p:nvSpPr>
        <p:spPr bwMode="auto">
          <a:xfrm>
            <a:off x="6393160" y="1871769"/>
            <a:ext cx="1305169" cy="549031"/>
          </a:xfrm>
          <a:prstGeom prst="roundRect">
            <a:avLst>
              <a:gd name="adj" fmla="val 3806"/>
            </a:avLst>
          </a:prstGeom>
          <a:blipFill dpi="0" rotWithShape="1">
            <a:blip r:embed="rId4" cstate="print">
              <a:lum bright="18000" contrast="-24000"/>
            </a:blip>
            <a:srcRect/>
            <a:stretch>
              <a:fillRect/>
            </a:stretch>
          </a:blipFill>
          <a:ln w="3175" algn="ctr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r"/>
            <a:endParaRPr lang="ko-KR" altLang="en-US" sz="1231" dirty="0">
              <a:latin typeface="+mn-ea"/>
            </a:endParaRPr>
          </a:p>
        </p:txBody>
      </p:sp>
      <p:pic>
        <p:nvPicPr>
          <p:cNvPr id="28" name="Picture 299" descr="cl_st_00001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495129" y="1700808"/>
            <a:ext cx="406400" cy="75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45"/>
          <p:cNvSpPr>
            <a:spLocks noChangeArrowheads="1"/>
          </p:cNvSpPr>
          <p:nvPr/>
        </p:nvSpPr>
        <p:spPr bwMode="auto">
          <a:xfrm>
            <a:off x="6484745" y="2018059"/>
            <a:ext cx="965523" cy="239872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marL="63500" algn="ctr">
              <a:defRPr/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카드사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24" name="그룹 223"/>
          <p:cNvGrpSpPr/>
          <p:nvPr/>
        </p:nvGrpSpPr>
        <p:grpSpPr>
          <a:xfrm>
            <a:off x="4088904" y="1893983"/>
            <a:ext cx="1872208" cy="152400"/>
            <a:chOff x="4088904" y="1972860"/>
            <a:chExt cx="1872208" cy="152400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4088904" y="2123754"/>
              <a:ext cx="1872208" cy="0"/>
            </a:xfrm>
            <a:prstGeom prst="line">
              <a:avLst/>
            </a:prstGeom>
            <a:ln w="28575">
              <a:solidFill>
                <a:srgbClr val="007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 flipV="1">
              <a:off x="4088904" y="1972860"/>
              <a:ext cx="207640" cy="152400"/>
            </a:xfrm>
            <a:prstGeom prst="line">
              <a:avLst/>
            </a:prstGeom>
            <a:ln w="28575">
              <a:solidFill>
                <a:srgbClr val="007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그룹 36"/>
          <p:cNvGrpSpPr/>
          <p:nvPr/>
        </p:nvGrpSpPr>
        <p:grpSpPr>
          <a:xfrm rot="10800000">
            <a:off x="4088904" y="2234553"/>
            <a:ext cx="1872208" cy="152400"/>
            <a:chOff x="4088904" y="1972860"/>
            <a:chExt cx="1872208" cy="152400"/>
          </a:xfrm>
        </p:grpSpPr>
        <p:cxnSp>
          <p:nvCxnSpPr>
            <p:cNvPr id="38" name="직선 연결선 37"/>
            <p:cNvCxnSpPr/>
            <p:nvPr/>
          </p:nvCxnSpPr>
          <p:spPr>
            <a:xfrm>
              <a:off x="4088904" y="2123754"/>
              <a:ext cx="1872208" cy="0"/>
            </a:xfrm>
            <a:prstGeom prst="line">
              <a:avLst/>
            </a:prstGeom>
            <a:ln w="28575">
              <a:solidFill>
                <a:srgbClr val="DF18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V="1">
              <a:off x="4088904" y="1972860"/>
              <a:ext cx="207640" cy="152400"/>
            </a:xfrm>
            <a:prstGeom prst="line">
              <a:avLst/>
            </a:prstGeom>
            <a:ln w="28575">
              <a:solidFill>
                <a:srgbClr val="DF18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679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모든 인프라를 실시간 모니터링하고 있으며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코밴의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운영기준에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맞는 정책을 수립하여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각 상황에 맞게 인프라 별 가용성을 확보하고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753200" y="318442"/>
            <a:ext cx="302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</a:t>
            </a:r>
            <a:r>
              <a:rPr kumimoji="0"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Picture 195" descr="바닥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42" t="29468" r="13142"/>
          <a:stretch>
            <a:fillRect/>
          </a:stretch>
        </p:blipFill>
        <p:spPr bwMode="auto">
          <a:xfrm>
            <a:off x="587764" y="5081886"/>
            <a:ext cx="8761966" cy="123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84"/>
          <p:cNvSpPr txBox="1">
            <a:spLocks noChangeArrowheads="1"/>
          </p:cNvSpPr>
          <p:nvPr/>
        </p:nvSpPr>
        <p:spPr bwMode="auto">
          <a:xfrm>
            <a:off x="5955127" y="2453443"/>
            <a:ext cx="50494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>
                <a:solidFill>
                  <a:srgbClr val="FFFFFF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교육 실시</a:t>
            </a:r>
          </a:p>
        </p:txBody>
      </p:sp>
      <p:sp>
        <p:nvSpPr>
          <p:cNvPr id="24" name="AutoShape 69"/>
          <p:cNvSpPr>
            <a:spLocks noChangeArrowheads="1"/>
          </p:cNvSpPr>
          <p:nvPr/>
        </p:nvSpPr>
        <p:spPr bwMode="auto">
          <a:xfrm>
            <a:off x="1721509" y="2071158"/>
            <a:ext cx="6831891" cy="652604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9C9C9"/>
              </a:gs>
              <a:gs pos="50000">
                <a:srgbClr val="C9C9C9">
                  <a:gamma/>
                  <a:tint val="0"/>
                  <a:invGamma/>
                </a:srgbClr>
              </a:gs>
              <a:gs pos="100000">
                <a:srgbClr val="C9C9C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kern="0" dirty="0">
              <a:solidFill>
                <a:sysClr val="windowText" lastClr="000000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25" name="AutoShape 72"/>
          <p:cNvSpPr>
            <a:spLocks noChangeArrowheads="1"/>
          </p:cNvSpPr>
          <p:nvPr/>
        </p:nvSpPr>
        <p:spPr bwMode="auto">
          <a:xfrm>
            <a:off x="491777" y="1807349"/>
            <a:ext cx="3060000" cy="1112727"/>
          </a:xfrm>
          <a:prstGeom prst="chevron">
            <a:avLst>
              <a:gd name="adj" fmla="val 36803"/>
            </a:avLst>
          </a:prstGeom>
          <a:gradFill flip="none" rotWithShape="1">
            <a:gsLst>
              <a:gs pos="100000">
                <a:srgbClr val="1A60B3"/>
              </a:gs>
              <a:gs pos="0">
                <a:srgbClr val="0581CB"/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모니터링</a:t>
            </a:r>
            <a:endParaRPr kumimoji="0" lang="en-US" altLang="ko-KR" sz="16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Monitoring System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</a:t>
            </a:r>
            <a:endParaRPr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0"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 서버의 상태 파악</a:t>
            </a:r>
            <a:endParaRPr kumimoji="0"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Network Management</a:t>
            </a:r>
            <a:r>
              <a:rPr kumimoji="0"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System</a:t>
            </a:r>
            <a:r>
              <a:rPr kumimoji="0"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endParaRPr kumimoji="0"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통한 전체 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Network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 파악</a:t>
            </a:r>
            <a:endParaRPr kumimoji="0" lang="ko-KR" altLang="en-US" sz="1100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AutoShape 72"/>
          <p:cNvSpPr>
            <a:spLocks noChangeArrowheads="1"/>
          </p:cNvSpPr>
          <p:nvPr/>
        </p:nvSpPr>
        <p:spPr bwMode="auto">
          <a:xfrm>
            <a:off x="3478472" y="1815314"/>
            <a:ext cx="3060000" cy="1112727"/>
          </a:xfrm>
          <a:prstGeom prst="chevron">
            <a:avLst>
              <a:gd name="adj" fmla="val 36803"/>
            </a:avLst>
          </a:prstGeom>
          <a:gradFill flip="none" rotWithShape="1">
            <a:gsLst>
              <a:gs pos="100000">
                <a:srgbClr val="F1750F"/>
              </a:gs>
              <a:gs pos="0">
                <a:srgbClr val="F6A35E"/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계획</a:t>
            </a:r>
            <a:endParaRPr kumimoji="0" lang="en-US" altLang="ko-KR" sz="14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임계 허용치 이상 발생 시 가용성</a:t>
            </a:r>
            <a:endParaRPr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kumimoji="0"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확보 계획 실시</a:t>
            </a:r>
            <a:endParaRPr kumimoji="0"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AutoShape 72"/>
          <p:cNvSpPr>
            <a:spLocks noChangeArrowheads="1"/>
          </p:cNvSpPr>
          <p:nvPr/>
        </p:nvSpPr>
        <p:spPr bwMode="auto">
          <a:xfrm>
            <a:off x="6465168" y="1832479"/>
            <a:ext cx="3060000" cy="1112727"/>
          </a:xfrm>
          <a:prstGeom prst="chevron">
            <a:avLst>
              <a:gd name="adj" fmla="val 36803"/>
            </a:avLst>
          </a:prstGeom>
          <a:gradFill flip="none" rotWithShape="1">
            <a:gsLst>
              <a:gs pos="100000">
                <a:srgbClr val="C00000"/>
              </a:gs>
              <a:gs pos="0">
                <a:srgbClr val="DF1839"/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0"/>
            <a:r>
              <a:rPr lang="ko-KR" altLang="en-US" sz="16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실행</a:t>
            </a:r>
            <a:endParaRPr lang="en-US" altLang="ko-KR" sz="16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장비 증설 및 대역폭 확대를 통해</a:t>
            </a:r>
            <a:endParaRPr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en-US" altLang="ko-KR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 가용성 확보</a:t>
            </a:r>
            <a:endParaRPr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endParaRPr lang="en-US" altLang="ko-KR" sz="1100" b="1" kern="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endParaRPr lang="en-US" altLang="ko-KR" sz="1400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5022663"/>
              </p:ext>
            </p:extLst>
          </p:nvPr>
        </p:nvGraphicFramePr>
        <p:xfrm>
          <a:off x="704528" y="3284982"/>
          <a:ext cx="8537536" cy="2572575"/>
        </p:xfrm>
        <a:graphic>
          <a:graphicData uri="http://schemas.openxmlformats.org/drawingml/2006/table">
            <a:tbl>
              <a:tblPr/>
              <a:tblGrid>
                <a:gridCol w="17351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73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645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04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00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모니터링 대상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모니터링 방법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운영 정책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0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서버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모니터링 시스템 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CPU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사용량 및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메모리 점유율 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50%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이하 유지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실시간</a:t>
                      </a:r>
                      <a:endParaRPr 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0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Disk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모니터링 시스템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Disk </a:t>
                      </a:r>
                      <a:r>
                        <a:rPr lang="ko-KR" altLang="en-US" sz="1100" b="1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사용율</a:t>
                      </a:r>
                      <a:r>
                        <a:rPr lang="ko-KR" altLang="en-US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60% </a:t>
                      </a:r>
                      <a:r>
                        <a:rPr lang="ko-KR" altLang="en-US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 유지</a:t>
                      </a:r>
                      <a:endParaRPr lang="en-US" altLang="ko-KR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실시간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20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회선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NMS 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회선 대역폭 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50%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이내 유지</a:t>
                      </a:r>
                      <a:endParaRPr lang="en-US" altLang="ko-KR" sz="1100" b="1" i="0" u="none" strike="noStrike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실시간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20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네트웍 장비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NMS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  CPU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사용량</a:t>
                      </a:r>
                      <a:r>
                        <a:rPr lang="ko-KR" altLang="en-US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50% </a:t>
                      </a:r>
                      <a:r>
                        <a:rPr lang="ko-KR" altLang="en-US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이내</a:t>
                      </a:r>
                      <a:r>
                        <a:rPr lang="en-US" altLang="ko-KR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처리 대역폭 </a:t>
                      </a:r>
                      <a:r>
                        <a:rPr lang="en-US" altLang="ko-KR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70% </a:t>
                      </a:r>
                      <a:r>
                        <a:rPr lang="ko-KR" altLang="en-US" sz="1100" b="1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이내유지</a:t>
                      </a:r>
                      <a:endParaRPr lang="en-US" altLang="ko-KR" sz="1100" b="1" i="0" u="none" strike="noStrike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실시간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4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전원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  UPS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사용율 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80%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이내 유지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배터리 </a:t>
                      </a:r>
                      <a:r>
                        <a:rPr lang="en-US" altLang="ko-KR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년 교체</a:t>
                      </a:r>
                      <a:endParaRPr lang="en-US" altLang="ko-KR" sz="1100" b="1" i="0" u="none" strike="noStrike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일체크</a:t>
                      </a:r>
                      <a:endParaRPr lang="ko-KR" altLang="en-US" sz="11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028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여신전문금융업법 기준에 따라 개인정보 및 보안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KEY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에 대한 철저한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통제방안을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운영하며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내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/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외부에서 발생할 수 있는 보안사고를 원천차단하여 완벽한 보안을 유지하고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753200" y="318442"/>
            <a:ext cx="302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관리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8" name="Picture 3" descr="C:\Documents and Settings\innovator-se\바탕 화면\131029_[LIG시스템]중소기업기술정보진흥원\헤드.jpg"/>
          <p:cNvPicPr>
            <a:picLocks noChangeAspect="1" noChangeArrowheads="1"/>
          </p:cNvPicPr>
          <p:nvPr/>
        </p:nvPicPr>
        <p:blipFill>
          <a:blip r:embed="rId3" cstate="print"/>
          <a:srcRect r="68289"/>
          <a:stretch>
            <a:fillRect/>
          </a:stretch>
        </p:blipFill>
        <p:spPr bwMode="gray">
          <a:xfrm>
            <a:off x="6354244" y="2324062"/>
            <a:ext cx="1785950" cy="114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 descr="C:\Documents and Settings\innovator-se\바탕 화면\131029_[LIG시스템]중소기업기술정보진흥원\헤드.jpg"/>
          <p:cNvPicPr>
            <a:picLocks noChangeAspect="1" noChangeArrowheads="1"/>
          </p:cNvPicPr>
          <p:nvPr/>
        </p:nvPicPr>
        <p:blipFill>
          <a:blip r:embed="rId3" cstate="print"/>
          <a:srcRect l="73991" r="2477"/>
          <a:stretch>
            <a:fillRect/>
          </a:stretch>
        </p:blipFill>
        <p:spPr bwMode="gray">
          <a:xfrm>
            <a:off x="8068756" y="2324062"/>
            <a:ext cx="1428728" cy="114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타원 39"/>
          <p:cNvSpPr/>
          <p:nvPr/>
        </p:nvSpPr>
        <p:spPr>
          <a:xfrm>
            <a:off x="4824006" y="1688760"/>
            <a:ext cx="720080" cy="565207"/>
          </a:xfrm>
          <a:prstGeom prst="ellipse">
            <a:avLst/>
          </a:prstGeom>
          <a:solidFill>
            <a:srgbClr val="0076BE"/>
          </a:solidFill>
          <a:ln w="3175">
            <a:solidFill>
              <a:srgbClr val="57B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2897189" y="1688760"/>
            <a:ext cx="720080" cy="565207"/>
          </a:xfrm>
          <a:prstGeom prst="ellipse">
            <a:avLst/>
          </a:prstGeom>
          <a:solidFill>
            <a:srgbClr val="0076BE"/>
          </a:solidFill>
          <a:ln w="3175">
            <a:solidFill>
              <a:srgbClr val="57B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996406" y="1688760"/>
            <a:ext cx="720080" cy="565207"/>
          </a:xfrm>
          <a:prstGeom prst="ellipse">
            <a:avLst/>
          </a:prstGeom>
          <a:solidFill>
            <a:srgbClr val="0076BE"/>
          </a:solidFill>
          <a:ln w="3175">
            <a:solidFill>
              <a:srgbClr val="57B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20342" y="1968215"/>
            <a:ext cx="1840910" cy="2120216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420494" y="1953937"/>
            <a:ext cx="1842464" cy="303818"/>
            <a:chOff x="341227" y="3224808"/>
            <a:chExt cx="1080120" cy="360040"/>
          </a:xfrm>
          <a:solidFill>
            <a:srgbClr val="0076BE"/>
          </a:solidFill>
        </p:grpSpPr>
        <p:sp>
          <p:nvSpPr>
            <p:cNvPr id="46" name="직사각형 45"/>
            <p:cNvSpPr/>
            <p:nvPr/>
          </p:nvSpPr>
          <p:spPr>
            <a:xfrm>
              <a:off x="341227" y="3224808"/>
              <a:ext cx="1080120" cy="1800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41227" y="3404828"/>
              <a:ext cx="1080120" cy="1800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49760" y="3232166"/>
              <a:ext cx="1064418" cy="349249"/>
            </a:xfrm>
            <a:prstGeom prst="rect">
              <a:avLst/>
            </a:prstGeom>
            <a:grpFill/>
            <a:ln w="9525">
              <a:solidFill>
                <a:srgbClr val="DCEF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341227" y="3224808"/>
              <a:ext cx="1080120" cy="360040"/>
            </a:xfrm>
            <a:prstGeom prst="rect">
              <a:avLst/>
            </a:prstGeom>
            <a:grpFill/>
            <a:ln w="3175"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8" name="직사각형 57"/>
          <p:cNvSpPr/>
          <p:nvPr/>
        </p:nvSpPr>
        <p:spPr>
          <a:xfrm>
            <a:off x="2339413" y="1968215"/>
            <a:ext cx="1840910" cy="2120216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2339565" y="1953937"/>
            <a:ext cx="1842464" cy="303818"/>
            <a:chOff x="341227" y="3224808"/>
            <a:chExt cx="1080120" cy="360040"/>
          </a:xfrm>
          <a:solidFill>
            <a:srgbClr val="0076BE"/>
          </a:solidFill>
        </p:grpSpPr>
        <p:sp>
          <p:nvSpPr>
            <p:cNvPr id="60" name="직사각형 59"/>
            <p:cNvSpPr/>
            <p:nvPr/>
          </p:nvSpPr>
          <p:spPr>
            <a:xfrm>
              <a:off x="341227" y="3224808"/>
              <a:ext cx="1080120" cy="1800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41227" y="3404828"/>
              <a:ext cx="1080120" cy="1800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49760" y="3232166"/>
              <a:ext cx="1064418" cy="349249"/>
            </a:xfrm>
            <a:prstGeom prst="rect">
              <a:avLst/>
            </a:prstGeom>
            <a:grpFill/>
            <a:ln w="9525">
              <a:solidFill>
                <a:srgbClr val="DCEF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341227" y="3224808"/>
              <a:ext cx="1080120" cy="360040"/>
            </a:xfrm>
            <a:prstGeom prst="rect">
              <a:avLst/>
            </a:prstGeom>
            <a:grpFill/>
            <a:ln w="3175"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4247942" y="1968215"/>
            <a:ext cx="1840910" cy="2120216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4248094" y="1953937"/>
            <a:ext cx="1842464" cy="303818"/>
            <a:chOff x="341227" y="3224808"/>
            <a:chExt cx="1080120" cy="360040"/>
          </a:xfrm>
          <a:solidFill>
            <a:srgbClr val="0076BE"/>
          </a:solidFill>
        </p:grpSpPr>
        <p:sp>
          <p:nvSpPr>
            <p:cNvPr id="70" name="직사각형 69"/>
            <p:cNvSpPr/>
            <p:nvPr/>
          </p:nvSpPr>
          <p:spPr>
            <a:xfrm>
              <a:off x="341227" y="3224808"/>
              <a:ext cx="1080120" cy="1800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341227" y="3404828"/>
              <a:ext cx="1080120" cy="1800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349760" y="3232166"/>
              <a:ext cx="1064418" cy="349249"/>
            </a:xfrm>
            <a:prstGeom prst="rect">
              <a:avLst/>
            </a:prstGeom>
            <a:grpFill/>
            <a:ln w="9525">
              <a:solidFill>
                <a:srgbClr val="DCEF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341227" y="3224808"/>
              <a:ext cx="1080120" cy="360040"/>
            </a:xfrm>
            <a:prstGeom prst="rect">
              <a:avLst/>
            </a:prstGeom>
            <a:grpFill/>
            <a:ln w="3175"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76" name="Picture 5" descr="E:\3_초히초히\자료 - IMG\G.D\ui\아이콘\D635FE13-7B7E-4166-B9B6-13CB2DE63EA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7095" y="1746541"/>
            <a:ext cx="304800" cy="304800"/>
          </a:xfrm>
          <a:prstGeom prst="rect">
            <a:avLst/>
          </a:prstGeom>
          <a:noFill/>
          <a:effectLst>
            <a:outerShdw blurRad="38100" sx="102000" sy="102000" algn="ctr" rotWithShape="0">
              <a:schemeClr val="accent5">
                <a:lumMod val="50000"/>
                <a:alpha val="80000"/>
              </a:schemeClr>
            </a:outerShdw>
          </a:effectLst>
        </p:spPr>
      </p:pic>
      <p:pic>
        <p:nvPicPr>
          <p:cNvPr id="79" name="Picture 4" descr="E:\3_초히초히\자료 - IMG\G.D\ui\아이콘\3059D715-5433-4252-8561-CD1B5DFA3E8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0445" y="1764922"/>
            <a:ext cx="238884" cy="238884"/>
          </a:xfrm>
          <a:prstGeom prst="rect">
            <a:avLst/>
          </a:prstGeom>
          <a:noFill/>
          <a:effectLst>
            <a:outerShdw blurRad="38100" sx="102000" sy="102000" algn="ctr" rotWithShape="0">
              <a:schemeClr val="accent5">
                <a:lumMod val="50000"/>
                <a:alpha val="80000"/>
              </a:schemeClr>
            </a:outerShdw>
          </a:effectLst>
        </p:spPr>
      </p:pic>
      <p:pic>
        <p:nvPicPr>
          <p:cNvPr id="81" name="Picture 7" descr="E:\3_초히초히\자료 - IMG\G.D\ui\아이콘\34C714D4-6EFB-4EB2-A1A0-380616C41A0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52631" y="1742379"/>
            <a:ext cx="289421" cy="289421"/>
          </a:xfrm>
          <a:prstGeom prst="rect">
            <a:avLst/>
          </a:prstGeom>
          <a:noFill/>
          <a:effectLst>
            <a:outerShdw blurRad="38100" sx="102000" sy="102000" algn="ctr" rotWithShape="0">
              <a:schemeClr val="accent5">
                <a:lumMod val="50000"/>
                <a:alpha val="80000"/>
              </a:schemeClr>
            </a:outerShdw>
          </a:effectLst>
        </p:spPr>
      </p:pic>
      <p:sp>
        <p:nvSpPr>
          <p:cNvPr id="82" name="TextBox 70"/>
          <p:cNvSpPr txBox="1">
            <a:spLocks noChangeArrowheads="1"/>
          </p:cNvSpPr>
          <p:nvPr/>
        </p:nvSpPr>
        <p:spPr bwMode="gray">
          <a:xfrm>
            <a:off x="6797160" y="2877105"/>
            <a:ext cx="2341105" cy="24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굴림" charset="-127"/>
              </a:rPr>
              <a:t>보안 관련 국제 인증 취득</a:t>
            </a:r>
            <a:endParaRPr kumimoji="0"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굴림" charset="-127"/>
            </a:endParaRPr>
          </a:p>
        </p:txBody>
      </p:sp>
      <p:sp>
        <p:nvSpPr>
          <p:cNvPr id="83" name="TextBox 69"/>
          <p:cNvSpPr txBox="1">
            <a:spLocks noChangeArrowheads="1"/>
          </p:cNvSpPr>
          <p:nvPr/>
        </p:nvSpPr>
        <p:spPr bwMode="gray">
          <a:xfrm>
            <a:off x="7276674" y="2352268"/>
            <a:ext cx="1901161" cy="40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3275" latinLnBrk="0">
              <a:lnSpc>
                <a:spcPct val="110000"/>
              </a:lnSpc>
            </a:pPr>
            <a:r>
              <a:rPr lang="ko-KR" altLang="en-US" sz="1200" b="1" dirty="0" smtClean="0">
                <a:solidFill>
                  <a:srgbClr val="595959"/>
                </a:solidFill>
                <a:latin typeface="맑은 고딕" pitchFamily="50" charset="-127"/>
                <a:ea typeface="맑은 고딕" pitchFamily="50" charset="-127"/>
                <a:cs typeface="굴림" charset="-127"/>
              </a:rPr>
              <a:t>최고수준의 보안시스템으로</a:t>
            </a:r>
            <a:endParaRPr lang="en-US" altLang="ko-KR" sz="1200" b="1" dirty="0" smtClean="0">
              <a:solidFill>
                <a:srgbClr val="595959"/>
              </a:solidFill>
              <a:latin typeface="맑은 고딕" pitchFamily="50" charset="-127"/>
              <a:ea typeface="맑은 고딕" pitchFamily="50" charset="-127"/>
              <a:cs typeface="굴림" charset="-127"/>
            </a:endParaRPr>
          </a:p>
          <a:p>
            <a:pPr algn="ctr" defTabSz="803275" latinLnBrk="0">
              <a:lnSpc>
                <a:spcPct val="110000"/>
              </a:lnSpc>
            </a:pPr>
            <a:r>
              <a:rPr lang="ko-KR" altLang="en-US" sz="1200" b="1" dirty="0" smtClean="0">
                <a:solidFill>
                  <a:srgbClr val="595959"/>
                </a:solidFill>
                <a:latin typeface="맑은 고딕" pitchFamily="50" charset="-127"/>
                <a:ea typeface="맑은 고딕" pitchFamily="50" charset="-127"/>
                <a:cs typeface="굴림" charset="-127"/>
              </a:rPr>
              <a:t>보안 및 위험 관리</a:t>
            </a:r>
            <a:endParaRPr lang="en-US" altLang="ko-KR" sz="1200" b="1" dirty="0" smtClean="0">
              <a:solidFill>
                <a:srgbClr val="595959"/>
              </a:solidFill>
              <a:latin typeface="맑은 고딕" pitchFamily="50" charset="-127"/>
              <a:ea typeface="맑은 고딕" pitchFamily="50" charset="-127"/>
              <a:cs typeface="굴림" charset="-127"/>
            </a:endParaRPr>
          </a:p>
        </p:txBody>
      </p:sp>
      <p:grpSp>
        <p:nvGrpSpPr>
          <p:cNvPr id="84" name="Group 313"/>
          <p:cNvGrpSpPr>
            <a:grpSpLocks/>
          </p:cNvGrpSpPr>
          <p:nvPr/>
        </p:nvGrpSpPr>
        <p:grpSpPr bwMode="auto">
          <a:xfrm>
            <a:off x="4366038" y="2588609"/>
            <a:ext cx="1619250" cy="1183217"/>
            <a:chOff x="2949" y="3230"/>
            <a:chExt cx="1020" cy="688"/>
          </a:xfrm>
        </p:grpSpPr>
        <p:sp>
          <p:nvSpPr>
            <p:cNvPr id="85" name="AutoShape 56"/>
            <p:cNvSpPr>
              <a:spLocks noChangeArrowheads="1"/>
            </p:cNvSpPr>
            <p:nvPr/>
          </p:nvSpPr>
          <p:spPr bwMode="gray">
            <a:xfrm>
              <a:off x="2949" y="3721"/>
              <a:ext cx="1020" cy="197"/>
            </a:xfrm>
            <a:prstGeom prst="rect">
              <a:avLst/>
            </a:prstGeom>
            <a:solidFill>
              <a:srgbClr val="DBF4FD"/>
            </a:solidFill>
            <a:ln w="9525" algn="ctr">
              <a:solidFill>
                <a:srgbClr val="C9EA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ko-KR"/>
              </a:defPPr>
              <a:lvl1pPr marL="0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8815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7630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6444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526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94076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9289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1706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9052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39788" latinLnBrk="0"/>
              <a:r>
                <a:rPr lang="ko-KR" altLang="en-US" sz="10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전자전문 통제</a:t>
              </a:r>
              <a:endParaRPr kumimoji="0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endParaRPr>
            </a:p>
          </p:txBody>
        </p:sp>
        <p:sp>
          <p:nvSpPr>
            <p:cNvPr id="89" name="AutoShape 58"/>
            <p:cNvSpPr>
              <a:spLocks noChangeArrowheads="1"/>
            </p:cNvSpPr>
            <p:nvPr/>
          </p:nvSpPr>
          <p:spPr bwMode="gray">
            <a:xfrm>
              <a:off x="2949" y="3475"/>
              <a:ext cx="1020" cy="197"/>
            </a:xfrm>
            <a:prstGeom prst="rect">
              <a:avLst/>
            </a:prstGeom>
            <a:solidFill>
              <a:srgbClr val="DBF4FD"/>
            </a:solidFill>
            <a:ln w="9525" algn="ctr">
              <a:solidFill>
                <a:srgbClr val="C9EA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ko-KR"/>
              </a:defPPr>
              <a:lvl1pPr marL="0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8815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7630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6444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526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94076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9289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1706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9052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39788" latinLnBrk="0"/>
              <a:r>
                <a:rPr lang="ko-KR" altLang="en-US" sz="10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개인 </a:t>
              </a:r>
              <a:r>
                <a:rPr lang="en-US" altLang="ko-KR" sz="10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PC </a:t>
              </a:r>
              <a:r>
                <a:rPr lang="ko-KR" altLang="en-US" sz="10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통제</a:t>
              </a:r>
              <a:endParaRPr kumimoji="0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endParaRPr>
            </a:p>
          </p:txBody>
        </p:sp>
        <p:sp>
          <p:nvSpPr>
            <p:cNvPr id="90" name="AutoShape 60"/>
            <p:cNvSpPr>
              <a:spLocks noChangeArrowheads="1"/>
            </p:cNvSpPr>
            <p:nvPr/>
          </p:nvSpPr>
          <p:spPr bwMode="gray">
            <a:xfrm>
              <a:off x="2949" y="3230"/>
              <a:ext cx="1020" cy="197"/>
            </a:xfrm>
            <a:prstGeom prst="rect">
              <a:avLst/>
            </a:prstGeom>
            <a:solidFill>
              <a:srgbClr val="DBF4FD"/>
            </a:solidFill>
            <a:ln w="9525" algn="ctr">
              <a:solidFill>
                <a:srgbClr val="C9EA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ko-KR"/>
              </a:defPPr>
              <a:lvl1pPr marL="0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8815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7630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6444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526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94076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9289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1706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90521" algn="l" defTabSz="997630" rtl="0" eaLnBrk="1" latinLnBrk="1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39788" latinLnBrk="0"/>
              <a:r>
                <a:rPr lang="en-US" altLang="ko-KR" sz="1000" b="1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DataBase</a:t>
              </a:r>
              <a:r>
                <a:rPr lang="en-US" altLang="ko-KR" sz="10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 </a:t>
              </a:r>
              <a:r>
                <a:rPr lang="ko-KR" altLang="en-US" sz="10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통제</a:t>
              </a:r>
              <a:endParaRPr kumimoji="0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endParaRPr>
            </a:p>
          </p:txBody>
        </p:sp>
        <p:grpSp>
          <p:nvGrpSpPr>
            <p:cNvPr id="91" name="Group 306"/>
            <p:cNvGrpSpPr>
              <a:grpSpLocks/>
            </p:cNvGrpSpPr>
            <p:nvPr/>
          </p:nvGrpSpPr>
          <p:grpSpPr bwMode="auto">
            <a:xfrm>
              <a:off x="3402" y="3395"/>
              <a:ext cx="114" cy="112"/>
              <a:chOff x="3402" y="3385"/>
              <a:chExt cx="114" cy="112"/>
            </a:xfrm>
          </p:grpSpPr>
          <p:sp>
            <p:nvSpPr>
              <p:cNvPr id="100" name="Oval 1175"/>
              <p:cNvSpPr>
                <a:spLocks noChangeArrowheads="1"/>
              </p:cNvSpPr>
              <p:nvPr/>
            </p:nvSpPr>
            <p:spPr bwMode="gray">
              <a:xfrm rot="5400000">
                <a:off x="3403" y="3384"/>
                <a:ext cx="112" cy="11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rot="10800000" vert="eaVert" lIns="0" tIns="0" rIns="0" bIns="0" anchor="ctr"/>
              <a:lstStyle>
                <a:defPPr>
                  <a:defRPr lang="ko-KR"/>
                </a:defPPr>
                <a:lvl1pPr marL="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98815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763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96444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9526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9407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9289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9170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99052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839788" latinLnBrk="0"/>
                <a:endParaRPr lang="ko-KR" altLang="en-US" sz="17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01" name="Freeform 479"/>
              <p:cNvSpPr>
                <a:spLocks/>
              </p:cNvSpPr>
              <p:nvPr/>
            </p:nvSpPr>
            <p:spPr bwMode="gray">
              <a:xfrm rot="5400000">
                <a:off x="3435" y="3410"/>
                <a:ext cx="48" cy="74"/>
              </a:xfrm>
              <a:custGeom>
                <a:avLst/>
                <a:gdLst>
                  <a:gd name="T0" fmla="*/ 39752 w 246"/>
                  <a:gd name="T1" fmla="*/ 338138 h 374"/>
                  <a:gd name="T2" fmla="*/ 39752 w 246"/>
                  <a:gd name="T3" fmla="*/ 338138 h 374"/>
                  <a:gd name="T4" fmla="*/ 32524 w 246"/>
                  <a:gd name="T5" fmla="*/ 338138 h 374"/>
                  <a:gd name="T6" fmla="*/ 27104 w 246"/>
                  <a:gd name="T7" fmla="*/ 336330 h 374"/>
                  <a:gd name="T8" fmla="*/ 19876 w 246"/>
                  <a:gd name="T9" fmla="*/ 332713 h 374"/>
                  <a:gd name="T10" fmla="*/ 14455 w 246"/>
                  <a:gd name="T11" fmla="*/ 327289 h 374"/>
                  <a:gd name="T12" fmla="*/ 14455 w 246"/>
                  <a:gd name="T13" fmla="*/ 327289 h 374"/>
                  <a:gd name="T14" fmla="*/ 9035 w 246"/>
                  <a:gd name="T15" fmla="*/ 321864 h 374"/>
                  <a:gd name="T16" fmla="*/ 7228 w 246"/>
                  <a:gd name="T17" fmla="*/ 316439 h 374"/>
                  <a:gd name="T18" fmla="*/ 5421 w 246"/>
                  <a:gd name="T19" fmla="*/ 309206 h 374"/>
                  <a:gd name="T20" fmla="*/ 3614 w 246"/>
                  <a:gd name="T21" fmla="*/ 301974 h 374"/>
                  <a:gd name="T22" fmla="*/ 5421 w 246"/>
                  <a:gd name="T23" fmla="*/ 294741 h 374"/>
                  <a:gd name="T24" fmla="*/ 7228 w 246"/>
                  <a:gd name="T25" fmla="*/ 287508 h 374"/>
                  <a:gd name="T26" fmla="*/ 10841 w 246"/>
                  <a:gd name="T27" fmla="*/ 282083 h 374"/>
                  <a:gd name="T28" fmla="*/ 16262 w 246"/>
                  <a:gd name="T29" fmla="*/ 276658 h 374"/>
                  <a:gd name="T30" fmla="*/ 131904 w 246"/>
                  <a:gd name="T31" fmla="*/ 166357 h 374"/>
                  <a:gd name="T32" fmla="*/ 12648 w 246"/>
                  <a:gd name="T33" fmla="*/ 63288 h 374"/>
                  <a:gd name="T34" fmla="*/ 12648 w 246"/>
                  <a:gd name="T35" fmla="*/ 63288 h 374"/>
                  <a:gd name="T36" fmla="*/ 7228 w 246"/>
                  <a:gd name="T37" fmla="*/ 57863 h 374"/>
                  <a:gd name="T38" fmla="*/ 3614 w 246"/>
                  <a:gd name="T39" fmla="*/ 50630 h 374"/>
                  <a:gd name="T40" fmla="*/ 0 w 246"/>
                  <a:gd name="T41" fmla="*/ 45206 h 374"/>
                  <a:gd name="T42" fmla="*/ 0 w 246"/>
                  <a:gd name="T43" fmla="*/ 37973 h 374"/>
                  <a:gd name="T44" fmla="*/ 0 w 246"/>
                  <a:gd name="T45" fmla="*/ 30740 h 374"/>
                  <a:gd name="T46" fmla="*/ 1807 w 246"/>
                  <a:gd name="T47" fmla="*/ 23507 h 374"/>
                  <a:gd name="T48" fmla="*/ 3614 w 246"/>
                  <a:gd name="T49" fmla="*/ 18082 h 374"/>
                  <a:gd name="T50" fmla="*/ 7228 w 246"/>
                  <a:gd name="T51" fmla="*/ 10849 h 374"/>
                  <a:gd name="T52" fmla="*/ 7228 w 246"/>
                  <a:gd name="T53" fmla="*/ 10849 h 374"/>
                  <a:gd name="T54" fmla="*/ 12648 w 246"/>
                  <a:gd name="T55" fmla="*/ 7233 h 374"/>
                  <a:gd name="T56" fmla="*/ 19876 w 246"/>
                  <a:gd name="T57" fmla="*/ 3616 h 374"/>
                  <a:gd name="T58" fmla="*/ 25297 w 246"/>
                  <a:gd name="T59" fmla="*/ 0 h 374"/>
                  <a:gd name="T60" fmla="*/ 32524 w 246"/>
                  <a:gd name="T61" fmla="*/ 0 h 374"/>
                  <a:gd name="T62" fmla="*/ 39752 w 246"/>
                  <a:gd name="T63" fmla="*/ 0 h 374"/>
                  <a:gd name="T64" fmla="*/ 46980 w 246"/>
                  <a:gd name="T65" fmla="*/ 0 h 374"/>
                  <a:gd name="T66" fmla="*/ 52400 w 246"/>
                  <a:gd name="T67" fmla="*/ 3616 h 374"/>
                  <a:gd name="T68" fmla="*/ 59628 w 246"/>
                  <a:gd name="T69" fmla="*/ 7233 h 374"/>
                  <a:gd name="T70" fmla="*/ 209602 w 246"/>
                  <a:gd name="T71" fmla="*/ 137425 h 374"/>
                  <a:gd name="T72" fmla="*/ 209602 w 246"/>
                  <a:gd name="T73" fmla="*/ 137425 h 374"/>
                  <a:gd name="T74" fmla="*/ 215022 w 246"/>
                  <a:gd name="T75" fmla="*/ 142850 h 374"/>
                  <a:gd name="T76" fmla="*/ 218636 w 246"/>
                  <a:gd name="T77" fmla="*/ 148274 h 374"/>
                  <a:gd name="T78" fmla="*/ 220443 w 246"/>
                  <a:gd name="T79" fmla="*/ 155507 h 374"/>
                  <a:gd name="T80" fmla="*/ 222250 w 246"/>
                  <a:gd name="T81" fmla="*/ 162740 h 374"/>
                  <a:gd name="T82" fmla="*/ 222250 w 246"/>
                  <a:gd name="T83" fmla="*/ 162740 h 374"/>
                  <a:gd name="T84" fmla="*/ 222250 w 246"/>
                  <a:gd name="T85" fmla="*/ 169973 h 374"/>
                  <a:gd name="T86" fmla="*/ 218636 w 246"/>
                  <a:gd name="T87" fmla="*/ 177206 h 374"/>
                  <a:gd name="T88" fmla="*/ 216829 w 246"/>
                  <a:gd name="T89" fmla="*/ 184439 h 374"/>
                  <a:gd name="T90" fmla="*/ 211409 w 246"/>
                  <a:gd name="T91" fmla="*/ 189864 h 374"/>
                  <a:gd name="T92" fmla="*/ 65049 w 246"/>
                  <a:gd name="T93" fmla="*/ 329097 h 374"/>
                  <a:gd name="T94" fmla="*/ 65049 w 246"/>
                  <a:gd name="T95" fmla="*/ 329097 h 374"/>
                  <a:gd name="T96" fmla="*/ 59628 w 246"/>
                  <a:gd name="T97" fmla="*/ 332713 h 374"/>
                  <a:gd name="T98" fmla="*/ 54207 w 246"/>
                  <a:gd name="T99" fmla="*/ 336330 h 374"/>
                  <a:gd name="T100" fmla="*/ 46980 w 246"/>
                  <a:gd name="T101" fmla="*/ 338138 h 374"/>
                  <a:gd name="T102" fmla="*/ 39752 w 246"/>
                  <a:gd name="T103" fmla="*/ 338138 h 374"/>
                  <a:gd name="T104" fmla="*/ 39752 w 246"/>
                  <a:gd name="T105" fmla="*/ 338138 h 37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374"/>
                  <a:gd name="T161" fmla="*/ 246 w 246"/>
                  <a:gd name="T162" fmla="*/ 374 h 37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374">
                    <a:moveTo>
                      <a:pt x="44" y="374"/>
                    </a:moveTo>
                    <a:lnTo>
                      <a:pt x="44" y="374"/>
                    </a:lnTo>
                    <a:lnTo>
                      <a:pt x="36" y="374"/>
                    </a:lnTo>
                    <a:lnTo>
                      <a:pt x="30" y="372"/>
                    </a:lnTo>
                    <a:lnTo>
                      <a:pt x="22" y="368"/>
                    </a:lnTo>
                    <a:lnTo>
                      <a:pt x="16" y="362"/>
                    </a:lnTo>
                    <a:lnTo>
                      <a:pt x="10" y="356"/>
                    </a:lnTo>
                    <a:lnTo>
                      <a:pt x="8" y="350"/>
                    </a:lnTo>
                    <a:lnTo>
                      <a:pt x="6" y="342"/>
                    </a:lnTo>
                    <a:lnTo>
                      <a:pt x="4" y="334"/>
                    </a:lnTo>
                    <a:lnTo>
                      <a:pt x="6" y="326"/>
                    </a:lnTo>
                    <a:lnTo>
                      <a:pt x="8" y="318"/>
                    </a:lnTo>
                    <a:lnTo>
                      <a:pt x="12" y="312"/>
                    </a:lnTo>
                    <a:lnTo>
                      <a:pt x="18" y="306"/>
                    </a:lnTo>
                    <a:lnTo>
                      <a:pt x="146" y="184"/>
                    </a:lnTo>
                    <a:lnTo>
                      <a:pt x="14" y="70"/>
                    </a:lnTo>
                    <a:lnTo>
                      <a:pt x="8" y="64"/>
                    </a:lnTo>
                    <a:lnTo>
                      <a:pt x="4" y="56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4" y="20"/>
                    </a:lnTo>
                    <a:lnTo>
                      <a:pt x="8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2" y="0"/>
                    </a:lnTo>
                    <a:lnTo>
                      <a:pt x="58" y="4"/>
                    </a:lnTo>
                    <a:lnTo>
                      <a:pt x="66" y="8"/>
                    </a:lnTo>
                    <a:lnTo>
                      <a:pt x="232" y="152"/>
                    </a:lnTo>
                    <a:lnTo>
                      <a:pt x="238" y="158"/>
                    </a:lnTo>
                    <a:lnTo>
                      <a:pt x="242" y="164"/>
                    </a:lnTo>
                    <a:lnTo>
                      <a:pt x="244" y="172"/>
                    </a:lnTo>
                    <a:lnTo>
                      <a:pt x="246" y="180"/>
                    </a:lnTo>
                    <a:lnTo>
                      <a:pt x="246" y="188"/>
                    </a:lnTo>
                    <a:lnTo>
                      <a:pt x="242" y="196"/>
                    </a:lnTo>
                    <a:lnTo>
                      <a:pt x="240" y="204"/>
                    </a:lnTo>
                    <a:lnTo>
                      <a:pt x="234" y="210"/>
                    </a:lnTo>
                    <a:lnTo>
                      <a:pt x="72" y="364"/>
                    </a:lnTo>
                    <a:lnTo>
                      <a:pt x="66" y="368"/>
                    </a:lnTo>
                    <a:lnTo>
                      <a:pt x="60" y="372"/>
                    </a:lnTo>
                    <a:lnTo>
                      <a:pt x="52" y="374"/>
                    </a:lnTo>
                    <a:lnTo>
                      <a:pt x="44" y="374"/>
                    </a:lnTo>
                    <a:close/>
                  </a:path>
                </a:pathLst>
              </a:custGeom>
              <a:solidFill>
                <a:srgbClr val="C5C5C5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98815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763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96444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9526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9407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9289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9170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99052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0"/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97" name="Group 307"/>
            <p:cNvGrpSpPr>
              <a:grpSpLocks/>
            </p:cNvGrpSpPr>
            <p:nvPr/>
          </p:nvGrpSpPr>
          <p:grpSpPr bwMode="auto">
            <a:xfrm>
              <a:off x="3402" y="3641"/>
              <a:ext cx="114" cy="112"/>
              <a:chOff x="3402" y="3385"/>
              <a:chExt cx="114" cy="112"/>
            </a:xfrm>
          </p:grpSpPr>
          <p:sp>
            <p:nvSpPr>
              <p:cNvPr id="98" name="Oval 1175"/>
              <p:cNvSpPr>
                <a:spLocks noChangeArrowheads="1"/>
              </p:cNvSpPr>
              <p:nvPr/>
            </p:nvSpPr>
            <p:spPr bwMode="gray">
              <a:xfrm rot="5400000">
                <a:off x="3403" y="3384"/>
                <a:ext cx="112" cy="11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rot="10800000" vert="eaVert" lIns="0" tIns="0" rIns="0" bIns="0" anchor="ctr"/>
              <a:lstStyle>
                <a:defPPr>
                  <a:defRPr lang="ko-KR"/>
                </a:defPPr>
                <a:lvl1pPr marL="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98815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763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96444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9526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9407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9289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9170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99052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839788" latinLnBrk="0"/>
                <a:endParaRPr lang="ko-KR" altLang="en-US" sz="17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99" name="Freeform 479"/>
              <p:cNvSpPr>
                <a:spLocks/>
              </p:cNvSpPr>
              <p:nvPr/>
            </p:nvSpPr>
            <p:spPr bwMode="gray">
              <a:xfrm rot="5400000">
                <a:off x="3435" y="3410"/>
                <a:ext cx="48" cy="74"/>
              </a:xfrm>
              <a:custGeom>
                <a:avLst/>
                <a:gdLst>
                  <a:gd name="T0" fmla="*/ 39752 w 246"/>
                  <a:gd name="T1" fmla="*/ 338138 h 374"/>
                  <a:gd name="T2" fmla="*/ 39752 w 246"/>
                  <a:gd name="T3" fmla="*/ 338138 h 374"/>
                  <a:gd name="T4" fmla="*/ 32524 w 246"/>
                  <a:gd name="T5" fmla="*/ 338138 h 374"/>
                  <a:gd name="T6" fmla="*/ 27104 w 246"/>
                  <a:gd name="T7" fmla="*/ 336330 h 374"/>
                  <a:gd name="T8" fmla="*/ 19876 w 246"/>
                  <a:gd name="T9" fmla="*/ 332713 h 374"/>
                  <a:gd name="T10" fmla="*/ 14455 w 246"/>
                  <a:gd name="T11" fmla="*/ 327289 h 374"/>
                  <a:gd name="T12" fmla="*/ 14455 w 246"/>
                  <a:gd name="T13" fmla="*/ 327289 h 374"/>
                  <a:gd name="T14" fmla="*/ 9035 w 246"/>
                  <a:gd name="T15" fmla="*/ 321864 h 374"/>
                  <a:gd name="T16" fmla="*/ 7228 w 246"/>
                  <a:gd name="T17" fmla="*/ 316439 h 374"/>
                  <a:gd name="T18" fmla="*/ 5421 w 246"/>
                  <a:gd name="T19" fmla="*/ 309206 h 374"/>
                  <a:gd name="T20" fmla="*/ 3614 w 246"/>
                  <a:gd name="T21" fmla="*/ 301974 h 374"/>
                  <a:gd name="T22" fmla="*/ 5421 w 246"/>
                  <a:gd name="T23" fmla="*/ 294741 h 374"/>
                  <a:gd name="T24" fmla="*/ 7228 w 246"/>
                  <a:gd name="T25" fmla="*/ 287508 h 374"/>
                  <a:gd name="T26" fmla="*/ 10841 w 246"/>
                  <a:gd name="T27" fmla="*/ 282083 h 374"/>
                  <a:gd name="T28" fmla="*/ 16262 w 246"/>
                  <a:gd name="T29" fmla="*/ 276658 h 374"/>
                  <a:gd name="T30" fmla="*/ 131904 w 246"/>
                  <a:gd name="T31" fmla="*/ 166357 h 374"/>
                  <a:gd name="T32" fmla="*/ 12648 w 246"/>
                  <a:gd name="T33" fmla="*/ 63288 h 374"/>
                  <a:gd name="T34" fmla="*/ 12648 w 246"/>
                  <a:gd name="T35" fmla="*/ 63288 h 374"/>
                  <a:gd name="T36" fmla="*/ 7228 w 246"/>
                  <a:gd name="T37" fmla="*/ 57863 h 374"/>
                  <a:gd name="T38" fmla="*/ 3614 w 246"/>
                  <a:gd name="T39" fmla="*/ 50630 h 374"/>
                  <a:gd name="T40" fmla="*/ 0 w 246"/>
                  <a:gd name="T41" fmla="*/ 45206 h 374"/>
                  <a:gd name="T42" fmla="*/ 0 w 246"/>
                  <a:gd name="T43" fmla="*/ 37973 h 374"/>
                  <a:gd name="T44" fmla="*/ 0 w 246"/>
                  <a:gd name="T45" fmla="*/ 30740 h 374"/>
                  <a:gd name="T46" fmla="*/ 1807 w 246"/>
                  <a:gd name="T47" fmla="*/ 23507 h 374"/>
                  <a:gd name="T48" fmla="*/ 3614 w 246"/>
                  <a:gd name="T49" fmla="*/ 18082 h 374"/>
                  <a:gd name="T50" fmla="*/ 7228 w 246"/>
                  <a:gd name="T51" fmla="*/ 10849 h 374"/>
                  <a:gd name="T52" fmla="*/ 7228 w 246"/>
                  <a:gd name="T53" fmla="*/ 10849 h 374"/>
                  <a:gd name="T54" fmla="*/ 12648 w 246"/>
                  <a:gd name="T55" fmla="*/ 7233 h 374"/>
                  <a:gd name="T56" fmla="*/ 19876 w 246"/>
                  <a:gd name="T57" fmla="*/ 3616 h 374"/>
                  <a:gd name="T58" fmla="*/ 25297 w 246"/>
                  <a:gd name="T59" fmla="*/ 0 h 374"/>
                  <a:gd name="T60" fmla="*/ 32524 w 246"/>
                  <a:gd name="T61" fmla="*/ 0 h 374"/>
                  <a:gd name="T62" fmla="*/ 39752 w 246"/>
                  <a:gd name="T63" fmla="*/ 0 h 374"/>
                  <a:gd name="T64" fmla="*/ 46980 w 246"/>
                  <a:gd name="T65" fmla="*/ 0 h 374"/>
                  <a:gd name="T66" fmla="*/ 52400 w 246"/>
                  <a:gd name="T67" fmla="*/ 3616 h 374"/>
                  <a:gd name="T68" fmla="*/ 59628 w 246"/>
                  <a:gd name="T69" fmla="*/ 7233 h 374"/>
                  <a:gd name="T70" fmla="*/ 209602 w 246"/>
                  <a:gd name="T71" fmla="*/ 137425 h 374"/>
                  <a:gd name="T72" fmla="*/ 209602 w 246"/>
                  <a:gd name="T73" fmla="*/ 137425 h 374"/>
                  <a:gd name="T74" fmla="*/ 215022 w 246"/>
                  <a:gd name="T75" fmla="*/ 142850 h 374"/>
                  <a:gd name="T76" fmla="*/ 218636 w 246"/>
                  <a:gd name="T77" fmla="*/ 148274 h 374"/>
                  <a:gd name="T78" fmla="*/ 220443 w 246"/>
                  <a:gd name="T79" fmla="*/ 155507 h 374"/>
                  <a:gd name="T80" fmla="*/ 222250 w 246"/>
                  <a:gd name="T81" fmla="*/ 162740 h 374"/>
                  <a:gd name="T82" fmla="*/ 222250 w 246"/>
                  <a:gd name="T83" fmla="*/ 162740 h 374"/>
                  <a:gd name="T84" fmla="*/ 222250 w 246"/>
                  <a:gd name="T85" fmla="*/ 169973 h 374"/>
                  <a:gd name="T86" fmla="*/ 218636 w 246"/>
                  <a:gd name="T87" fmla="*/ 177206 h 374"/>
                  <a:gd name="T88" fmla="*/ 216829 w 246"/>
                  <a:gd name="T89" fmla="*/ 184439 h 374"/>
                  <a:gd name="T90" fmla="*/ 211409 w 246"/>
                  <a:gd name="T91" fmla="*/ 189864 h 374"/>
                  <a:gd name="T92" fmla="*/ 65049 w 246"/>
                  <a:gd name="T93" fmla="*/ 329097 h 374"/>
                  <a:gd name="T94" fmla="*/ 65049 w 246"/>
                  <a:gd name="T95" fmla="*/ 329097 h 374"/>
                  <a:gd name="T96" fmla="*/ 59628 w 246"/>
                  <a:gd name="T97" fmla="*/ 332713 h 374"/>
                  <a:gd name="T98" fmla="*/ 54207 w 246"/>
                  <a:gd name="T99" fmla="*/ 336330 h 374"/>
                  <a:gd name="T100" fmla="*/ 46980 w 246"/>
                  <a:gd name="T101" fmla="*/ 338138 h 374"/>
                  <a:gd name="T102" fmla="*/ 39752 w 246"/>
                  <a:gd name="T103" fmla="*/ 338138 h 374"/>
                  <a:gd name="T104" fmla="*/ 39752 w 246"/>
                  <a:gd name="T105" fmla="*/ 338138 h 37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374"/>
                  <a:gd name="T161" fmla="*/ 246 w 246"/>
                  <a:gd name="T162" fmla="*/ 374 h 37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374">
                    <a:moveTo>
                      <a:pt x="44" y="374"/>
                    </a:moveTo>
                    <a:lnTo>
                      <a:pt x="44" y="374"/>
                    </a:lnTo>
                    <a:lnTo>
                      <a:pt x="36" y="374"/>
                    </a:lnTo>
                    <a:lnTo>
                      <a:pt x="30" y="372"/>
                    </a:lnTo>
                    <a:lnTo>
                      <a:pt x="22" y="368"/>
                    </a:lnTo>
                    <a:lnTo>
                      <a:pt x="16" y="362"/>
                    </a:lnTo>
                    <a:lnTo>
                      <a:pt x="10" y="356"/>
                    </a:lnTo>
                    <a:lnTo>
                      <a:pt x="8" y="350"/>
                    </a:lnTo>
                    <a:lnTo>
                      <a:pt x="6" y="342"/>
                    </a:lnTo>
                    <a:lnTo>
                      <a:pt x="4" y="334"/>
                    </a:lnTo>
                    <a:lnTo>
                      <a:pt x="6" y="326"/>
                    </a:lnTo>
                    <a:lnTo>
                      <a:pt x="8" y="318"/>
                    </a:lnTo>
                    <a:lnTo>
                      <a:pt x="12" y="312"/>
                    </a:lnTo>
                    <a:lnTo>
                      <a:pt x="18" y="306"/>
                    </a:lnTo>
                    <a:lnTo>
                      <a:pt x="146" y="184"/>
                    </a:lnTo>
                    <a:lnTo>
                      <a:pt x="14" y="70"/>
                    </a:lnTo>
                    <a:lnTo>
                      <a:pt x="8" y="64"/>
                    </a:lnTo>
                    <a:lnTo>
                      <a:pt x="4" y="56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4" y="20"/>
                    </a:lnTo>
                    <a:lnTo>
                      <a:pt x="8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2" y="0"/>
                    </a:lnTo>
                    <a:lnTo>
                      <a:pt x="58" y="4"/>
                    </a:lnTo>
                    <a:lnTo>
                      <a:pt x="66" y="8"/>
                    </a:lnTo>
                    <a:lnTo>
                      <a:pt x="232" y="152"/>
                    </a:lnTo>
                    <a:lnTo>
                      <a:pt x="238" y="158"/>
                    </a:lnTo>
                    <a:lnTo>
                      <a:pt x="242" y="164"/>
                    </a:lnTo>
                    <a:lnTo>
                      <a:pt x="244" y="172"/>
                    </a:lnTo>
                    <a:lnTo>
                      <a:pt x="246" y="180"/>
                    </a:lnTo>
                    <a:lnTo>
                      <a:pt x="246" y="188"/>
                    </a:lnTo>
                    <a:lnTo>
                      <a:pt x="242" y="196"/>
                    </a:lnTo>
                    <a:lnTo>
                      <a:pt x="240" y="204"/>
                    </a:lnTo>
                    <a:lnTo>
                      <a:pt x="234" y="210"/>
                    </a:lnTo>
                    <a:lnTo>
                      <a:pt x="72" y="364"/>
                    </a:lnTo>
                    <a:lnTo>
                      <a:pt x="66" y="368"/>
                    </a:lnTo>
                    <a:lnTo>
                      <a:pt x="60" y="372"/>
                    </a:lnTo>
                    <a:lnTo>
                      <a:pt x="52" y="374"/>
                    </a:lnTo>
                    <a:lnTo>
                      <a:pt x="44" y="374"/>
                    </a:lnTo>
                    <a:close/>
                  </a:path>
                </a:pathLst>
              </a:custGeom>
              <a:solidFill>
                <a:srgbClr val="C5C5C5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98815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7630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96444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9526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9407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9289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91706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990521" algn="l" defTabSz="997630" rtl="0" eaLnBrk="1" latinLnBrk="1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0"/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pic>
        <p:nvPicPr>
          <p:cNvPr id="102" name="그림 101" descr="02_영문인증서.jpeg"/>
          <p:cNvPicPr>
            <a:picLocks noChangeAspect="1"/>
          </p:cNvPicPr>
          <p:nvPr/>
        </p:nvPicPr>
        <p:blipFill>
          <a:blip r:embed="rId7" cstate="print"/>
          <a:srcRect l="2970" t="4976" r="4119" b="3562"/>
          <a:stretch>
            <a:fillRect/>
          </a:stretch>
        </p:blipFill>
        <p:spPr>
          <a:xfrm>
            <a:off x="711843" y="2330211"/>
            <a:ext cx="1266259" cy="1692000"/>
          </a:xfrm>
          <a:prstGeom prst="rect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3" name="그림 102" descr="PCI-DSS인증서_JPG파일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49575" y="2338146"/>
            <a:ext cx="1223827" cy="1692000"/>
          </a:xfrm>
          <a:prstGeom prst="rect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04" name="TextBox 251"/>
          <p:cNvSpPr txBox="1"/>
          <p:nvPr/>
        </p:nvSpPr>
        <p:spPr>
          <a:xfrm>
            <a:off x="1060620" y="1979741"/>
            <a:ext cx="585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ISMS</a:t>
            </a:r>
            <a:endParaRPr lang="ko-KR" altLang="en-US" sz="1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TextBox 258"/>
          <p:cNvSpPr txBox="1"/>
          <p:nvPr/>
        </p:nvSpPr>
        <p:spPr>
          <a:xfrm>
            <a:off x="2793420" y="1990251"/>
            <a:ext cx="946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PCI-DSS</a:t>
            </a:r>
            <a:endParaRPr lang="ko-KR" altLang="en-US" sz="1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TextBox 258"/>
          <p:cNvSpPr txBox="1"/>
          <p:nvPr/>
        </p:nvSpPr>
        <p:spPr>
          <a:xfrm>
            <a:off x="4463194" y="1981652"/>
            <a:ext cx="1465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데이터 통제 방안</a:t>
            </a:r>
            <a:endParaRPr lang="ko-KR" altLang="en-US" sz="1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7" name="Picture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16" r="2366"/>
          <a:stretch>
            <a:fillRect/>
          </a:stretch>
        </p:blipFill>
        <p:spPr bwMode="auto">
          <a:xfrm>
            <a:off x="4300315" y="2513374"/>
            <a:ext cx="423166" cy="374912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</p:pic>
      <p:pic>
        <p:nvPicPr>
          <p:cNvPr id="108" name="Picture 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EFF1F3"/>
              </a:clrFrom>
              <a:clrTo>
                <a:srgbClr val="EFF1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8880" y="2908037"/>
            <a:ext cx="500066" cy="45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20318" y="3352516"/>
            <a:ext cx="428628" cy="41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966" descr="넙쩍 화살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gray">
          <a:xfrm rot="5400000">
            <a:off x="5308589" y="2799148"/>
            <a:ext cx="2099036" cy="437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그림 110" descr="IPS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233521" y="3408090"/>
            <a:ext cx="1799260" cy="1156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" name="그림 111" descr="ddos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228749" y="4901689"/>
            <a:ext cx="1804032" cy="1234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199759" y="4579088"/>
            <a:ext cx="1970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Blip>
                <a:blip r:embed="rId15"/>
              </a:buBlip>
            </a:pPr>
            <a:r>
              <a:rPr lang="en-US" altLang="ko-KR" sz="1400" b="1" dirty="0" smtClean="0"/>
              <a:t>IPS Monitoring</a:t>
            </a:r>
            <a:endParaRPr lang="ko-KR" altLang="en-US" sz="14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7199759" y="6151319"/>
            <a:ext cx="1970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Blip>
                <a:blip r:embed="rId15"/>
              </a:buBlip>
            </a:pPr>
            <a:r>
              <a:rPr lang="en-US" altLang="ko-KR" sz="1400" b="1" dirty="0" err="1" smtClean="0"/>
              <a:t>Ddos</a:t>
            </a:r>
            <a:r>
              <a:rPr lang="en-US" altLang="ko-KR" sz="1400" b="1" dirty="0" smtClean="0"/>
              <a:t> Monitoring</a:t>
            </a:r>
            <a:endParaRPr lang="ko-KR" altLang="en-US" sz="1400" b="1" dirty="0"/>
          </a:p>
        </p:txBody>
      </p:sp>
      <p:sp>
        <p:nvSpPr>
          <p:cNvPr id="119" name="모서리가 둥근 직사각형 118"/>
          <p:cNvSpPr/>
          <p:nvPr/>
        </p:nvSpPr>
        <p:spPr bwMode="auto">
          <a:xfrm>
            <a:off x="585371" y="4686908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①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방화벽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웹방화벽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IPS</a:t>
            </a:r>
          </a:p>
        </p:txBody>
      </p:sp>
      <p:sp>
        <p:nvSpPr>
          <p:cNvPr id="120" name="모서리가 둥근 직사각형 119"/>
          <p:cNvSpPr/>
          <p:nvPr/>
        </p:nvSpPr>
        <p:spPr bwMode="auto">
          <a:xfrm>
            <a:off x="584230" y="5141556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②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서버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접근제어 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로깅 감시 및 사전 차단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모서리가 둥근 직사각형 120"/>
          <p:cNvSpPr/>
          <p:nvPr/>
        </p:nvSpPr>
        <p:spPr bwMode="auto">
          <a:xfrm>
            <a:off x="584230" y="5587436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③ 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Dods/IPS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실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/WIPS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실시간 관제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모서리가 둥근 직사각형 121"/>
          <p:cNvSpPr/>
          <p:nvPr/>
        </p:nvSpPr>
        <p:spPr bwMode="auto">
          <a:xfrm>
            <a:off x="584230" y="6033316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④ 이상 금융거래 탐지 시스템 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FDS</a:t>
            </a:r>
          </a:p>
        </p:txBody>
      </p:sp>
      <p:sp>
        <p:nvSpPr>
          <p:cNvPr id="123" name="모서리가 둥근 직사각형 122"/>
          <p:cNvSpPr/>
          <p:nvPr/>
        </p:nvSpPr>
        <p:spPr bwMode="auto">
          <a:xfrm>
            <a:off x="3501176" y="4686908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⑤ 소스코드 분석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" name="모서리가 둥근 직사각형 123"/>
          <p:cNvSpPr/>
          <p:nvPr/>
        </p:nvSpPr>
        <p:spPr bwMode="auto">
          <a:xfrm>
            <a:off x="3501176" y="5132788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⑥ 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암호화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DB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접근제어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5" name="모서리가 둥근 직사각형 124"/>
          <p:cNvSpPr/>
          <p:nvPr/>
        </p:nvSpPr>
        <p:spPr bwMode="auto">
          <a:xfrm>
            <a:off x="3501176" y="5578668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⑦ 취약점 진단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계정관리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무결성 솔루션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6" name="모서리가 둥근 직사각형 125"/>
          <p:cNvSpPr/>
          <p:nvPr/>
        </p:nvSpPr>
        <p:spPr bwMode="auto">
          <a:xfrm>
            <a:off x="3501176" y="6024548"/>
            <a:ext cx="2718000" cy="288000"/>
          </a:xfrm>
          <a:prstGeom prst="roundRect">
            <a:avLst>
              <a:gd name="adj" fmla="val 13995"/>
            </a:avLst>
          </a:prstGeom>
          <a:solidFill>
            <a:schemeClr val="bg1">
              <a:lumMod val="85000"/>
            </a:schemeClr>
          </a:solidFill>
          <a:ln w="15875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⑧ 로그 통합 및 분석 솔루션 운영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47978" y="4380780"/>
            <a:ext cx="5873174" cy="207255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Oval 151"/>
          <p:cNvSpPr>
            <a:spLocks noChangeArrowheads="1"/>
          </p:cNvSpPr>
          <p:nvPr/>
        </p:nvSpPr>
        <p:spPr bwMode="auto">
          <a:xfrm>
            <a:off x="353352" y="4206414"/>
            <a:ext cx="3335926" cy="35785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1A60B3"/>
              </a:gs>
              <a:gs pos="0">
                <a:srgbClr val="0076BE"/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lIns="18000" rIns="18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>
              <a:buFont typeface="Wingdings" pitchFamily="2" charset="2"/>
              <a:buNone/>
              <a:defRPr/>
            </a:pPr>
            <a:r>
              <a:rPr lang="ko-KR" altLang="en-US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운영자 활동 </a:t>
            </a:r>
            <a:r>
              <a:rPr lang="en-US" altLang="ko-KR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Logging </a:t>
            </a:r>
            <a:r>
              <a:rPr lang="ko-KR" altLang="en-US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및 감시 현황</a:t>
            </a:r>
            <a:endParaRPr lang="ko-KR" altLang="en-US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Freeform 170"/>
          <p:cNvSpPr>
            <a:spLocks/>
          </p:cNvSpPr>
          <p:nvPr/>
        </p:nvSpPr>
        <p:spPr bwMode="auto">
          <a:xfrm>
            <a:off x="508788" y="4165038"/>
            <a:ext cx="71438" cy="207962"/>
          </a:xfrm>
          <a:custGeom>
            <a:avLst/>
            <a:gdLst/>
            <a:ahLst/>
            <a:cxnLst>
              <a:cxn ang="0">
                <a:pos x="417" y="0"/>
              </a:cxn>
              <a:cxn ang="0">
                <a:pos x="476" y="10"/>
              </a:cxn>
              <a:cxn ang="0">
                <a:pos x="525" y="40"/>
              </a:cxn>
              <a:cxn ang="0">
                <a:pos x="562" y="83"/>
              </a:cxn>
              <a:cxn ang="0">
                <a:pos x="583" y="138"/>
              </a:cxn>
              <a:cxn ang="0">
                <a:pos x="585" y="1526"/>
              </a:cxn>
              <a:cxn ang="0">
                <a:pos x="575" y="1584"/>
              </a:cxn>
              <a:cxn ang="0">
                <a:pos x="546" y="1634"/>
              </a:cxn>
              <a:cxn ang="0">
                <a:pos x="502" y="1672"/>
              </a:cxn>
              <a:cxn ang="0">
                <a:pos x="447" y="1692"/>
              </a:cxn>
              <a:cxn ang="0">
                <a:pos x="281" y="1695"/>
              </a:cxn>
              <a:cxn ang="0">
                <a:pos x="223" y="1684"/>
              </a:cxn>
              <a:cxn ang="0">
                <a:pos x="173" y="1655"/>
              </a:cxn>
              <a:cxn ang="0">
                <a:pos x="136" y="1610"/>
              </a:cxn>
              <a:cxn ang="0">
                <a:pos x="115" y="1556"/>
              </a:cxn>
              <a:cxn ang="0">
                <a:pos x="113" y="673"/>
              </a:cxn>
              <a:cxn ang="0">
                <a:pos x="200" y="1526"/>
              </a:cxn>
              <a:cxn ang="0">
                <a:pos x="212" y="1567"/>
              </a:cxn>
              <a:cxn ang="0">
                <a:pos x="241" y="1596"/>
              </a:cxn>
              <a:cxn ang="0">
                <a:pos x="281" y="1606"/>
              </a:cxn>
              <a:cxn ang="0">
                <a:pos x="439" y="1603"/>
              </a:cxn>
              <a:cxn ang="0">
                <a:pos x="474" y="1582"/>
              </a:cxn>
              <a:cxn ang="0">
                <a:pos x="495" y="1547"/>
              </a:cxn>
              <a:cxn ang="0">
                <a:pos x="498" y="169"/>
              </a:cxn>
              <a:cxn ang="0">
                <a:pos x="486" y="128"/>
              </a:cxn>
              <a:cxn ang="0">
                <a:pos x="457" y="99"/>
              </a:cxn>
              <a:cxn ang="0">
                <a:pos x="417" y="88"/>
              </a:cxn>
              <a:cxn ang="0">
                <a:pos x="148" y="91"/>
              </a:cxn>
              <a:cxn ang="0">
                <a:pos x="112" y="111"/>
              </a:cxn>
              <a:cxn ang="0">
                <a:pos x="91" y="148"/>
              </a:cxn>
              <a:cxn ang="0">
                <a:pos x="88" y="336"/>
              </a:cxn>
              <a:cxn ang="0">
                <a:pos x="0" y="169"/>
              </a:cxn>
              <a:cxn ang="0">
                <a:pos x="11" y="110"/>
              </a:cxn>
              <a:cxn ang="0">
                <a:pos x="40" y="60"/>
              </a:cxn>
              <a:cxn ang="0">
                <a:pos x="84" y="23"/>
              </a:cxn>
              <a:cxn ang="0">
                <a:pos x="139" y="2"/>
              </a:cxn>
            </a:cxnLst>
            <a:rect l="0" t="0" r="r" b="b"/>
            <a:pathLst>
              <a:path w="585" h="1695">
                <a:moveTo>
                  <a:pt x="169" y="0"/>
                </a:moveTo>
                <a:lnTo>
                  <a:pt x="417" y="0"/>
                </a:lnTo>
                <a:lnTo>
                  <a:pt x="447" y="2"/>
                </a:lnTo>
                <a:lnTo>
                  <a:pt x="476" y="10"/>
                </a:lnTo>
                <a:lnTo>
                  <a:pt x="502" y="23"/>
                </a:lnTo>
                <a:lnTo>
                  <a:pt x="525" y="40"/>
                </a:lnTo>
                <a:lnTo>
                  <a:pt x="546" y="60"/>
                </a:lnTo>
                <a:lnTo>
                  <a:pt x="562" y="83"/>
                </a:lnTo>
                <a:lnTo>
                  <a:pt x="575" y="110"/>
                </a:lnTo>
                <a:lnTo>
                  <a:pt x="583" y="138"/>
                </a:lnTo>
                <a:lnTo>
                  <a:pt x="585" y="169"/>
                </a:lnTo>
                <a:lnTo>
                  <a:pt x="585" y="1526"/>
                </a:lnTo>
                <a:lnTo>
                  <a:pt x="583" y="1556"/>
                </a:lnTo>
                <a:lnTo>
                  <a:pt x="575" y="1584"/>
                </a:lnTo>
                <a:lnTo>
                  <a:pt x="562" y="1610"/>
                </a:lnTo>
                <a:lnTo>
                  <a:pt x="546" y="1634"/>
                </a:lnTo>
                <a:lnTo>
                  <a:pt x="525" y="1655"/>
                </a:lnTo>
                <a:lnTo>
                  <a:pt x="502" y="1672"/>
                </a:lnTo>
                <a:lnTo>
                  <a:pt x="476" y="1684"/>
                </a:lnTo>
                <a:lnTo>
                  <a:pt x="447" y="1692"/>
                </a:lnTo>
                <a:lnTo>
                  <a:pt x="417" y="1695"/>
                </a:lnTo>
                <a:lnTo>
                  <a:pt x="281" y="1695"/>
                </a:lnTo>
                <a:lnTo>
                  <a:pt x="251" y="1692"/>
                </a:lnTo>
                <a:lnTo>
                  <a:pt x="223" y="1684"/>
                </a:lnTo>
                <a:lnTo>
                  <a:pt x="196" y="1672"/>
                </a:lnTo>
                <a:lnTo>
                  <a:pt x="173" y="1655"/>
                </a:lnTo>
                <a:lnTo>
                  <a:pt x="152" y="1634"/>
                </a:lnTo>
                <a:lnTo>
                  <a:pt x="136" y="1610"/>
                </a:lnTo>
                <a:lnTo>
                  <a:pt x="123" y="1584"/>
                </a:lnTo>
                <a:lnTo>
                  <a:pt x="115" y="1556"/>
                </a:lnTo>
                <a:lnTo>
                  <a:pt x="113" y="1526"/>
                </a:lnTo>
                <a:lnTo>
                  <a:pt x="113" y="673"/>
                </a:lnTo>
                <a:lnTo>
                  <a:pt x="200" y="673"/>
                </a:lnTo>
                <a:lnTo>
                  <a:pt x="200" y="1526"/>
                </a:lnTo>
                <a:lnTo>
                  <a:pt x="203" y="1547"/>
                </a:lnTo>
                <a:lnTo>
                  <a:pt x="212" y="1567"/>
                </a:lnTo>
                <a:lnTo>
                  <a:pt x="224" y="1582"/>
                </a:lnTo>
                <a:lnTo>
                  <a:pt x="241" y="1596"/>
                </a:lnTo>
                <a:lnTo>
                  <a:pt x="261" y="1603"/>
                </a:lnTo>
                <a:lnTo>
                  <a:pt x="281" y="1606"/>
                </a:lnTo>
                <a:lnTo>
                  <a:pt x="417" y="1606"/>
                </a:lnTo>
                <a:lnTo>
                  <a:pt x="439" y="1603"/>
                </a:lnTo>
                <a:lnTo>
                  <a:pt x="457" y="1596"/>
                </a:lnTo>
                <a:lnTo>
                  <a:pt x="474" y="1582"/>
                </a:lnTo>
                <a:lnTo>
                  <a:pt x="486" y="1567"/>
                </a:lnTo>
                <a:lnTo>
                  <a:pt x="495" y="1547"/>
                </a:lnTo>
                <a:lnTo>
                  <a:pt x="498" y="1526"/>
                </a:lnTo>
                <a:lnTo>
                  <a:pt x="498" y="169"/>
                </a:lnTo>
                <a:lnTo>
                  <a:pt x="495" y="148"/>
                </a:lnTo>
                <a:lnTo>
                  <a:pt x="486" y="128"/>
                </a:lnTo>
                <a:lnTo>
                  <a:pt x="474" y="111"/>
                </a:lnTo>
                <a:lnTo>
                  <a:pt x="457" y="99"/>
                </a:lnTo>
                <a:lnTo>
                  <a:pt x="439" y="91"/>
                </a:lnTo>
                <a:lnTo>
                  <a:pt x="417" y="88"/>
                </a:lnTo>
                <a:lnTo>
                  <a:pt x="169" y="88"/>
                </a:lnTo>
                <a:lnTo>
                  <a:pt x="148" y="91"/>
                </a:lnTo>
                <a:lnTo>
                  <a:pt x="128" y="99"/>
                </a:lnTo>
                <a:lnTo>
                  <a:pt x="112" y="111"/>
                </a:lnTo>
                <a:lnTo>
                  <a:pt x="99" y="128"/>
                </a:lnTo>
                <a:lnTo>
                  <a:pt x="91" y="148"/>
                </a:lnTo>
                <a:lnTo>
                  <a:pt x="88" y="169"/>
                </a:lnTo>
                <a:lnTo>
                  <a:pt x="88" y="336"/>
                </a:lnTo>
                <a:lnTo>
                  <a:pt x="0" y="336"/>
                </a:lnTo>
                <a:lnTo>
                  <a:pt x="0" y="169"/>
                </a:lnTo>
                <a:lnTo>
                  <a:pt x="2" y="138"/>
                </a:lnTo>
                <a:lnTo>
                  <a:pt x="11" y="110"/>
                </a:lnTo>
                <a:lnTo>
                  <a:pt x="23" y="83"/>
                </a:lnTo>
                <a:lnTo>
                  <a:pt x="40" y="60"/>
                </a:lnTo>
                <a:lnTo>
                  <a:pt x="61" y="40"/>
                </a:lnTo>
                <a:lnTo>
                  <a:pt x="84" y="23"/>
                </a:lnTo>
                <a:lnTo>
                  <a:pt x="111" y="10"/>
                </a:lnTo>
                <a:lnTo>
                  <a:pt x="139" y="2"/>
                </a:lnTo>
                <a:lnTo>
                  <a:pt x="169" y="0"/>
                </a:lnTo>
                <a:close/>
              </a:path>
            </a:pathLst>
          </a:cu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round/>
            <a:headEnd/>
            <a:tailEnd/>
          </a:ln>
          <a:effectLst>
            <a:outerShdw dist="12700" algn="ctr" rotWithShape="0">
              <a:srgbClr val="DDDDDD"/>
            </a:outerShdw>
          </a:effectLst>
        </p:spPr>
        <p:txBody>
          <a:bodyPr wrap="none" lIns="112702" tIns="56352" rIns="112702" bIns="56352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90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ight Arrow 109"/>
          <p:cNvSpPr/>
          <p:nvPr/>
        </p:nvSpPr>
        <p:spPr>
          <a:xfrm rot="16200000">
            <a:off x="5243464" y="2740405"/>
            <a:ext cx="323501" cy="396968"/>
          </a:xfrm>
          <a:prstGeom prst="rightArrow">
            <a:avLst/>
          </a:prstGeom>
          <a:gradFill flip="none" rotWithShape="1">
            <a:gsLst>
              <a:gs pos="55000">
                <a:srgbClr val="0076BE"/>
              </a:gs>
              <a:gs pos="0">
                <a:srgbClr val="0096D6">
                  <a:lumMod val="20000"/>
                  <a:lumOff val="80000"/>
                </a:srgbClr>
              </a:gs>
              <a:gs pos="100000">
                <a:srgbClr val="0096D6">
                  <a:lumMod val="75000"/>
                </a:srgbClr>
              </a:gs>
            </a:gsLst>
            <a:lin ang="0" scaled="0"/>
            <a:tileRect/>
          </a:gradFill>
          <a:ln w="25400" cap="flat" cmpd="sng" algn="ctr">
            <a:noFill/>
            <a:prstDash val="solid"/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자체 실시간 모니터링 시스템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(Network Management System)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과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장애처리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Process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를 통한 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장애 최소화 및 실시간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SMS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공지 등 신속한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장애조치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시스템을 운영하고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753200" y="318442"/>
            <a:ext cx="302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kumimoji="0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kumimoji="0"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관리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6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5542543"/>
              </p:ext>
            </p:extLst>
          </p:nvPr>
        </p:nvGraphicFramePr>
        <p:xfrm>
          <a:off x="623787" y="5201021"/>
          <a:ext cx="1788786" cy="936104"/>
        </p:xfrm>
        <a:graphic>
          <a:graphicData uri="http://schemas.openxmlformats.org/drawingml/2006/table">
            <a:tbl>
              <a:tblPr/>
              <a:tblGrid>
                <a:gridCol w="1788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15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장애발생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5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&lt;</a:t>
                      </a:r>
                      <a:r>
                        <a:rPr kumimoji="0" lang="ko-KR" altLang="en-US" sz="105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장애복구</a:t>
                      </a: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유형 구분</a:t>
                      </a:r>
                      <a:r>
                        <a:rPr kumimoji="0" lang="en-US" altLang="ko-KR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&gt;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긴급복구</a:t>
                      </a: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/Planned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복구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톱니 모양의 오른쪽 화살표 5"/>
          <p:cNvSpPr/>
          <p:nvPr/>
        </p:nvSpPr>
        <p:spPr>
          <a:xfrm>
            <a:off x="2465255" y="5578380"/>
            <a:ext cx="393459" cy="287528"/>
          </a:xfrm>
          <a:prstGeom prst="notchedRightArrow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3704304"/>
              </p:ext>
            </p:extLst>
          </p:nvPr>
        </p:nvGraphicFramePr>
        <p:xfrm>
          <a:off x="2911396" y="5201021"/>
          <a:ext cx="1788786" cy="936104"/>
        </p:xfrm>
        <a:graphic>
          <a:graphicData uri="http://schemas.openxmlformats.org/drawingml/2006/table">
            <a:tbl>
              <a:tblPr/>
              <a:tblGrid>
                <a:gridCol w="1788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15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긴급대응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5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비상연락망 가동</a:t>
                      </a:r>
                      <a:endParaRPr kumimoji="0" lang="en-US" altLang="ko-KR" sz="105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OP </a:t>
                      </a: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담당자 선 조치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5" name="톱니 모양의 오른쪽 화살표 74"/>
          <p:cNvSpPr/>
          <p:nvPr/>
        </p:nvSpPr>
        <p:spPr>
          <a:xfrm>
            <a:off x="4752864" y="5585062"/>
            <a:ext cx="393459" cy="287528"/>
          </a:xfrm>
          <a:prstGeom prst="notchedRightArrow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0506299"/>
              </p:ext>
            </p:extLst>
          </p:nvPr>
        </p:nvGraphicFramePr>
        <p:xfrm>
          <a:off x="5199005" y="5201021"/>
          <a:ext cx="1788786" cy="936104"/>
        </p:xfrm>
        <a:graphic>
          <a:graphicData uri="http://schemas.openxmlformats.org/drawingml/2006/table">
            <a:tbl>
              <a:tblPr/>
              <a:tblGrid>
                <a:gridCol w="1788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15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장애원인파악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조치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5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장애내용</a:t>
                      </a: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분석 및 </a:t>
                      </a:r>
                      <a:endParaRPr kumimoji="0" lang="en-US" altLang="ko-KR" sz="105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전문엔지니어 조치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8" name="톱니 모양의 오른쪽 화살표 77"/>
          <p:cNvSpPr/>
          <p:nvPr/>
        </p:nvSpPr>
        <p:spPr>
          <a:xfrm>
            <a:off x="7040473" y="5585062"/>
            <a:ext cx="393459" cy="287528"/>
          </a:xfrm>
          <a:prstGeom prst="notchedRightArrow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0878025"/>
              </p:ext>
            </p:extLst>
          </p:nvPr>
        </p:nvGraphicFramePr>
        <p:xfrm>
          <a:off x="7486615" y="5201021"/>
          <a:ext cx="1788786" cy="936104"/>
        </p:xfrm>
        <a:graphic>
          <a:graphicData uri="http://schemas.openxmlformats.org/drawingml/2006/table">
            <a:tbl>
              <a:tblPr/>
              <a:tblGrid>
                <a:gridCol w="1788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15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장애이력관리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5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조치사항 기록 및</a:t>
                      </a:r>
                      <a:endParaRPr kumimoji="0" lang="en-US" altLang="ko-KR" sz="105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장애 유형 분석</a:t>
                      </a:r>
                      <a:r>
                        <a:rPr kumimoji="0" lang="en-US" altLang="ko-KR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05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이력관리</a:t>
                      </a:r>
                      <a:endParaRPr kumimoji="0" lang="en-US" altLang="ko-KR" sz="105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6" name="직사각형 85"/>
          <p:cNvSpPr/>
          <p:nvPr/>
        </p:nvSpPr>
        <p:spPr>
          <a:xfrm>
            <a:off x="483206" y="4929786"/>
            <a:ext cx="8934290" cy="1354470"/>
          </a:xfrm>
          <a:prstGeom prst="rect">
            <a:avLst/>
          </a:prstGeom>
          <a:noFill/>
          <a:ln w="3175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Oval 151"/>
          <p:cNvSpPr>
            <a:spLocks noChangeArrowheads="1"/>
          </p:cNvSpPr>
          <p:nvPr/>
        </p:nvSpPr>
        <p:spPr bwMode="auto">
          <a:xfrm>
            <a:off x="327769" y="4744614"/>
            <a:ext cx="2032943" cy="35785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1A60B3"/>
              </a:gs>
              <a:gs pos="0">
                <a:srgbClr val="0076BE"/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lIns="18000" rIns="18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>
              <a:buFont typeface="Wingdings" pitchFamily="2" charset="2"/>
              <a:buNone/>
              <a:defRPr/>
            </a:pPr>
            <a:r>
              <a:rPr lang="ko-KR" altLang="en-US" sz="1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장애처리</a:t>
            </a:r>
            <a:r>
              <a:rPr lang="ko-KR" altLang="en-US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Process</a:t>
            </a:r>
            <a:endParaRPr lang="ko-KR" altLang="en-US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Freeform 170"/>
          <p:cNvSpPr>
            <a:spLocks/>
          </p:cNvSpPr>
          <p:nvPr/>
        </p:nvSpPr>
        <p:spPr bwMode="auto">
          <a:xfrm>
            <a:off x="483206" y="4703238"/>
            <a:ext cx="71438" cy="207962"/>
          </a:xfrm>
          <a:custGeom>
            <a:avLst/>
            <a:gdLst/>
            <a:ahLst/>
            <a:cxnLst>
              <a:cxn ang="0">
                <a:pos x="417" y="0"/>
              </a:cxn>
              <a:cxn ang="0">
                <a:pos x="476" y="10"/>
              </a:cxn>
              <a:cxn ang="0">
                <a:pos x="525" y="40"/>
              </a:cxn>
              <a:cxn ang="0">
                <a:pos x="562" y="83"/>
              </a:cxn>
              <a:cxn ang="0">
                <a:pos x="583" y="138"/>
              </a:cxn>
              <a:cxn ang="0">
                <a:pos x="585" y="1526"/>
              </a:cxn>
              <a:cxn ang="0">
                <a:pos x="575" y="1584"/>
              </a:cxn>
              <a:cxn ang="0">
                <a:pos x="546" y="1634"/>
              </a:cxn>
              <a:cxn ang="0">
                <a:pos x="502" y="1672"/>
              </a:cxn>
              <a:cxn ang="0">
                <a:pos x="447" y="1692"/>
              </a:cxn>
              <a:cxn ang="0">
                <a:pos x="281" y="1695"/>
              </a:cxn>
              <a:cxn ang="0">
                <a:pos x="223" y="1684"/>
              </a:cxn>
              <a:cxn ang="0">
                <a:pos x="173" y="1655"/>
              </a:cxn>
              <a:cxn ang="0">
                <a:pos x="136" y="1610"/>
              </a:cxn>
              <a:cxn ang="0">
                <a:pos x="115" y="1556"/>
              </a:cxn>
              <a:cxn ang="0">
                <a:pos x="113" y="673"/>
              </a:cxn>
              <a:cxn ang="0">
                <a:pos x="200" y="1526"/>
              </a:cxn>
              <a:cxn ang="0">
                <a:pos x="212" y="1567"/>
              </a:cxn>
              <a:cxn ang="0">
                <a:pos x="241" y="1596"/>
              </a:cxn>
              <a:cxn ang="0">
                <a:pos x="281" y="1606"/>
              </a:cxn>
              <a:cxn ang="0">
                <a:pos x="439" y="1603"/>
              </a:cxn>
              <a:cxn ang="0">
                <a:pos x="474" y="1582"/>
              </a:cxn>
              <a:cxn ang="0">
                <a:pos x="495" y="1547"/>
              </a:cxn>
              <a:cxn ang="0">
                <a:pos x="498" y="169"/>
              </a:cxn>
              <a:cxn ang="0">
                <a:pos x="486" y="128"/>
              </a:cxn>
              <a:cxn ang="0">
                <a:pos x="457" y="99"/>
              </a:cxn>
              <a:cxn ang="0">
                <a:pos x="417" y="88"/>
              </a:cxn>
              <a:cxn ang="0">
                <a:pos x="148" y="91"/>
              </a:cxn>
              <a:cxn ang="0">
                <a:pos x="112" y="111"/>
              </a:cxn>
              <a:cxn ang="0">
                <a:pos x="91" y="148"/>
              </a:cxn>
              <a:cxn ang="0">
                <a:pos x="88" y="336"/>
              </a:cxn>
              <a:cxn ang="0">
                <a:pos x="0" y="169"/>
              </a:cxn>
              <a:cxn ang="0">
                <a:pos x="11" y="110"/>
              </a:cxn>
              <a:cxn ang="0">
                <a:pos x="40" y="60"/>
              </a:cxn>
              <a:cxn ang="0">
                <a:pos x="84" y="23"/>
              </a:cxn>
              <a:cxn ang="0">
                <a:pos x="139" y="2"/>
              </a:cxn>
            </a:cxnLst>
            <a:rect l="0" t="0" r="r" b="b"/>
            <a:pathLst>
              <a:path w="585" h="1695">
                <a:moveTo>
                  <a:pt x="169" y="0"/>
                </a:moveTo>
                <a:lnTo>
                  <a:pt x="417" y="0"/>
                </a:lnTo>
                <a:lnTo>
                  <a:pt x="447" y="2"/>
                </a:lnTo>
                <a:lnTo>
                  <a:pt x="476" y="10"/>
                </a:lnTo>
                <a:lnTo>
                  <a:pt x="502" y="23"/>
                </a:lnTo>
                <a:lnTo>
                  <a:pt x="525" y="40"/>
                </a:lnTo>
                <a:lnTo>
                  <a:pt x="546" y="60"/>
                </a:lnTo>
                <a:lnTo>
                  <a:pt x="562" y="83"/>
                </a:lnTo>
                <a:lnTo>
                  <a:pt x="575" y="110"/>
                </a:lnTo>
                <a:lnTo>
                  <a:pt x="583" y="138"/>
                </a:lnTo>
                <a:lnTo>
                  <a:pt x="585" y="169"/>
                </a:lnTo>
                <a:lnTo>
                  <a:pt x="585" y="1526"/>
                </a:lnTo>
                <a:lnTo>
                  <a:pt x="583" y="1556"/>
                </a:lnTo>
                <a:lnTo>
                  <a:pt x="575" y="1584"/>
                </a:lnTo>
                <a:lnTo>
                  <a:pt x="562" y="1610"/>
                </a:lnTo>
                <a:lnTo>
                  <a:pt x="546" y="1634"/>
                </a:lnTo>
                <a:lnTo>
                  <a:pt x="525" y="1655"/>
                </a:lnTo>
                <a:lnTo>
                  <a:pt x="502" y="1672"/>
                </a:lnTo>
                <a:lnTo>
                  <a:pt x="476" y="1684"/>
                </a:lnTo>
                <a:lnTo>
                  <a:pt x="447" y="1692"/>
                </a:lnTo>
                <a:lnTo>
                  <a:pt x="417" y="1695"/>
                </a:lnTo>
                <a:lnTo>
                  <a:pt x="281" y="1695"/>
                </a:lnTo>
                <a:lnTo>
                  <a:pt x="251" y="1692"/>
                </a:lnTo>
                <a:lnTo>
                  <a:pt x="223" y="1684"/>
                </a:lnTo>
                <a:lnTo>
                  <a:pt x="196" y="1672"/>
                </a:lnTo>
                <a:lnTo>
                  <a:pt x="173" y="1655"/>
                </a:lnTo>
                <a:lnTo>
                  <a:pt x="152" y="1634"/>
                </a:lnTo>
                <a:lnTo>
                  <a:pt x="136" y="1610"/>
                </a:lnTo>
                <a:lnTo>
                  <a:pt x="123" y="1584"/>
                </a:lnTo>
                <a:lnTo>
                  <a:pt x="115" y="1556"/>
                </a:lnTo>
                <a:lnTo>
                  <a:pt x="113" y="1526"/>
                </a:lnTo>
                <a:lnTo>
                  <a:pt x="113" y="673"/>
                </a:lnTo>
                <a:lnTo>
                  <a:pt x="200" y="673"/>
                </a:lnTo>
                <a:lnTo>
                  <a:pt x="200" y="1526"/>
                </a:lnTo>
                <a:lnTo>
                  <a:pt x="203" y="1547"/>
                </a:lnTo>
                <a:lnTo>
                  <a:pt x="212" y="1567"/>
                </a:lnTo>
                <a:lnTo>
                  <a:pt x="224" y="1582"/>
                </a:lnTo>
                <a:lnTo>
                  <a:pt x="241" y="1596"/>
                </a:lnTo>
                <a:lnTo>
                  <a:pt x="261" y="1603"/>
                </a:lnTo>
                <a:lnTo>
                  <a:pt x="281" y="1606"/>
                </a:lnTo>
                <a:lnTo>
                  <a:pt x="417" y="1606"/>
                </a:lnTo>
                <a:lnTo>
                  <a:pt x="439" y="1603"/>
                </a:lnTo>
                <a:lnTo>
                  <a:pt x="457" y="1596"/>
                </a:lnTo>
                <a:lnTo>
                  <a:pt x="474" y="1582"/>
                </a:lnTo>
                <a:lnTo>
                  <a:pt x="486" y="1567"/>
                </a:lnTo>
                <a:lnTo>
                  <a:pt x="495" y="1547"/>
                </a:lnTo>
                <a:lnTo>
                  <a:pt x="498" y="1526"/>
                </a:lnTo>
                <a:lnTo>
                  <a:pt x="498" y="169"/>
                </a:lnTo>
                <a:lnTo>
                  <a:pt x="495" y="148"/>
                </a:lnTo>
                <a:lnTo>
                  <a:pt x="486" y="128"/>
                </a:lnTo>
                <a:lnTo>
                  <a:pt x="474" y="111"/>
                </a:lnTo>
                <a:lnTo>
                  <a:pt x="457" y="99"/>
                </a:lnTo>
                <a:lnTo>
                  <a:pt x="439" y="91"/>
                </a:lnTo>
                <a:lnTo>
                  <a:pt x="417" y="88"/>
                </a:lnTo>
                <a:lnTo>
                  <a:pt x="169" y="88"/>
                </a:lnTo>
                <a:lnTo>
                  <a:pt x="148" y="91"/>
                </a:lnTo>
                <a:lnTo>
                  <a:pt x="128" y="99"/>
                </a:lnTo>
                <a:lnTo>
                  <a:pt x="112" y="111"/>
                </a:lnTo>
                <a:lnTo>
                  <a:pt x="99" y="128"/>
                </a:lnTo>
                <a:lnTo>
                  <a:pt x="91" y="148"/>
                </a:lnTo>
                <a:lnTo>
                  <a:pt x="88" y="169"/>
                </a:lnTo>
                <a:lnTo>
                  <a:pt x="88" y="336"/>
                </a:lnTo>
                <a:lnTo>
                  <a:pt x="0" y="336"/>
                </a:lnTo>
                <a:lnTo>
                  <a:pt x="0" y="169"/>
                </a:lnTo>
                <a:lnTo>
                  <a:pt x="2" y="138"/>
                </a:lnTo>
                <a:lnTo>
                  <a:pt x="11" y="110"/>
                </a:lnTo>
                <a:lnTo>
                  <a:pt x="23" y="83"/>
                </a:lnTo>
                <a:lnTo>
                  <a:pt x="40" y="60"/>
                </a:lnTo>
                <a:lnTo>
                  <a:pt x="61" y="40"/>
                </a:lnTo>
                <a:lnTo>
                  <a:pt x="84" y="23"/>
                </a:lnTo>
                <a:lnTo>
                  <a:pt x="111" y="10"/>
                </a:lnTo>
                <a:lnTo>
                  <a:pt x="139" y="2"/>
                </a:lnTo>
                <a:lnTo>
                  <a:pt x="169" y="0"/>
                </a:lnTo>
                <a:close/>
              </a:path>
            </a:pathLst>
          </a:cu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round/>
            <a:headEnd/>
            <a:tailEnd/>
          </a:ln>
          <a:effectLst>
            <a:outerShdw dist="12700" algn="ctr" rotWithShape="0">
              <a:srgbClr val="DDDDDD"/>
            </a:outerShdw>
          </a:effectLst>
        </p:spPr>
        <p:txBody>
          <a:bodyPr wrap="none" lIns="112702" tIns="56352" rIns="112702" bIns="56352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560388" y="1583017"/>
            <a:ext cx="1323349" cy="416575"/>
          </a:xfrm>
          <a:prstGeom prst="rect">
            <a:avLst/>
          </a:prstGeom>
          <a:solidFill>
            <a:schemeClr val="bg1"/>
          </a:solidFill>
          <a:ln w="19050">
            <a:solidFill>
              <a:srgbClr val="DF18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카드 장애</a:t>
            </a:r>
            <a:endParaRPr lang="en-US" altLang="ko-KR" sz="1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지연처리중</a:t>
            </a:r>
            <a:endParaRPr lang="ko-KR" altLang="en-US" sz="1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560388" y="2080270"/>
            <a:ext cx="1322435" cy="416575"/>
          </a:xfrm>
          <a:prstGeom prst="rect">
            <a:avLst/>
          </a:prstGeom>
          <a:solidFill>
            <a:schemeClr val="bg1"/>
          </a:solidFill>
          <a:ln w="19050">
            <a:solidFill>
              <a:srgbClr val="DF18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DB 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서버</a:t>
            </a:r>
            <a:endParaRPr lang="en-US" altLang="ko-KR" sz="1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CPU </a:t>
            </a:r>
            <a:r>
              <a:rPr lang="ko-KR" altLang="en-US" sz="1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사용율</a:t>
            </a:r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25%</a:t>
            </a:r>
            <a:endParaRPr lang="ko-KR" altLang="en-US" sz="1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9" name="직사각형 198"/>
          <p:cNvSpPr/>
          <p:nvPr/>
        </p:nvSpPr>
        <p:spPr>
          <a:xfrm>
            <a:off x="560389" y="2577523"/>
            <a:ext cx="1321009" cy="416575"/>
          </a:xfrm>
          <a:prstGeom prst="rect">
            <a:avLst/>
          </a:prstGeom>
          <a:solidFill>
            <a:schemeClr val="bg1"/>
          </a:solidFill>
          <a:ln w="19050">
            <a:solidFill>
              <a:srgbClr val="DF18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카드 대행서비스</a:t>
            </a:r>
            <a:endParaRPr lang="en-US" altLang="ko-KR" sz="1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체크카드 사용불가 </a:t>
            </a:r>
            <a:endParaRPr lang="ko-KR" altLang="en-US" sz="1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0" name="직사각형 199"/>
          <p:cNvSpPr/>
          <p:nvPr/>
        </p:nvSpPr>
        <p:spPr>
          <a:xfrm>
            <a:off x="560388" y="3074776"/>
            <a:ext cx="1316553" cy="416575"/>
          </a:xfrm>
          <a:prstGeom prst="rect">
            <a:avLst/>
          </a:prstGeom>
          <a:solidFill>
            <a:schemeClr val="bg1"/>
          </a:solidFill>
          <a:ln w="19050">
            <a:solidFill>
              <a:srgbClr val="DF18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WEB Server 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장애</a:t>
            </a:r>
            <a:endParaRPr lang="ko-KR" altLang="en-US" sz="1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1" name="직사각형 200"/>
          <p:cNvSpPr/>
          <p:nvPr/>
        </p:nvSpPr>
        <p:spPr>
          <a:xfrm>
            <a:off x="560388" y="3572029"/>
            <a:ext cx="1323349" cy="416575"/>
          </a:xfrm>
          <a:prstGeom prst="rect">
            <a:avLst/>
          </a:prstGeom>
          <a:solidFill>
            <a:schemeClr val="bg1"/>
          </a:solidFill>
          <a:ln w="19050">
            <a:solidFill>
              <a:srgbClr val="DF18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1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인터넷회선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장애</a:t>
            </a:r>
            <a:endParaRPr lang="ko-KR" altLang="en-US" sz="1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2" name="직사각형 201"/>
          <p:cNvSpPr/>
          <p:nvPr/>
        </p:nvSpPr>
        <p:spPr>
          <a:xfrm>
            <a:off x="554644" y="4069282"/>
            <a:ext cx="1322297" cy="416575"/>
          </a:xfrm>
          <a:prstGeom prst="rect">
            <a:avLst/>
          </a:prstGeom>
          <a:solidFill>
            <a:schemeClr val="bg1"/>
          </a:solidFill>
          <a:ln w="19050">
            <a:solidFill>
              <a:srgbClr val="DF18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카드 조치 완료</a:t>
            </a:r>
            <a:endParaRPr lang="en-US" altLang="ko-KR" sz="1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정상 서비스 중</a:t>
            </a:r>
            <a:endParaRPr lang="ko-KR" altLang="en-US" sz="1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" name="모서리가 둥근 직사각형 203"/>
          <p:cNvSpPr/>
          <p:nvPr/>
        </p:nvSpPr>
        <p:spPr>
          <a:xfrm>
            <a:off x="2251228" y="1575391"/>
            <a:ext cx="956251" cy="1418708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직사각형 204"/>
          <p:cNvSpPr/>
          <p:nvPr/>
        </p:nvSpPr>
        <p:spPr>
          <a:xfrm>
            <a:off x="2292772" y="1763018"/>
            <a:ext cx="860037" cy="105765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직사각형 205"/>
          <p:cNvSpPr/>
          <p:nvPr/>
        </p:nvSpPr>
        <p:spPr>
          <a:xfrm>
            <a:off x="2323366" y="1782451"/>
            <a:ext cx="804401" cy="355322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카드 장애</a:t>
            </a:r>
            <a:endParaRPr lang="en-US" altLang="ko-KR" sz="7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지연처리중</a:t>
            </a:r>
            <a:endParaRPr lang="ko-KR" altLang="en-US" sz="7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7" name="직사각형 206"/>
          <p:cNvSpPr/>
          <p:nvPr/>
        </p:nvSpPr>
        <p:spPr>
          <a:xfrm>
            <a:off x="2323367" y="2122239"/>
            <a:ext cx="804400" cy="355322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DB </a:t>
            </a:r>
            <a:r>
              <a:rPr lang="ko-KR" altLang="en-US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서버</a:t>
            </a:r>
            <a:endParaRPr lang="en-US" altLang="ko-KR" sz="7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CPU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사용율</a:t>
            </a:r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25%</a:t>
            </a:r>
            <a:endParaRPr lang="ko-KR" altLang="en-US" sz="7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2333990" y="2498029"/>
            <a:ext cx="804400" cy="27038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pic>
        <p:nvPicPr>
          <p:cNvPr id="209" name="그림 208" descr="바탕화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7753" y="3069011"/>
            <a:ext cx="1489137" cy="1113317"/>
          </a:xfrm>
          <a:prstGeom prst="rect">
            <a:avLst/>
          </a:prstGeom>
          <a:ln w="31750">
            <a:solidFill>
              <a:schemeClr val="accent1">
                <a:shade val="50000"/>
              </a:schemeClr>
            </a:solidFill>
          </a:ln>
        </p:spPr>
      </p:pic>
      <p:sp>
        <p:nvSpPr>
          <p:cNvPr id="212" name="직사각형 211"/>
          <p:cNvSpPr/>
          <p:nvPr/>
        </p:nvSpPr>
        <p:spPr>
          <a:xfrm>
            <a:off x="2712489" y="3068960"/>
            <a:ext cx="804401" cy="35532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카드 장애</a:t>
            </a:r>
            <a:endParaRPr lang="en-US" altLang="ko-KR" sz="7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지연처리중</a:t>
            </a:r>
            <a:endParaRPr lang="ko-KR" altLang="en-US" sz="7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3" name="직사각형 212"/>
          <p:cNvSpPr/>
          <p:nvPr/>
        </p:nvSpPr>
        <p:spPr>
          <a:xfrm>
            <a:off x="2712490" y="3408748"/>
            <a:ext cx="804400" cy="35532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DB </a:t>
            </a:r>
            <a:r>
              <a:rPr lang="ko-KR" altLang="en-US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서버</a:t>
            </a:r>
            <a:endParaRPr lang="en-US" altLang="ko-KR" sz="7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CPU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사용율</a:t>
            </a:r>
            <a:r>
              <a:rPr lang="en-US" altLang="ko-KR" sz="7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25%</a:t>
            </a:r>
            <a:endParaRPr lang="ko-KR" altLang="en-US" sz="7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14" name="그룹 213"/>
          <p:cNvGrpSpPr/>
          <p:nvPr/>
        </p:nvGrpSpPr>
        <p:grpSpPr>
          <a:xfrm>
            <a:off x="7234039" y="1583017"/>
            <a:ext cx="2293938" cy="2784483"/>
            <a:chOff x="6444208" y="2049257"/>
            <a:chExt cx="2293938" cy="2784483"/>
          </a:xfrm>
        </p:grpSpPr>
        <p:sp>
          <p:nvSpPr>
            <p:cNvPr id="215" name="Rounded Rectangle 94"/>
            <p:cNvSpPr/>
            <p:nvPr/>
          </p:nvSpPr>
          <p:spPr>
            <a:xfrm>
              <a:off x="6444208" y="2060848"/>
              <a:ext cx="2293938" cy="2772892"/>
            </a:xfrm>
            <a:prstGeom prst="roundRect">
              <a:avLst>
                <a:gd name="adj" fmla="val 4465"/>
              </a:avLst>
            </a:prstGeom>
            <a:solidFill>
              <a:srgbClr val="FFFFFF">
                <a:lumMod val="95000"/>
              </a:srgbClr>
            </a:solidFill>
            <a:ln w="25400" cap="flat" cmpd="sng" algn="ctr">
              <a:noFill/>
              <a:prstDash val="solid"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sz="14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endParaRPr>
            </a:p>
          </p:txBody>
        </p:sp>
        <p:grpSp>
          <p:nvGrpSpPr>
            <p:cNvPr id="216" name="그룹 5"/>
            <p:cNvGrpSpPr>
              <a:grpSpLocks/>
            </p:cNvGrpSpPr>
            <p:nvPr/>
          </p:nvGrpSpPr>
          <p:grpSpPr bwMode="auto">
            <a:xfrm>
              <a:off x="6612483" y="4160640"/>
              <a:ext cx="576263" cy="673100"/>
              <a:chOff x="7605881" y="2037783"/>
              <a:chExt cx="570442" cy="721774"/>
            </a:xfrm>
          </p:grpSpPr>
          <p:pic>
            <p:nvPicPr>
              <p:cNvPr id="247" name="Picture 26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5881" y="2037783"/>
                <a:ext cx="570442" cy="721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4" descr="ADdomaincontroller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4439" y="2273659"/>
                <a:ext cx="359125" cy="335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7" name="그룹 68"/>
            <p:cNvGrpSpPr>
              <a:grpSpLocks/>
            </p:cNvGrpSpPr>
            <p:nvPr/>
          </p:nvGrpSpPr>
          <p:grpSpPr bwMode="auto">
            <a:xfrm>
              <a:off x="7208860" y="4160640"/>
              <a:ext cx="577850" cy="673100"/>
              <a:chOff x="7632006" y="2037783"/>
              <a:chExt cx="570442" cy="721774"/>
            </a:xfrm>
          </p:grpSpPr>
          <p:pic>
            <p:nvPicPr>
              <p:cNvPr id="245" name="Picture 26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2006" y="2037783"/>
                <a:ext cx="570442" cy="721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4" descr="ADdomaincontroller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4439" y="2273659"/>
                <a:ext cx="359125" cy="335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8" name="그룹 71"/>
            <p:cNvGrpSpPr>
              <a:grpSpLocks/>
            </p:cNvGrpSpPr>
            <p:nvPr/>
          </p:nvGrpSpPr>
          <p:grpSpPr bwMode="auto">
            <a:xfrm>
              <a:off x="7796758" y="4160640"/>
              <a:ext cx="577850" cy="673100"/>
              <a:chOff x="7605881" y="2037783"/>
              <a:chExt cx="570442" cy="721774"/>
            </a:xfrm>
          </p:grpSpPr>
          <p:pic>
            <p:nvPicPr>
              <p:cNvPr id="243" name="Picture 26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5881" y="2037783"/>
                <a:ext cx="570442" cy="721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4" descr="ADdomaincontroller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4439" y="2273659"/>
                <a:ext cx="359125" cy="335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19" name="직선 연결선 7"/>
            <p:cNvCxnSpPr>
              <a:cxnSpLocks noChangeShapeType="1"/>
            </p:cNvCxnSpPr>
            <p:nvPr/>
          </p:nvCxnSpPr>
          <p:spPr bwMode="auto">
            <a:xfrm flipH="1">
              <a:off x="6901408" y="3735190"/>
              <a:ext cx="412750" cy="4254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0" name="직선 연결선 77"/>
            <p:cNvCxnSpPr>
              <a:cxnSpLocks noChangeShapeType="1"/>
              <a:stCxn id="230" idx="0"/>
              <a:endCxn id="245" idx="0"/>
            </p:cNvCxnSpPr>
            <p:nvPr/>
          </p:nvCxnSpPr>
          <p:spPr bwMode="auto">
            <a:xfrm>
              <a:off x="7219702" y="3630415"/>
              <a:ext cx="278083" cy="5302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1" name="직선 연결선 80"/>
            <p:cNvCxnSpPr>
              <a:cxnSpLocks noChangeShapeType="1"/>
              <a:endCxn id="243" idx="0"/>
            </p:cNvCxnSpPr>
            <p:nvPr/>
          </p:nvCxnSpPr>
          <p:spPr bwMode="auto">
            <a:xfrm>
              <a:off x="7314158" y="3735190"/>
              <a:ext cx="771525" cy="4254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2" name="직선 연결선 88"/>
            <p:cNvCxnSpPr>
              <a:cxnSpLocks noChangeShapeType="1"/>
            </p:cNvCxnSpPr>
            <p:nvPr/>
          </p:nvCxnSpPr>
          <p:spPr bwMode="auto">
            <a:xfrm>
              <a:off x="7214146" y="2920802"/>
              <a:ext cx="0" cy="4667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3" name="직선 연결선 90"/>
            <p:cNvCxnSpPr>
              <a:cxnSpLocks noChangeShapeType="1"/>
            </p:cNvCxnSpPr>
            <p:nvPr/>
          </p:nvCxnSpPr>
          <p:spPr bwMode="auto">
            <a:xfrm>
              <a:off x="7171283" y="2415977"/>
              <a:ext cx="1588" cy="3730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4" name="직선 연결선 93"/>
            <p:cNvCxnSpPr>
              <a:cxnSpLocks noChangeShapeType="1"/>
            </p:cNvCxnSpPr>
            <p:nvPr/>
          </p:nvCxnSpPr>
          <p:spPr bwMode="auto">
            <a:xfrm flipH="1" flipV="1">
              <a:off x="7433221" y="3033515"/>
              <a:ext cx="4794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5" name="TextBox 134"/>
            <p:cNvSpPr txBox="1">
              <a:spLocks noChangeArrowheads="1"/>
            </p:cNvSpPr>
            <p:nvPr/>
          </p:nvSpPr>
          <p:spPr bwMode="auto">
            <a:xfrm>
              <a:off x="6448036" y="2049257"/>
              <a:ext cx="68897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en-US" sz="1000" b="1" dirty="0" err="1" smtClean="0">
                  <a:latin typeface="맑은 고딕" pitchFamily="50" charset="-127"/>
                  <a:ea typeface="맑은 고딕" pitchFamily="50" charset="-127"/>
                  <a:cs typeface="Tahoma" pitchFamily="34" charset="0"/>
                </a:rPr>
                <a:t>라우터</a:t>
              </a:r>
              <a:endParaRPr lang="ko-KR" altLang="en-US" sz="1000" b="1" dirty="0">
                <a:latin typeface="맑은 고딕" pitchFamily="50" charset="-127"/>
                <a:ea typeface="맑은 고딕" pitchFamily="50" charset="-127"/>
                <a:cs typeface="Tahoma" pitchFamily="34" charset="0"/>
              </a:endParaRPr>
            </a:p>
          </p:txBody>
        </p:sp>
        <p:pic>
          <p:nvPicPr>
            <p:cNvPr id="226" name="Picture 50" descr="VPN_Concentrator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821" y="2789040"/>
              <a:ext cx="406400" cy="487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7" name="직선 연결선 229"/>
            <p:cNvCxnSpPr>
              <a:cxnSpLocks noChangeShapeType="1"/>
            </p:cNvCxnSpPr>
            <p:nvPr/>
          </p:nvCxnSpPr>
          <p:spPr bwMode="auto">
            <a:xfrm>
              <a:off x="8023771" y="2473127"/>
              <a:ext cx="1587" cy="3714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pic>
          <p:nvPicPr>
            <p:cNvPr id="228" name="Picture 50" descr="VPN_Concentrator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3583" y="2776340"/>
              <a:ext cx="407988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9" name="TextBox 230"/>
            <p:cNvSpPr txBox="1">
              <a:spLocks noChangeArrowheads="1"/>
            </p:cNvSpPr>
            <p:nvPr/>
          </p:nvSpPr>
          <p:spPr bwMode="auto">
            <a:xfrm>
              <a:off x="6625183" y="2773165"/>
              <a:ext cx="874713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  <a:cs typeface="Tahoma" pitchFamily="34" charset="0"/>
                </a:rPr>
                <a:t>VPN</a:t>
              </a:r>
              <a:endParaRPr lang="ko-KR" altLang="en-US" sz="1000" b="1" dirty="0">
                <a:latin typeface="맑은 고딕" pitchFamily="50" charset="-127"/>
                <a:ea typeface="맑은 고딕" pitchFamily="50" charset="-127"/>
                <a:cs typeface="Tahoma" pitchFamily="34" charset="0"/>
              </a:endParaRPr>
            </a:p>
          </p:txBody>
        </p:sp>
        <p:sp>
          <p:nvSpPr>
            <p:cNvPr id="230" name="TextBox 231"/>
            <p:cNvSpPr txBox="1">
              <a:spLocks noChangeArrowheads="1"/>
            </p:cNvSpPr>
            <p:nvPr/>
          </p:nvSpPr>
          <p:spPr bwMode="auto">
            <a:xfrm>
              <a:off x="6782346" y="3630415"/>
              <a:ext cx="874712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000" b="1">
                  <a:latin typeface="맑은 고딕" pitchFamily="50" charset="-127"/>
                  <a:ea typeface="맑은 고딕" pitchFamily="50" charset="-127"/>
                  <a:cs typeface="Tahoma" pitchFamily="34" charset="0"/>
                </a:rPr>
                <a:t>HUB</a:t>
              </a:r>
              <a:endParaRPr lang="ko-KR" altLang="en-US" sz="1000" b="1">
                <a:latin typeface="맑은 고딕" pitchFamily="50" charset="-127"/>
                <a:ea typeface="맑은 고딕" pitchFamily="50" charset="-127"/>
                <a:cs typeface="Tahoma" pitchFamily="34" charset="0"/>
              </a:endParaRPr>
            </a:p>
          </p:txBody>
        </p:sp>
        <p:cxnSp>
          <p:nvCxnSpPr>
            <p:cNvPr id="231" name="직선 연결선 235"/>
            <p:cNvCxnSpPr>
              <a:cxnSpLocks noChangeShapeType="1"/>
            </p:cNvCxnSpPr>
            <p:nvPr/>
          </p:nvCxnSpPr>
          <p:spPr bwMode="auto">
            <a:xfrm flipH="1">
              <a:off x="6901408" y="3771702"/>
              <a:ext cx="1104900" cy="3889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2" name="직선 연결선 238"/>
            <p:cNvCxnSpPr>
              <a:cxnSpLocks noChangeShapeType="1"/>
            </p:cNvCxnSpPr>
            <p:nvPr/>
          </p:nvCxnSpPr>
          <p:spPr bwMode="auto">
            <a:xfrm flipH="1" flipV="1">
              <a:off x="7433221" y="3549452"/>
              <a:ext cx="4794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pic>
          <p:nvPicPr>
            <p:cNvPr id="233" name="Picture 82" descr="Small-Hub_10BaseT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3796" y="3387527"/>
              <a:ext cx="552450" cy="37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4" name="Picture 82" descr="Small-Hub_10BaseT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0083" y="3397052"/>
              <a:ext cx="550863" cy="37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5" name="직선 연결선 239"/>
            <p:cNvCxnSpPr>
              <a:cxnSpLocks noChangeShapeType="1"/>
              <a:endCxn id="245" idx="0"/>
            </p:cNvCxnSpPr>
            <p:nvPr/>
          </p:nvCxnSpPr>
          <p:spPr bwMode="auto">
            <a:xfrm flipH="1">
              <a:off x="7497785" y="3771702"/>
              <a:ext cx="508524" cy="3889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7" name="직선 연결선 244"/>
            <p:cNvCxnSpPr>
              <a:cxnSpLocks noChangeShapeType="1"/>
              <a:endCxn id="243" idx="0"/>
            </p:cNvCxnSpPr>
            <p:nvPr/>
          </p:nvCxnSpPr>
          <p:spPr bwMode="auto">
            <a:xfrm>
              <a:off x="8006308" y="3771702"/>
              <a:ext cx="79375" cy="3889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8" name="직선 연결선 93"/>
            <p:cNvCxnSpPr>
              <a:cxnSpLocks noChangeShapeType="1"/>
              <a:endCxn id="234" idx="0"/>
            </p:cNvCxnSpPr>
            <p:nvPr/>
          </p:nvCxnSpPr>
          <p:spPr bwMode="auto">
            <a:xfrm>
              <a:off x="7999958" y="3177977"/>
              <a:ext cx="6350" cy="2190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9" name="모서리가 둥근 직사각형 238"/>
            <p:cNvSpPr/>
            <p:nvPr/>
          </p:nvSpPr>
          <p:spPr bwMode="auto">
            <a:xfrm>
              <a:off x="6842028" y="2193728"/>
              <a:ext cx="1517650" cy="1662112"/>
            </a:xfrm>
            <a:prstGeom prst="roundRect">
              <a:avLst/>
            </a:prstGeom>
            <a:solidFill>
              <a:schemeClr val="tx1">
                <a:lumMod val="95000"/>
                <a:lumOff val="5000"/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40" name="Picture 1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677" y="2237383"/>
              <a:ext cx="655637" cy="357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1" name="Picture 1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4041" y="2237383"/>
              <a:ext cx="655637" cy="357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2" name="모서리가 둥근 직사각형 241"/>
            <p:cNvSpPr/>
            <p:nvPr/>
          </p:nvSpPr>
          <p:spPr>
            <a:xfrm>
              <a:off x="6625183" y="2721570"/>
              <a:ext cx="1971999" cy="5548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pc="-1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pic>
        <p:nvPicPr>
          <p:cNvPr id="249" name="그림 50" descr="SQL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5627" y="2173000"/>
            <a:ext cx="572963" cy="5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0" name="그림 50" descr="SQL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43397" y="2073519"/>
            <a:ext cx="733448" cy="71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1" name="그룹 250"/>
          <p:cNvGrpSpPr/>
          <p:nvPr/>
        </p:nvGrpSpPr>
        <p:grpSpPr>
          <a:xfrm>
            <a:off x="3790603" y="3056177"/>
            <a:ext cx="3112236" cy="1308699"/>
            <a:chOff x="3347864" y="4982979"/>
            <a:chExt cx="3112236" cy="1308699"/>
          </a:xfrm>
        </p:grpSpPr>
        <p:sp>
          <p:nvSpPr>
            <p:cNvPr id="252" name="Rounded Rectangle 94"/>
            <p:cNvSpPr/>
            <p:nvPr/>
          </p:nvSpPr>
          <p:spPr>
            <a:xfrm>
              <a:off x="3347864" y="4982979"/>
              <a:ext cx="3096344" cy="1296144"/>
            </a:xfrm>
            <a:prstGeom prst="roundRect">
              <a:avLst>
                <a:gd name="adj" fmla="val 4465"/>
              </a:avLst>
            </a:prstGeom>
            <a:solidFill>
              <a:srgbClr val="FFFFFF">
                <a:lumMod val="95000"/>
              </a:srgbClr>
            </a:solidFill>
            <a:ln w="25400" cap="flat" cmpd="sng" algn="ctr">
              <a:noFill/>
              <a:prstDash val="solid"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sz="14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endParaRPr>
            </a:p>
          </p:txBody>
        </p:sp>
        <p:pic>
          <p:nvPicPr>
            <p:cNvPr id="253" name="그림 8" descr="SQL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23284" y="5419709"/>
              <a:ext cx="484820" cy="620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54" name="직선 연결선 253"/>
            <p:cNvCxnSpPr/>
            <p:nvPr/>
          </p:nvCxnSpPr>
          <p:spPr bwMode="auto">
            <a:xfrm>
              <a:off x="3580073" y="5145127"/>
              <a:ext cx="266429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5" name="직선 연결선 254"/>
            <p:cNvCxnSpPr/>
            <p:nvPr/>
          </p:nvCxnSpPr>
          <p:spPr bwMode="auto">
            <a:xfrm>
              <a:off x="5301791" y="5154652"/>
              <a:ext cx="0" cy="28803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56" name="그림 50" descr="SQL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269296" y="5425042"/>
              <a:ext cx="484820" cy="620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57" name="직선 연결선 256"/>
            <p:cNvCxnSpPr/>
            <p:nvPr/>
          </p:nvCxnSpPr>
          <p:spPr bwMode="auto">
            <a:xfrm>
              <a:off x="4542470" y="5154652"/>
              <a:ext cx="0" cy="28803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직선 연결선 257"/>
            <p:cNvCxnSpPr/>
            <p:nvPr/>
          </p:nvCxnSpPr>
          <p:spPr bwMode="auto">
            <a:xfrm>
              <a:off x="6093879" y="5154652"/>
              <a:ext cx="0" cy="28803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59" name="그림 50" descr="SQL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815372" y="5425042"/>
              <a:ext cx="484820" cy="620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0" name="TextBox 259"/>
            <p:cNvSpPr txBox="1"/>
            <p:nvPr/>
          </p:nvSpPr>
          <p:spPr>
            <a:xfrm>
              <a:off x="5796136" y="6045457"/>
              <a:ext cx="66396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DB 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서버</a:t>
              </a:r>
              <a:endParaRPr lang="ko-KR" altLang="en-US" sz="10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61" name="그림 50" descr="SQL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501591" y="5425042"/>
              <a:ext cx="484820" cy="620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62" name="직선 연결선 261"/>
            <p:cNvCxnSpPr/>
            <p:nvPr/>
          </p:nvCxnSpPr>
          <p:spPr bwMode="auto">
            <a:xfrm>
              <a:off x="3774765" y="5154652"/>
              <a:ext cx="0" cy="28803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3" name="TextBox 262"/>
            <p:cNvSpPr txBox="1"/>
            <p:nvPr/>
          </p:nvSpPr>
          <p:spPr>
            <a:xfrm>
              <a:off x="4211960" y="6045457"/>
              <a:ext cx="7328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APP 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서버</a:t>
              </a:r>
              <a:endParaRPr lang="ko-KR" altLang="en-US" sz="10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3440710" y="6045457"/>
              <a:ext cx="7425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파일</a:t>
              </a:r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서버</a:t>
              </a:r>
              <a:endParaRPr lang="ko-KR" altLang="en-US" sz="10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016629" y="6045457"/>
              <a:ext cx="7665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WEB 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서버</a:t>
              </a:r>
              <a:endParaRPr lang="ko-KR" altLang="en-US" sz="10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6" name="직사각형 45"/>
          <p:cNvSpPr>
            <a:spLocks noChangeArrowheads="1"/>
          </p:cNvSpPr>
          <p:nvPr/>
        </p:nvSpPr>
        <p:spPr bwMode="auto">
          <a:xfrm>
            <a:off x="2046159" y="4244940"/>
            <a:ext cx="1413622" cy="239872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marL="63500" algn="ctr">
              <a:defRPr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Manager Group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7" name="직사각형 45"/>
          <p:cNvSpPr>
            <a:spLocks noChangeArrowheads="1"/>
          </p:cNvSpPr>
          <p:nvPr/>
        </p:nvSpPr>
        <p:spPr bwMode="auto">
          <a:xfrm>
            <a:off x="4698403" y="4407626"/>
            <a:ext cx="1413622" cy="239872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marL="63500" algn="ctr">
              <a:defRPr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Server Group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8" name="직사각형 45"/>
          <p:cNvSpPr>
            <a:spLocks noChangeArrowheads="1"/>
          </p:cNvSpPr>
          <p:nvPr/>
        </p:nvSpPr>
        <p:spPr bwMode="auto">
          <a:xfrm>
            <a:off x="7678175" y="4407626"/>
            <a:ext cx="1413622" cy="239872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marL="63500" algn="ctr">
              <a:defRPr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Network Group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9" name="직사각형 45"/>
          <p:cNvSpPr>
            <a:spLocks noChangeArrowheads="1"/>
          </p:cNvSpPr>
          <p:nvPr/>
        </p:nvSpPr>
        <p:spPr bwMode="auto">
          <a:xfrm>
            <a:off x="4289794" y="1579393"/>
            <a:ext cx="2230840" cy="576064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marL="63500" algn="ctr">
              <a:defRPr/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Monitoring System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1" name="Right Arrow 109"/>
          <p:cNvSpPr/>
          <p:nvPr/>
        </p:nvSpPr>
        <p:spPr>
          <a:xfrm rot="10800000">
            <a:off x="5851174" y="2294259"/>
            <a:ext cx="811510" cy="350733"/>
          </a:xfrm>
          <a:prstGeom prst="rightArrow">
            <a:avLst/>
          </a:prstGeom>
          <a:gradFill flip="none" rotWithShape="1">
            <a:gsLst>
              <a:gs pos="55000">
                <a:srgbClr val="0076BE"/>
              </a:gs>
              <a:gs pos="0">
                <a:srgbClr val="0096D6">
                  <a:lumMod val="20000"/>
                  <a:lumOff val="80000"/>
                </a:srgbClr>
              </a:gs>
              <a:gs pos="100000">
                <a:srgbClr val="0096D6">
                  <a:lumMod val="75000"/>
                </a:srgbClr>
              </a:gs>
            </a:gsLst>
            <a:lin ang="0" scaled="0"/>
            <a:tileRect/>
          </a:gradFill>
          <a:ln w="25400" cap="flat" cmpd="sng" algn="ctr">
            <a:noFill/>
            <a:prstDash val="solid"/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272" name="Right Arrow 109"/>
          <p:cNvSpPr/>
          <p:nvPr/>
        </p:nvSpPr>
        <p:spPr>
          <a:xfrm rot="10800000">
            <a:off x="3482064" y="2297495"/>
            <a:ext cx="1403226" cy="350733"/>
          </a:xfrm>
          <a:prstGeom prst="rightArrow">
            <a:avLst/>
          </a:prstGeom>
          <a:gradFill flip="none" rotWithShape="1">
            <a:gsLst>
              <a:gs pos="55000">
                <a:srgbClr val="0076BE"/>
              </a:gs>
              <a:gs pos="0">
                <a:srgbClr val="0096D6">
                  <a:lumMod val="20000"/>
                  <a:lumOff val="80000"/>
                </a:srgbClr>
              </a:gs>
              <a:gs pos="100000">
                <a:srgbClr val="0096D6">
                  <a:lumMod val="75000"/>
                </a:srgbClr>
              </a:gs>
            </a:gsLst>
            <a:lin ang="0" scaled="0"/>
            <a:tileRect/>
          </a:gradFill>
          <a:ln w="25400" cap="flat" cmpd="sng" algn="ctr">
            <a:noFill/>
            <a:prstDash val="solid"/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7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모서리가 둥근 직사각형 36"/>
          <p:cNvSpPr/>
          <p:nvPr/>
        </p:nvSpPr>
        <p:spPr>
          <a:xfrm>
            <a:off x="286540" y="1478454"/>
            <a:ext cx="9346980" cy="50075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528" tIns="56265" rIns="112528" bIns="5626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15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6" name="Picture 82" descr="문양_14">
            <a:extLst>
              <a:ext uri="{FF2B5EF4-FFF2-40B4-BE49-F238E27FC236}">
                <a16:creationId xmlns:a16="http://schemas.microsoft.com/office/drawing/2014/main" xmlns="" id="{2100A0A5-596F-4747-A476-548F02AF2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</a:blip>
          <a:srcRect t="11111"/>
          <a:stretch>
            <a:fillRect/>
          </a:stretch>
        </p:blipFill>
        <p:spPr bwMode="auto">
          <a:xfrm>
            <a:off x="1513890" y="2368973"/>
            <a:ext cx="6810865" cy="99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195" descr="바닥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42" t="29468" r="13142"/>
          <a:stretch>
            <a:fillRect/>
          </a:stretch>
        </p:blipFill>
        <p:spPr bwMode="auto">
          <a:xfrm>
            <a:off x="560512" y="5222006"/>
            <a:ext cx="8761966" cy="123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보유시스템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545288" y="318442"/>
            <a:ext cx="22317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PG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6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O2O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서비스 제공업체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배달대행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대리운전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소셜 등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및 온라인 쇼핑몰과 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다양한 사업모델 구축을 통해 금융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결제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과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O2O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서비스가 연결된 신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결제모델을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제공합니다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848544" y="2803058"/>
            <a:ext cx="1132685" cy="1132685"/>
          </a:xfrm>
          <a:prstGeom prst="ellipse">
            <a:avLst/>
          </a:prstGeom>
          <a:noFill/>
          <a:ln w="38100">
            <a:solidFill>
              <a:srgbClr val="257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99003" y="3230900"/>
            <a:ext cx="641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이용자</a:t>
            </a:r>
            <a:endParaRPr lang="ko-KR" altLang="en-US" sz="1200" b="1" dirty="0"/>
          </a:p>
        </p:txBody>
      </p:sp>
      <p:cxnSp>
        <p:nvCxnSpPr>
          <p:cNvPr id="6" name="직선 화살표 연결선 5"/>
          <p:cNvCxnSpPr>
            <a:endCxn id="47" idx="2"/>
          </p:cNvCxnSpPr>
          <p:nvPr/>
        </p:nvCxnSpPr>
        <p:spPr>
          <a:xfrm flipV="1">
            <a:off x="1987921" y="2267151"/>
            <a:ext cx="1213292" cy="111197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>
            <a:endCxn id="50" idx="2"/>
          </p:cNvCxnSpPr>
          <p:nvPr/>
        </p:nvCxnSpPr>
        <p:spPr>
          <a:xfrm>
            <a:off x="1987921" y="3379122"/>
            <a:ext cx="1213292" cy="99489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/>
          <p:cNvGrpSpPr/>
          <p:nvPr/>
        </p:nvGrpSpPr>
        <p:grpSpPr>
          <a:xfrm>
            <a:off x="3201213" y="1700808"/>
            <a:ext cx="1132685" cy="1132685"/>
            <a:chOff x="3201213" y="2502617"/>
            <a:chExt cx="1132685" cy="1132685"/>
          </a:xfrm>
        </p:grpSpPr>
        <p:sp>
          <p:nvSpPr>
            <p:cNvPr id="47" name="타원 46"/>
            <p:cNvSpPr/>
            <p:nvPr/>
          </p:nvSpPr>
          <p:spPr>
            <a:xfrm>
              <a:off x="3201213" y="2502617"/>
              <a:ext cx="1132685" cy="1132685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451672" y="2854258"/>
              <a:ext cx="6413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/>
                <a:t>온라인</a:t>
              </a:r>
              <a:endParaRPr lang="en-US" altLang="ko-KR" sz="1200" b="1" dirty="0" smtClean="0"/>
            </a:p>
            <a:p>
              <a:pPr algn="ctr"/>
              <a:r>
                <a:rPr lang="ko-KR" altLang="en-US" sz="1200" b="1" dirty="0" smtClean="0"/>
                <a:t>쇼핑몰</a:t>
              </a:r>
              <a:endParaRPr lang="ko-KR" altLang="en-US" sz="1200" b="1" dirty="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3201213" y="3807669"/>
            <a:ext cx="1132685" cy="1132685"/>
            <a:chOff x="3201213" y="3967214"/>
            <a:chExt cx="1132685" cy="1132685"/>
          </a:xfrm>
        </p:grpSpPr>
        <p:sp>
          <p:nvSpPr>
            <p:cNvPr id="50" name="타원 49"/>
            <p:cNvSpPr/>
            <p:nvPr/>
          </p:nvSpPr>
          <p:spPr>
            <a:xfrm>
              <a:off x="3201213" y="3967214"/>
              <a:ext cx="1132685" cy="1132685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45536" y="4329742"/>
              <a:ext cx="8535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/>
                <a:t>오프라인</a:t>
              </a:r>
              <a:endParaRPr lang="en-US" altLang="ko-KR" sz="1200" b="1" dirty="0" smtClean="0"/>
            </a:p>
            <a:p>
              <a:pPr algn="ctr"/>
              <a:r>
                <a:rPr lang="ko-KR" altLang="en-US" sz="1200" b="1" dirty="0" smtClean="0"/>
                <a:t>가맹점</a:t>
              </a:r>
              <a:endParaRPr lang="ko-KR" altLang="en-US" sz="1200" b="1" dirty="0"/>
            </a:p>
          </p:txBody>
        </p:sp>
      </p:grpSp>
      <p:cxnSp>
        <p:nvCxnSpPr>
          <p:cNvPr id="52" name="직선 화살표 연결선 51"/>
          <p:cNvCxnSpPr>
            <a:stCxn id="47" idx="6"/>
            <a:endCxn id="56" idx="1"/>
          </p:cNvCxnSpPr>
          <p:nvPr/>
        </p:nvCxnSpPr>
        <p:spPr>
          <a:xfrm flipV="1">
            <a:off x="4333898" y="2266338"/>
            <a:ext cx="1170851" cy="81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>
            <a:stCxn id="50" idx="6"/>
            <a:endCxn id="57" idx="1"/>
          </p:cNvCxnSpPr>
          <p:nvPr/>
        </p:nvCxnSpPr>
        <p:spPr>
          <a:xfrm>
            <a:off x="4333898" y="4374012"/>
            <a:ext cx="1170850" cy="822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AutoShape 72"/>
          <p:cNvSpPr>
            <a:spLocks noChangeArrowheads="1"/>
          </p:cNvSpPr>
          <p:nvPr/>
        </p:nvSpPr>
        <p:spPr bwMode="auto">
          <a:xfrm>
            <a:off x="5504749" y="2029408"/>
            <a:ext cx="1320869" cy="473859"/>
          </a:xfrm>
          <a:prstGeom prst="roundRect">
            <a:avLst/>
          </a:prstGeom>
          <a:gradFill flip="none" rotWithShape="1">
            <a:gsLst>
              <a:gs pos="0">
                <a:srgbClr val="007AC0"/>
              </a:gs>
              <a:gs pos="70000">
                <a:srgbClr val="007AC0"/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PG</a:t>
            </a:r>
            <a:endParaRPr kumimoji="0" lang="ko-KR" altLang="en-US" sz="1600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AutoShape 72"/>
          <p:cNvSpPr>
            <a:spLocks noChangeArrowheads="1"/>
          </p:cNvSpPr>
          <p:nvPr/>
        </p:nvSpPr>
        <p:spPr bwMode="auto">
          <a:xfrm>
            <a:off x="5504748" y="4145303"/>
            <a:ext cx="1320869" cy="4738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VAN</a:t>
            </a:r>
            <a:endParaRPr kumimoji="0" lang="ko-KR" altLang="en-US" sz="1600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7833834" y="3830613"/>
            <a:ext cx="1132685" cy="1132685"/>
            <a:chOff x="1084614" y="4585729"/>
            <a:chExt cx="1132685" cy="1132685"/>
          </a:xfrm>
        </p:grpSpPr>
        <p:sp>
          <p:nvSpPr>
            <p:cNvPr id="61" name="타원 60"/>
            <p:cNvSpPr/>
            <p:nvPr/>
          </p:nvSpPr>
          <p:spPr>
            <a:xfrm>
              <a:off x="1084614" y="4585729"/>
              <a:ext cx="1132685" cy="1132685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35073" y="5013571"/>
              <a:ext cx="6413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/>
                <a:t>카드사</a:t>
              </a:r>
              <a:endParaRPr lang="ko-KR" altLang="en-US" sz="1200" b="1" dirty="0"/>
            </a:p>
          </p:txBody>
        </p:sp>
      </p:grpSp>
      <p:cxnSp>
        <p:nvCxnSpPr>
          <p:cNvPr id="64" name="직선 화살표 연결선 63"/>
          <p:cNvCxnSpPr>
            <a:stCxn id="57" idx="3"/>
            <a:endCxn id="61" idx="2"/>
          </p:cNvCxnSpPr>
          <p:nvPr/>
        </p:nvCxnSpPr>
        <p:spPr>
          <a:xfrm>
            <a:off x="6825617" y="4382233"/>
            <a:ext cx="1008217" cy="1472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>
            <a:stCxn id="50" idx="0"/>
            <a:endCxn id="56" idx="2"/>
          </p:cNvCxnSpPr>
          <p:nvPr/>
        </p:nvCxnSpPr>
        <p:spPr>
          <a:xfrm flipV="1">
            <a:off x="3767556" y="2503267"/>
            <a:ext cx="2397628" cy="130440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>
            <a:stCxn id="47" idx="4"/>
            <a:endCxn id="50" idx="0"/>
          </p:cNvCxnSpPr>
          <p:nvPr/>
        </p:nvCxnSpPr>
        <p:spPr>
          <a:xfrm>
            <a:off x="3767556" y="2833493"/>
            <a:ext cx="0" cy="9741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56" idx="2"/>
            <a:endCxn id="57" idx="0"/>
          </p:cNvCxnSpPr>
          <p:nvPr/>
        </p:nvCxnSpPr>
        <p:spPr>
          <a:xfrm flipH="1">
            <a:off x="6165183" y="2503267"/>
            <a:ext cx="1" cy="164203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645717" y="3001579"/>
            <a:ext cx="641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O2O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8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1345985"/>
              </p:ext>
            </p:extLst>
          </p:nvPr>
        </p:nvGraphicFramePr>
        <p:xfrm>
          <a:off x="560512" y="5311048"/>
          <a:ext cx="1788785" cy="998272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6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결제단말기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95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코밴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단말기를 </a:t>
                      </a: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동일하게 사용하면서</a:t>
                      </a: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PG 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서비스 이용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2" name="직사각형 91"/>
          <p:cNvSpPr/>
          <p:nvPr/>
        </p:nvSpPr>
        <p:spPr>
          <a:xfrm>
            <a:off x="755938" y="4974196"/>
            <a:ext cx="1540014" cy="236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오프라인</a:t>
            </a:r>
            <a:r>
              <a:rPr lang="en-US" altLang="ko-KR" sz="1050" b="1" dirty="0">
                <a:solidFill>
                  <a:schemeClr val="tx1"/>
                </a:solidFill>
              </a:rPr>
              <a:t>PG</a:t>
            </a:r>
            <a:r>
              <a:rPr lang="ko-KR" altLang="en-US" sz="1050" b="1" dirty="0" err="1">
                <a:solidFill>
                  <a:schemeClr val="tx1"/>
                </a:solidFill>
              </a:rPr>
              <a:t>연동방식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graphicFrame>
        <p:nvGraphicFramePr>
          <p:cNvPr id="93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4680855"/>
              </p:ext>
            </p:extLst>
          </p:nvPr>
        </p:nvGraphicFramePr>
        <p:xfrm>
          <a:off x="2412522" y="5311048"/>
          <a:ext cx="1788785" cy="998272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6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정산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95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1. 8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 카드사 </a:t>
                      </a:r>
                      <a:r>
                        <a:rPr kumimoji="0" lang="ko-KR" altLang="en-US" sz="105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통합정산</a:t>
                      </a: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2. 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관리자페이지를 통해</a:t>
                      </a: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입금예정액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확인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9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1496299"/>
              </p:ext>
            </p:extLst>
          </p:nvPr>
        </p:nvGraphicFramePr>
        <p:xfrm>
          <a:off x="4264532" y="5311048"/>
          <a:ext cx="1788785" cy="998272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6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수수료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95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오프라인 수수료와</a:t>
                      </a: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비슷하거나 약간 높음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95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1029350"/>
              </p:ext>
            </p:extLst>
          </p:nvPr>
        </p:nvGraphicFramePr>
        <p:xfrm>
          <a:off x="6116543" y="5311048"/>
          <a:ext cx="1788785" cy="998272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6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리스크 관리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95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위험거래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식별</a:t>
                      </a: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매출누락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확인 등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37" t="24088" r="21773" b="24801"/>
          <a:stretch/>
        </p:blipFill>
        <p:spPr>
          <a:xfrm>
            <a:off x="547321" y="4936254"/>
            <a:ext cx="335923" cy="30233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7918520" y="5464633"/>
            <a:ext cx="1728191" cy="769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DF1839"/>
                </a:solidFill>
              </a:rPr>
              <a:t>자세한 </a:t>
            </a:r>
            <a:r>
              <a:rPr lang="en-US" altLang="ko-KR" sz="1100" b="1" dirty="0" smtClean="0">
                <a:solidFill>
                  <a:srgbClr val="DF1839"/>
                </a:solidFill>
              </a:rPr>
              <a:t>PG</a:t>
            </a:r>
            <a:r>
              <a:rPr lang="ko-KR" altLang="en-US" sz="1100" b="1" dirty="0" smtClean="0">
                <a:solidFill>
                  <a:srgbClr val="DF1839"/>
                </a:solidFill>
              </a:rPr>
              <a:t>서비스내용은 </a:t>
            </a:r>
            <a:r>
              <a:rPr lang="en-US" altLang="ko-KR" sz="1100" b="1" dirty="0" smtClean="0">
                <a:solidFill>
                  <a:srgbClr val="DF1839"/>
                </a:solidFill>
              </a:rPr>
              <a:t>KOVAN PG</a:t>
            </a:r>
            <a:r>
              <a:rPr lang="ko-KR" altLang="en-US" sz="1100" b="1" dirty="0" smtClean="0">
                <a:solidFill>
                  <a:srgbClr val="DF1839"/>
                </a:solidFill>
              </a:rPr>
              <a:t>서비스 </a:t>
            </a:r>
            <a:endParaRPr lang="en-US" altLang="ko-KR" sz="1100" b="1" dirty="0" smtClean="0">
              <a:solidFill>
                <a:srgbClr val="DF1839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DF1839"/>
                </a:solidFill>
              </a:rPr>
              <a:t>소개서 참조</a:t>
            </a:r>
            <a:endParaRPr lang="ko-KR" altLang="en-US" sz="1100" b="1" dirty="0">
              <a:solidFill>
                <a:srgbClr val="DF18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05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73049" y="0"/>
            <a:ext cx="1439591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671234" y="549275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70664" y="2361254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670664" y="3760236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37280" y="479041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9097" y="671960"/>
            <a:ext cx="13726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0664" y="3689603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9096" y="2483938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보유 시스템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9096" y="3879946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부가 서비스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97216" y="578497"/>
            <a:ext cx="273573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연혁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재무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조직 및 인원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97216" y="2357732"/>
            <a:ext cx="273573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PG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서비스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97216" y="3717298"/>
            <a:ext cx="273573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QR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오더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Service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2. </a:t>
            </a:r>
            <a:r>
              <a:rPr lang="en-US" altLang="ko-KR" sz="1600" b="1" dirty="0" err="1" smtClean="0"/>
              <a:t>ilovePeople</a:t>
            </a:r>
            <a:endParaRPr lang="ko-KR" altLang="en-US" sz="1600" b="1" dirty="0"/>
          </a:p>
        </p:txBody>
      </p:sp>
      <p:cxnSp>
        <p:nvCxnSpPr>
          <p:cNvPr id="21" name="직선 연결선 20"/>
          <p:cNvCxnSpPr/>
          <p:nvPr/>
        </p:nvCxnSpPr>
        <p:spPr>
          <a:xfrm>
            <a:off x="2671234" y="5155817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71234" y="5085184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9666" y="5275527"/>
            <a:ext cx="152791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Reference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97216" y="5112879"/>
            <a:ext cx="2736303" cy="7833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</a:rPr>
              <a:t>1. </a:t>
            </a: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</a:rPr>
              <a:t>주요 사업현황</a:t>
            </a:r>
            <a:endParaRPr lang="en-US" altLang="ko-KR" sz="1600" b="1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</a:rPr>
              <a:t>주요 </a:t>
            </a:r>
            <a:r>
              <a:rPr lang="ko-KR" altLang="en-US" sz="1600" b="1" dirty="0" err="1">
                <a:solidFill>
                  <a:schemeClr val="bg1">
                    <a:lumMod val="75000"/>
                  </a:schemeClr>
                </a:solidFill>
              </a:rPr>
              <a:t>고객사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70664" y="2281695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71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roup 96"/>
          <p:cNvGraphicFramePr>
            <a:graphicFrameLocks noGrp="1"/>
          </p:cNvGraphicFramePr>
          <p:nvPr>
            <p:extLst/>
          </p:nvPr>
        </p:nvGraphicFramePr>
        <p:xfrm>
          <a:off x="4863595" y="3942038"/>
          <a:ext cx="4666528" cy="2448632"/>
        </p:xfrm>
        <a:graphic>
          <a:graphicData uri="http://schemas.openxmlformats.org/drawingml/2006/table">
            <a:tbl>
              <a:tblPr/>
              <a:tblGrid>
                <a:gridCol w="46665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29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 수령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56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84" name="Group 96"/>
          <p:cNvGraphicFramePr>
            <a:graphicFrameLocks noGrp="1"/>
          </p:cNvGraphicFramePr>
          <p:nvPr>
            <p:extLst/>
          </p:nvPr>
        </p:nvGraphicFramePr>
        <p:xfrm>
          <a:off x="350257" y="3942037"/>
          <a:ext cx="4418590" cy="2448632"/>
        </p:xfrm>
        <a:graphic>
          <a:graphicData uri="http://schemas.openxmlformats.org/drawingml/2006/table">
            <a:tbl>
              <a:tblPr/>
              <a:tblGrid>
                <a:gridCol w="44185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29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 주문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56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부가서비스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825208" y="318442"/>
            <a:ext cx="2951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QR(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모바일</a:t>
            </a:r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오더 서비스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352600" y="5030651"/>
            <a:ext cx="777229" cy="1295077"/>
            <a:chOff x="5889104" y="2645406"/>
            <a:chExt cx="777229" cy="1295077"/>
          </a:xfrm>
        </p:grpSpPr>
        <p:grpSp>
          <p:nvGrpSpPr>
            <p:cNvPr id="28" name="그룹 9"/>
            <p:cNvGrpSpPr>
              <a:grpSpLocks/>
            </p:cNvGrpSpPr>
            <p:nvPr/>
          </p:nvGrpSpPr>
          <p:grpSpPr bwMode="auto">
            <a:xfrm>
              <a:off x="5923012" y="2645406"/>
              <a:ext cx="720080" cy="935037"/>
              <a:chOff x="899592" y="3644255"/>
              <a:chExt cx="1872208" cy="2305025"/>
            </a:xfrm>
          </p:grpSpPr>
          <p:pic>
            <p:nvPicPr>
              <p:cNvPr id="30" name="그림 29" descr="화면무.png"/>
              <p:cNvPicPr>
                <a:picLocks noChangeAspect="1"/>
              </p:cNvPicPr>
              <p:nvPr/>
            </p:nvPicPr>
            <p:blipFill>
              <a:blip r:embed="rId3" cstate="print"/>
              <a:srcRect t="1867" b="5424"/>
              <a:stretch>
                <a:fillRect/>
              </a:stretch>
            </p:blipFill>
            <p:spPr>
              <a:xfrm>
                <a:off x="899592" y="3644255"/>
                <a:ext cx="1872208" cy="2305025"/>
              </a:xfrm>
              <a:prstGeom prst="rect">
                <a:avLst/>
              </a:prstGeom>
              <a:effectLst>
                <a:reflection blurRad="6350" stA="52000" endA="300" endPos="35000" dir="5400000" sy="-100000" algn="bl" rotWithShape="0"/>
              </a:effectLst>
            </p:spPr>
          </p:pic>
          <p:pic>
            <p:nvPicPr>
              <p:cNvPr id="31" name="그림 8" descr="주문페이지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86324" y="4086245"/>
                <a:ext cx="1152128" cy="144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1" name="직사각형 29"/>
            <p:cNvSpPr>
              <a:spLocks noChangeArrowheads="1"/>
            </p:cNvSpPr>
            <p:nvPr/>
          </p:nvSpPr>
          <p:spPr bwMode="auto">
            <a:xfrm>
              <a:off x="5889104" y="3653145"/>
              <a:ext cx="777229" cy="28733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상품 선택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76817" y="5029584"/>
            <a:ext cx="777230" cy="1295450"/>
            <a:chOff x="7222609" y="2644339"/>
            <a:chExt cx="777230" cy="1295450"/>
          </a:xfrm>
        </p:grpSpPr>
        <p:grpSp>
          <p:nvGrpSpPr>
            <p:cNvPr id="33" name="그룹 28"/>
            <p:cNvGrpSpPr>
              <a:grpSpLocks/>
            </p:cNvGrpSpPr>
            <p:nvPr/>
          </p:nvGrpSpPr>
          <p:grpSpPr bwMode="auto">
            <a:xfrm>
              <a:off x="7251656" y="2644339"/>
              <a:ext cx="720080" cy="936104"/>
              <a:chOff x="3635896" y="3860279"/>
              <a:chExt cx="1584176" cy="1944985"/>
            </a:xfrm>
          </p:grpSpPr>
          <p:pic>
            <p:nvPicPr>
              <p:cNvPr id="36" name="그림 35" descr="화면무.png"/>
              <p:cNvPicPr>
                <a:picLocks noChangeAspect="1"/>
              </p:cNvPicPr>
              <p:nvPr/>
            </p:nvPicPr>
            <p:blipFill>
              <a:blip r:embed="rId3" cstate="print"/>
              <a:srcRect t="1867" b="5424"/>
              <a:stretch>
                <a:fillRect/>
              </a:stretch>
            </p:blipFill>
            <p:spPr>
              <a:xfrm>
                <a:off x="3635896" y="3860279"/>
                <a:ext cx="1584176" cy="1944985"/>
              </a:xfrm>
              <a:prstGeom prst="rect">
                <a:avLst/>
              </a:prstGeom>
              <a:effectLst>
                <a:reflection blurRad="6350" stA="52000" endA="300" endPos="35000" dir="5400000" sy="-100000" algn="bl" rotWithShape="0"/>
              </a:effectLst>
            </p:spPr>
          </p:pic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53312" y="4184954"/>
                <a:ext cx="987199" cy="1252753"/>
              </a:xfrm>
              <a:prstGeom prst="rect">
                <a:avLst/>
              </a:prstGeom>
              <a:noFill/>
              <a:ln w="19050" cap="flat" cmpd="sng">
                <a:noFill/>
                <a:prstDash val="solid"/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</p:pic>
        </p:grpSp>
        <p:sp>
          <p:nvSpPr>
            <p:cNvPr id="60" name="직사각형 29"/>
            <p:cNvSpPr>
              <a:spLocks noChangeArrowheads="1"/>
            </p:cNvSpPr>
            <p:nvPr/>
          </p:nvSpPr>
          <p:spPr bwMode="auto">
            <a:xfrm>
              <a:off x="7222609" y="3652451"/>
              <a:ext cx="777230" cy="28733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주문 하기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801034" y="5029584"/>
            <a:ext cx="777229" cy="1295449"/>
            <a:chOff x="8496251" y="2644339"/>
            <a:chExt cx="777229" cy="1295449"/>
          </a:xfrm>
        </p:grpSpPr>
        <p:grpSp>
          <p:nvGrpSpPr>
            <p:cNvPr id="45" name="그룹 27"/>
            <p:cNvGrpSpPr>
              <a:grpSpLocks/>
            </p:cNvGrpSpPr>
            <p:nvPr/>
          </p:nvGrpSpPr>
          <p:grpSpPr bwMode="auto">
            <a:xfrm>
              <a:off x="8525297" y="2644339"/>
              <a:ext cx="720080" cy="936104"/>
              <a:chOff x="6444208" y="3788717"/>
              <a:chExt cx="1584176" cy="2173719"/>
            </a:xfrm>
          </p:grpSpPr>
          <p:pic>
            <p:nvPicPr>
              <p:cNvPr id="47" name="그림 46" descr="화면무.png"/>
              <p:cNvPicPr>
                <a:picLocks noChangeAspect="1"/>
              </p:cNvPicPr>
              <p:nvPr/>
            </p:nvPicPr>
            <p:blipFill>
              <a:blip r:embed="rId3" cstate="print"/>
              <a:srcRect t="1867" b="5424"/>
              <a:stretch>
                <a:fillRect/>
              </a:stretch>
            </p:blipFill>
            <p:spPr>
              <a:xfrm>
                <a:off x="6444208" y="3788717"/>
                <a:ext cx="1584176" cy="2173719"/>
              </a:xfrm>
              <a:prstGeom prst="rect">
                <a:avLst/>
              </a:prstGeom>
              <a:effectLst>
                <a:reflection blurRad="6350" stA="52000" endA="300" endPos="35000" dir="5400000" sy="-100000" algn="bl" rotWithShape="0"/>
              </a:effectLst>
            </p:spPr>
          </p:pic>
          <p:pic>
            <p:nvPicPr>
              <p:cNvPr id="48" name="그림 26" descr="바코드.JPG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49018" y="4140690"/>
                <a:ext cx="1005972" cy="13049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1" name="직사각형 29"/>
            <p:cNvSpPr>
              <a:spLocks noChangeArrowheads="1"/>
            </p:cNvSpPr>
            <p:nvPr/>
          </p:nvSpPr>
          <p:spPr bwMode="auto">
            <a:xfrm>
              <a:off x="8496251" y="3652451"/>
              <a:ext cx="777229" cy="287337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주문 완료</a:t>
              </a:r>
            </a:p>
          </p:txBody>
        </p:sp>
      </p:grpSp>
      <p:sp>
        <p:nvSpPr>
          <p:cNvPr id="62" name="왼쪽 화살표 20"/>
          <p:cNvSpPr>
            <a:spLocks noChangeArrowheads="1"/>
          </p:cNvSpPr>
          <p:nvPr/>
        </p:nvSpPr>
        <p:spPr bwMode="auto">
          <a:xfrm rot="10800000">
            <a:off x="2161659" y="5419902"/>
            <a:ext cx="383328" cy="261360"/>
          </a:xfrm>
          <a:prstGeom prst="leftArrow">
            <a:avLst>
              <a:gd name="adj1" fmla="val 50000"/>
              <a:gd name="adj2" fmla="val 49879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ko-KR" altLang="en-US" sz="1050"/>
          </a:p>
        </p:txBody>
      </p:sp>
      <p:sp>
        <p:nvSpPr>
          <p:cNvPr id="63" name="왼쪽 화살표 20"/>
          <p:cNvSpPr>
            <a:spLocks noChangeArrowheads="1"/>
          </p:cNvSpPr>
          <p:nvPr/>
        </p:nvSpPr>
        <p:spPr bwMode="auto">
          <a:xfrm rot="10800000">
            <a:off x="3385877" y="5419926"/>
            <a:ext cx="383328" cy="261360"/>
          </a:xfrm>
          <a:prstGeom prst="leftArrow">
            <a:avLst>
              <a:gd name="adj1" fmla="val 50000"/>
              <a:gd name="adj2" fmla="val 49879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ko-KR" altLang="en-US" sz="1050"/>
          </a:p>
        </p:txBody>
      </p:sp>
      <p:pic>
        <p:nvPicPr>
          <p:cNvPr id="64" name="그림 5" descr="스마트폰_QR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354" y="4306394"/>
            <a:ext cx="648072" cy="77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64"/>
          <p:cNvSpPr txBox="1"/>
          <p:nvPr/>
        </p:nvSpPr>
        <p:spPr>
          <a:xfrm>
            <a:off x="1570286" y="4328972"/>
            <a:ext cx="2807063" cy="553998"/>
          </a:xfrm>
          <a:prstGeom prst="rect">
            <a:avLst/>
          </a:prstGeom>
          <a:solidFill>
            <a:schemeClr val="bg1"/>
          </a:solidFill>
          <a:ln w="15875">
            <a:solidFill>
              <a:srgbClr val="C40452"/>
            </a:solidFill>
          </a:ln>
        </p:spPr>
        <p:txBody>
          <a:bodyPr wrap="square">
            <a:spAutoFit/>
          </a:bodyPr>
          <a:lstStyle/>
          <a:p>
            <a:pPr marL="2286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             ●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주문페이지 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URL + Smart </a:t>
            </a:r>
            <a:r>
              <a:rPr kumimoji="0" lang="en-US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ID</a:t>
            </a:r>
          </a:p>
          <a:p>
            <a:pPr marL="2286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b="1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           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→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미리 발급하여 매장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설치</a:t>
            </a:r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2286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                  → 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NFC 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Tag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로도 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생성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가능</a:t>
            </a:r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TextBox 13"/>
          <p:cNvSpPr txBox="1">
            <a:spLocks noChangeArrowheads="1"/>
          </p:cNvSpPr>
          <p:nvPr/>
        </p:nvSpPr>
        <p:spPr bwMode="auto">
          <a:xfrm>
            <a:off x="335843" y="5329871"/>
            <a:ext cx="10167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QR-code/NFC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TAG Reading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12"/>
          <p:cNvSpPr txBox="1">
            <a:spLocks noChangeArrowheads="1"/>
          </p:cNvSpPr>
          <p:nvPr/>
        </p:nvSpPr>
        <p:spPr bwMode="auto">
          <a:xfrm>
            <a:off x="515796" y="5110502"/>
            <a:ext cx="6477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고객</a:t>
            </a:r>
          </a:p>
        </p:txBody>
      </p:sp>
      <p:pic>
        <p:nvPicPr>
          <p:cNvPr id="68" name="그림 2" descr="qr_code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58364" y="4355868"/>
            <a:ext cx="504056" cy="50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Box 12"/>
          <p:cNvSpPr txBox="1">
            <a:spLocks noChangeArrowheads="1"/>
          </p:cNvSpPr>
          <p:nvPr/>
        </p:nvSpPr>
        <p:spPr bwMode="auto">
          <a:xfrm>
            <a:off x="6846280" y="5374143"/>
            <a:ext cx="6477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점포</a:t>
            </a:r>
          </a:p>
        </p:txBody>
      </p:sp>
      <p:grpSp>
        <p:nvGrpSpPr>
          <p:cNvPr id="74" name="그룹 73"/>
          <p:cNvGrpSpPr>
            <a:grpSpLocks/>
          </p:cNvGrpSpPr>
          <p:nvPr/>
        </p:nvGrpSpPr>
        <p:grpSpPr bwMode="auto">
          <a:xfrm>
            <a:off x="5070798" y="4584541"/>
            <a:ext cx="737086" cy="853246"/>
            <a:chOff x="6444208" y="3789040"/>
            <a:chExt cx="1584176" cy="1944985"/>
          </a:xfrm>
        </p:grpSpPr>
        <p:pic>
          <p:nvPicPr>
            <p:cNvPr id="75" name="그림 74" descr="화면무.png"/>
            <p:cNvPicPr>
              <a:picLocks noChangeAspect="1"/>
            </p:cNvPicPr>
            <p:nvPr/>
          </p:nvPicPr>
          <p:blipFill>
            <a:blip r:embed="rId3" cstate="print"/>
            <a:srcRect t="1867" b="5424"/>
            <a:stretch>
              <a:fillRect/>
            </a:stretch>
          </p:blipFill>
          <p:spPr>
            <a:xfrm>
              <a:off x="6444208" y="3789040"/>
              <a:ext cx="1584176" cy="1944985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76" name="그림 75" descr="바코드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9018" y="4140691"/>
              <a:ext cx="1005971" cy="130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8" name="TextBox 3"/>
          <p:cNvSpPr txBox="1">
            <a:spLocks noChangeArrowheads="1"/>
          </p:cNvSpPr>
          <p:nvPr/>
        </p:nvSpPr>
        <p:spPr bwMode="auto">
          <a:xfrm>
            <a:off x="7913998" y="5376929"/>
            <a:ext cx="172996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0070C0"/>
              </a:buClr>
              <a:buSzPct val="120000"/>
            </a:pPr>
            <a:r>
              <a:rPr lang="ko-KR" altLang="en-US" sz="1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나눔고딕"/>
              </a:rPr>
              <a:t>주문 결제 내역 디스플레이</a:t>
            </a:r>
            <a:endParaRPr lang="en-US" altLang="ko-KR" sz="1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나눔고딕"/>
            </a:endParaRPr>
          </a:p>
        </p:txBody>
      </p:sp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058"/>
          <a:stretch/>
        </p:blipFill>
        <p:spPr>
          <a:xfrm>
            <a:off x="8553113" y="4749699"/>
            <a:ext cx="757482" cy="714129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4950795" y="5586829"/>
            <a:ext cx="1008111" cy="553998"/>
          </a:xfrm>
          <a:prstGeom prst="rect">
            <a:avLst/>
          </a:prstGeom>
          <a:solidFill>
            <a:schemeClr val="bg1"/>
          </a:solidFill>
          <a:ln w="15875">
            <a:solidFill>
              <a:srgbClr val="C40452"/>
            </a:solidFill>
          </a:ln>
        </p:spPr>
        <p:txBody>
          <a:bodyPr wrap="square">
            <a:spAutoFit/>
          </a:bodyPr>
          <a:lstStyle/>
          <a:p>
            <a:pPr marL="228600" indent="-228600" algn="l">
              <a:defRPr/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●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Smart Key </a:t>
            </a:r>
            <a:endParaRPr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algn="l">
              <a:defRPr/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    인식부호</a:t>
            </a:r>
            <a:endParaRPr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algn="l">
              <a:defRPr/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    주문번호</a:t>
            </a:r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TextBox 32"/>
          <p:cNvSpPr txBox="1">
            <a:spLocks noChangeArrowheads="1"/>
          </p:cNvSpPr>
          <p:nvPr/>
        </p:nvSpPr>
        <p:spPr bwMode="auto">
          <a:xfrm>
            <a:off x="5713339" y="5139881"/>
            <a:ext cx="86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Barcode</a:t>
            </a:r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Reading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40"/>
          <p:cNvSpPr>
            <a:spLocks noChangeArrowheads="1"/>
          </p:cNvSpPr>
          <p:nvPr/>
        </p:nvSpPr>
        <p:spPr bwMode="auto">
          <a:xfrm>
            <a:off x="7337487" y="5980492"/>
            <a:ext cx="1152000" cy="2880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1200" b="1" dirty="0" smtClean="0">
                <a:solidFill>
                  <a:srgbClr val="2B04F0"/>
                </a:solidFill>
                <a:latin typeface="맑은 고딕" pitchFamily="50" charset="-127"/>
                <a:ea typeface="맑은 고딕" pitchFamily="50" charset="-127"/>
              </a:rPr>
              <a:t>주문결제 완료</a:t>
            </a:r>
            <a:endParaRPr lang="ko-KR" altLang="en-US" sz="1200" b="1" dirty="0">
              <a:solidFill>
                <a:srgbClr val="2B04F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 preferRelativeResize="0">
            <a:picLocks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5330" y="4850241"/>
            <a:ext cx="514800" cy="51304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253" y="4736712"/>
            <a:ext cx="661622" cy="701075"/>
          </a:xfrm>
          <a:prstGeom prst="rect">
            <a:avLst/>
          </a:prstGeom>
        </p:spPr>
      </p:pic>
      <p:sp>
        <p:nvSpPr>
          <p:cNvPr id="88" name="왼쪽 화살표 20"/>
          <p:cNvSpPr>
            <a:spLocks noChangeArrowheads="1"/>
          </p:cNvSpPr>
          <p:nvPr/>
        </p:nvSpPr>
        <p:spPr bwMode="auto">
          <a:xfrm rot="10800000">
            <a:off x="5940340" y="4893643"/>
            <a:ext cx="383328" cy="261360"/>
          </a:xfrm>
          <a:prstGeom prst="leftArrow">
            <a:avLst>
              <a:gd name="adj1" fmla="val 50000"/>
              <a:gd name="adj2" fmla="val 49879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ko-KR" altLang="en-US" sz="1050"/>
          </a:p>
        </p:txBody>
      </p:sp>
      <p:sp>
        <p:nvSpPr>
          <p:cNvPr id="89" name="왼쪽 화살표 20"/>
          <p:cNvSpPr>
            <a:spLocks noChangeArrowheads="1"/>
          </p:cNvSpPr>
          <p:nvPr/>
        </p:nvSpPr>
        <p:spPr bwMode="auto">
          <a:xfrm rot="10800000">
            <a:off x="7950257" y="4880484"/>
            <a:ext cx="383328" cy="261360"/>
          </a:xfrm>
          <a:prstGeom prst="leftArrow">
            <a:avLst>
              <a:gd name="adj1" fmla="val 50000"/>
              <a:gd name="adj2" fmla="val 49879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ko-KR" altLang="en-US" sz="1050"/>
          </a:p>
        </p:txBody>
      </p:sp>
      <p:sp>
        <p:nvSpPr>
          <p:cNvPr id="90" name="왼쪽 화살표 20"/>
          <p:cNvSpPr>
            <a:spLocks noChangeArrowheads="1"/>
          </p:cNvSpPr>
          <p:nvPr/>
        </p:nvSpPr>
        <p:spPr bwMode="auto">
          <a:xfrm rot="5400000" flipV="1">
            <a:off x="8566173" y="5743798"/>
            <a:ext cx="498573" cy="498455"/>
          </a:xfrm>
          <a:prstGeom prst="bentUpArrow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ko-KR" altLang="en-US" sz="1050"/>
          </a:p>
        </p:txBody>
      </p:sp>
      <p:sp>
        <p:nvSpPr>
          <p:cNvPr id="91" name="Rectangle 93"/>
          <p:cNvSpPr>
            <a:spLocks noChangeArrowheads="1"/>
          </p:cNvSpPr>
          <p:nvPr/>
        </p:nvSpPr>
        <p:spPr bwMode="gray">
          <a:xfrm>
            <a:off x="369055" y="1622801"/>
            <a:ext cx="262772" cy="2145366"/>
          </a:xfrm>
          <a:prstGeom prst="rect">
            <a:avLst/>
          </a:prstGeom>
          <a:solidFill>
            <a:srgbClr val="0076BE"/>
          </a:solidFill>
          <a:ln w="12700"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b="1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53206FB9-B6A6-47D6-83F8-B59D0C83C90E}"/>
              </a:ext>
            </a:extLst>
          </p:cNvPr>
          <p:cNvSpPr txBox="1"/>
          <p:nvPr/>
        </p:nvSpPr>
        <p:spPr>
          <a:xfrm>
            <a:off x="743388" y="1597524"/>
            <a:ext cx="5649772" cy="21706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QR</a:t>
            </a:r>
            <a:r>
              <a:rPr lang="ko-KR" altLang="en-US" b="1" dirty="0" err="1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오더결제</a:t>
            </a:r>
            <a:r>
              <a:rPr lang="en-US" altLang="ko-KR" b="1" dirty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쉽고 편한 모바일 주문 및 결제 멤버십 서비스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200000"/>
              </a:lnSpc>
              <a:buBlip>
                <a:blip r:embed="rId13"/>
              </a:buBlip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별도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App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설치 없이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QR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코드를 이용한 주문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결제 서비스 입니다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" indent="-171450">
              <a:lnSpc>
                <a:spcPct val="200000"/>
              </a:lnSpc>
              <a:buBlip>
                <a:blip r:embed="rId13"/>
              </a:buBlip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카드없이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앱카드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삼성페이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 모바일 간편 결제를 이용한 결제가 가능합니다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" indent="-171450">
              <a:lnSpc>
                <a:spcPct val="200000"/>
              </a:lnSpc>
              <a:buBlip>
                <a:blip r:embed="rId13"/>
              </a:buBlip>
            </a:pP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태블릿을 통한 고객 카카오 알림톡 발송으로 호출이 가능합니다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" indent="-171450">
              <a:lnSpc>
                <a:spcPct val="200000"/>
              </a:lnSpc>
              <a:buBlip>
                <a:blip r:embed="rId13"/>
              </a:buBlip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멤버십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가입시 가맹점 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Point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적립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사용이 가능합니다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3" name="타원 92"/>
          <p:cNvSpPr/>
          <p:nvPr/>
        </p:nvSpPr>
        <p:spPr>
          <a:xfrm>
            <a:off x="7272967" y="1591267"/>
            <a:ext cx="1199816" cy="1199816"/>
          </a:xfrm>
          <a:prstGeom prst="ellipse">
            <a:avLst/>
          </a:prstGeom>
          <a:gradFill flip="none" rotWithShape="1">
            <a:gsLst>
              <a:gs pos="0">
                <a:srgbClr val="1A60B3"/>
              </a:gs>
              <a:gs pos="100000">
                <a:srgbClr val="0581CB">
                  <a:alpha val="90000"/>
                </a:srgbClr>
              </a:gs>
            </a:gsLst>
            <a:lin ang="5400000" scaled="0"/>
            <a:tileRect/>
          </a:gradFill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6467711" y="2661232"/>
            <a:ext cx="1199816" cy="1199816"/>
          </a:xfrm>
          <a:prstGeom prst="ellipse">
            <a:avLst/>
          </a:prstGeom>
          <a:gradFill flip="none" rotWithShape="1">
            <a:gsLst>
              <a:gs pos="0">
                <a:srgbClr val="1A60B3"/>
              </a:gs>
              <a:gs pos="100000">
                <a:srgbClr val="0581CB">
                  <a:alpha val="90000"/>
                </a:srgbClr>
              </a:gs>
            </a:gsLst>
            <a:lin ang="5400000" scaled="0"/>
            <a:tileRect/>
          </a:gradFill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99" name="타원 98"/>
          <p:cNvSpPr/>
          <p:nvPr/>
        </p:nvSpPr>
        <p:spPr>
          <a:xfrm>
            <a:off x="8141920" y="2661232"/>
            <a:ext cx="1199816" cy="1199816"/>
          </a:xfrm>
          <a:prstGeom prst="ellipse">
            <a:avLst/>
          </a:prstGeom>
          <a:gradFill flip="none" rotWithShape="1">
            <a:gsLst>
              <a:gs pos="0">
                <a:srgbClr val="1A60B3"/>
              </a:gs>
              <a:gs pos="100000">
                <a:srgbClr val="0581CB">
                  <a:alpha val="90000"/>
                </a:srgbClr>
              </a:gs>
            </a:gsLst>
            <a:lin ang="5400000" scaled="0"/>
            <a:tileRect/>
          </a:gradFill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pic>
        <p:nvPicPr>
          <p:cNvPr id="69" name="그림 68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4400" t="-20762" r="-4705" b="-19402"/>
          <a:stretch/>
        </p:blipFill>
        <p:spPr>
          <a:xfrm>
            <a:off x="7371288" y="1657321"/>
            <a:ext cx="1051023" cy="1072410"/>
          </a:xfrm>
          <a:prstGeom prst="ellipse">
            <a:avLst/>
          </a:prstGeom>
          <a:noFill/>
        </p:spPr>
      </p:pic>
      <p:grpSp>
        <p:nvGrpSpPr>
          <p:cNvPr id="86" name="그룹 85"/>
          <p:cNvGrpSpPr/>
          <p:nvPr/>
        </p:nvGrpSpPr>
        <p:grpSpPr>
          <a:xfrm>
            <a:off x="6535241" y="2663454"/>
            <a:ext cx="1060750" cy="1050035"/>
            <a:chOff x="3354241" y="3924022"/>
            <a:chExt cx="1060750" cy="1050035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-21234" r="-31378"/>
            <a:stretch/>
          </p:blipFill>
          <p:spPr>
            <a:xfrm>
              <a:off x="3354241" y="3924022"/>
              <a:ext cx="1060750" cy="1050035"/>
            </a:xfrm>
            <a:prstGeom prst="ellipse">
              <a:avLst/>
            </a:prstGeom>
          </p:spPr>
        </p:pic>
        <p:pic>
          <p:nvPicPr>
            <p:cNvPr id="108" name="그림 107"/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28184" y="4180256"/>
              <a:ext cx="353293" cy="627305"/>
            </a:xfrm>
            <a:prstGeom prst="rect">
              <a:avLst/>
            </a:prstGeom>
          </p:spPr>
        </p:pic>
      </p:grpSp>
      <p:pic>
        <p:nvPicPr>
          <p:cNvPr id="109" name="그림 108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45042" y="3587075"/>
            <a:ext cx="441656" cy="197197"/>
          </a:xfrm>
          <a:prstGeom prst="rect">
            <a:avLst/>
          </a:prstGeom>
        </p:spPr>
      </p:pic>
      <p:pic>
        <p:nvPicPr>
          <p:cNvPr id="110" name="그림 109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20424" y="3006659"/>
            <a:ext cx="260121" cy="262392"/>
          </a:xfrm>
          <a:prstGeom prst="rect">
            <a:avLst/>
          </a:prstGeom>
        </p:spPr>
      </p:pic>
      <p:pic>
        <p:nvPicPr>
          <p:cNvPr id="111" name="그림 110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01793" y="2727335"/>
            <a:ext cx="260121" cy="257848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57126" y="2746538"/>
            <a:ext cx="261256" cy="260121"/>
          </a:xfrm>
          <a:prstGeom prst="rect">
            <a:avLst/>
          </a:prstGeom>
        </p:spPr>
      </p:pic>
      <p:pic>
        <p:nvPicPr>
          <p:cNvPr id="113" name="그림 112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84154" y="3321181"/>
            <a:ext cx="260121" cy="260121"/>
          </a:xfrm>
          <a:prstGeom prst="rect">
            <a:avLst/>
          </a:prstGeom>
        </p:spPr>
      </p:pic>
      <p:pic>
        <p:nvPicPr>
          <p:cNvPr id="114" name="그림 113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97005" y="3015881"/>
            <a:ext cx="260121" cy="260121"/>
          </a:xfrm>
          <a:prstGeom prst="rect">
            <a:avLst/>
          </a:prstGeom>
        </p:spPr>
      </p:pic>
      <p:pic>
        <p:nvPicPr>
          <p:cNvPr id="115" name="그림 114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57928" y="3334620"/>
            <a:ext cx="260121" cy="257848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8603326" y="3082988"/>
            <a:ext cx="353981" cy="4019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ko-KR" altLang="en-US" sz="1200" b="1" spc="-150" dirty="0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간편</a:t>
            </a:r>
            <a:endParaRPr lang="en-US" altLang="ko-KR" sz="1200" b="1" spc="-150" dirty="0">
              <a:solidFill>
                <a:schemeClr val="bg1"/>
              </a:solidFill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r>
              <a:rPr lang="ko-KR" altLang="en-US" sz="1200" b="1" spc="-150" dirty="0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결제</a:t>
            </a:r>
          </a:p>
        </p:txBody>
      </p:sp>
      <p:sp>
        <p:nvSpPr>
          <p:cNvPr id="117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QR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오더결제는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코밴이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자체 개발하여 서비스 중인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O2O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서비스입니다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소비자에게는 빠르고 간편한 주문을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가맹점주에겐 업무효율성 및 매출상승에 기여합니다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7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모서리가 둥근 직사각형 60"/>
          <p:cNvSpPr/>
          <p:nvPr/>
        </p:nvSpPr>
        <p:spPr bwMode="auto">
          <a:xfrm>
            <a:off x="2946556" y="3569717"/>
            <a:ext cx="1919240" cy="2451571"/>
          </a:xfrm>
          <a:prstGeom prst="roundRect">
            <a:avLst>
              <a:gd name="adj" fmla="val 7354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12543" tIns="56271" rIns="112543" bIns="5627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125388" fontAlgn="base" latinLnBrk="1">
              <a:spcBef>
                <a:spcPct val="50000"/>
              </a:spcBef>
              <a:spcAft>
                <a:spcPct val="0"/>
              </a:spcAft>
            </a:pPr>
            <a:endParaRPr kumimoji="1" lang="ko-KR" altLang="en-US" sz="985" b="1" dirty="0">
              <a:latin typeface="+mn-ea"/>
            </a:endParaRPr>
          </a:p>
        </p:txBody>
      </p:sp>
      <p:cxnSp>
        <p:nvCxnSpPr>
          <p:cNvPr id="59" name="직선 화살표 연결선 58"/>
          <p:cNvCxnSpPr>
            <a:stCxn id="22" idx="3"/>
            <a:endCxn id="51" idx="1"/>
          </p:cNvCxnSpPr>
          <p:nvPr/>
        </p:nvCxnSpPr>
        <p:spPr>
          <a:xfrm>
            <a:off x="1484544" y="4024157"/>
            <a:ext cx="252047" cy="725344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>
            <a:stCxn id="23" idx="3"/>
            <a:endCxn id="51" idx="1"/>
          </p:cNvCxnSpPr>
          <p:nvPr/>
        </p:nvCxnSpPr>
        <p:spPr>
          <a:xfrm flipV="1">
            <a:off x="1454069" y="4749501"/>
            <a:ext cx="282522" cy="605675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552953" y="1920363"/>
            <a:ext cx="5478605" cy="1348542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Blip>
                <a:blip r:embed="rId3"/>
              </a:buBlip>
              <a:defRPr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365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일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시간 단말기 및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Mobile, QR Code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를 이용한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Web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기부 결제 가능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>
              <a:lnSpc>
                <a:spcPct val="200000"/>
              </a:lnSpc>
              <a:buBlip>
                <a:blip r:embed="rId3"/>
              </a:buBlip>
              <a:defRPr/>
            </a:pP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기부사업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협력을 통한 가맹점의 사회적 브랜드 이미지 제고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>
              <a:lnSpc>
                <a:spcPct val="200000"/>
              </a:lnSpc>
              <a:buBlip>
                <a:blip r:embed="rId3"/>
              </a:buBlip>
              <a:defRPr/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기부금 전액 전달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카드수수료 제외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부가서비스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825208" y="318442"/>
            <a:ext cx="2951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kumimoji="0" lang="en-US" altLang="ko-KR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ilovePeople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“</a:t>
            </a:r>
            <a:r>
              <a:rPr lang="en-US" altLang="ko-KR" sz="1400" b="1" dirty="0" err="1" smtClean="0">
                <a:solidFill>
                  <a:srgbClr val="000000"/>
                </a:solidFill>
                <a:latin typeface="+mn-ea"/>
              </a:rPr>
              <a:t>ilovePeople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”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은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코밴에서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2002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년부터 시작한 세계 최초의 디지털 기부 플랫폼입니다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카드단말기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Web, App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을 통해 원하는 복지시설에 언제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어디서나 기부금 전액 기부할 수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6" name="Oval 151"/>
          <p:cNvSpPr>
            <a:spLocks noChangeArrowheads="1"/>
          </p:cNvSpPr>
          <p:nvPr/>
        </p:nvSpPr>
        <p:spPr bwMode="auto">
          <a:xfrm>
            <a:off x="398215" y="1734225"/>
            <a:ext cx="2825031" cy="35785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1A60B3"/>
              </a:gs>
              <a:gs pos="0">
                <a:srgbClr val="0076BE"/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lIns="18000" rIns="18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>
              <a:buFont typeface="Wingdings" pitchFamily="2" charset="2"/>
              <a:buNone/>
              <a:defRPr/>
            </a:pPr>
            <a:r>
              <a:rPr lang="ko-KR" altLang="en-US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기부문화 확산을 위한 협력</a:t>
            </a:r>
            <a:endParaRPr lang="ko-KR" altLang="en-US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Freeform 170"/>
          <p:cNvSpPr>
            <a:spLocks/>
          </p:cNvSpPr>
          <p:nvPr/>
        </p:nvSpPr>
        <p:spPr bwMode="auto">
          <a:xfrm>
            <a:off x="553652" y="1692849"/>
            <a:ext cx="71438" cy="207962"/>
          </a:xfrm>
          <a:custGeom>
            <a:avLst/>
            <a:gdLst/>
            <a:ahLst/>
            <a:cxnLst>
              <a:cxn ang="0">
                <a:pos x="417" y="0"/>
              </a:cxn>
              <a:cxn ang="0">
                <a:pos x="476" y="10"/>
              </a:cxn>
              <a:cxn ang="0">
                <a:pos x="525" y="40"/>
              </a:cxn>
              <a:cxn ang="0">
                <a:pos x="562" y="83"/>
              </a:cxn>
              <a:cxn ang="0">
                <a:pos x="583" y="138"/>
              </a:cxn>
              <a:cxn ang="0">
                <a:pos x="585" y="1526"/>
              </a:cxn>
              <a:cxn ang="0">
                <a:pos x="575" y="1584"/>
              </a:cxn>
              <a:cxn ang="0">
                <a:pos x="546" y="1634"/>
              </a:cxn>
              <a:cxn ang="0">
                <a:pos x="502" y="1672"/>
              </a:cxn>
              <a:cxn ang="0">
                <a:pos x="447" y="1692"/>
              </a:cxn>
              <a:cxn ang="0">
                <a:pos x="281" y="1695"/>
              </a:cxn>
              <a:cxn ang="0">
                <a:pos x="223" y="1684"/>
              </a:cxn>
              <a:cxn ang="0">
                <a:pos x="173" y="1655"/>
              </a:cxn>
              <a:cxn ang="0">
                <a:pos x="136" y="1610"/>
              </a:cxn>
              <a:cxn ang="0">
                <a:pos x="115" y="1556"/>
              </a:cxn>
              <a:cxn ang="0">
                <a:pos x="113" y="673"/>
              </a:cxn>
              <a:cxn ang="0">
                <a:pos x="200" y="1526"/>
              </a:cxn>
              <a:cxn ang="0">
                <a:pos x="212" y="1567"/>
              </a:cxn>
              <a:cxn ang="0">
                <a:pos x="241" y="1596"/>
              </a:cxn>
              <a:cxn ang="0">
                <a:pos x="281" y="1606"/>
              </a:cxn>
              <a:cxn ang="0">
                <a:pos x="439" y="1603"/>
              </a:cxn>
              <a:cxn ang="0">
                <a:pos x="474" y="1582"/>
              </a:cxn>
              <a:cxn ang="0">
                <a:pos x="495" y="1547"/>
              </a:cxn>
              <a:cxn ang="0">
                <a:pos x="498" y="169"/>
              </a:cxn>
              <a:cxn ang="0">
                <a:pos x="486" y="128"/>
              </a:cxn>
              <a:cxn ang="0">
                <a:pos x="457" y="99"/>
              </a:cxn>
              <a:cxn ang="0">
                <a:pos x="417" y="88"/>
              </a:cxn>
              <a:cxn ang="0">
                <a:pos x="148" y="91"/>
              </a:cxn>
              <a:cxn ang="0">
                <a:pos x="112" y="111"/>
              </a:cxn>
              <a:cxn ang="0">
                <a:pos x="91" y="148"/>
              </a:cxn>
              <a:cxn ang="0">
                <a:pos x="88" y="336"/>
              </a:cxn>
              <a:cxn ang="0">
                <a:pos x="0" y="169"/>
              </a:cxn>
              <a:cxn ang="0">
                <a:pos x="11" y="110"/>
              </a:cxn>
              <a:cxn ang="0">
                <a:pos x="40" y="60"/>
              </a:cxn>
              <a:cxn ang="0">
                <a:pos x="84" y="23"/>
              </a:cxn>
              <a:cxn ang="0">
                <a:pos x="139" y="2"/>
              </a:cxn>
            </a:cxnLst>
            <a:rect l="0" t="0" r="r" b="b"/>
            <a:pathLst>
              <a:path w="585" h="1695">
                <a:moveTo>
                  <a:pt x="169" y="0"/>
                </a:moveTo>
                <a:lnTo>
                  <a:pt x="417" y="0"/>
                </a:lnTo>
                <a:lnTo>
                  <a:pt x="447" y="2"/>
                </a:lnTo>
                <a:lnTo>
                  <a:pt x="476" y="10"/>
                </a:lnTo>
                <a:lnTo>
                  <a:pt x="502" y="23"/>
                </a:lnTo>
                <a:lnTo>
                  <a:pt x="525" y="40"/>
                </a:lnTo>
                <a:lnTo>
                  <a:pt x="546" y="60"/>
                </a:lnTo>
                <a:lnTo>
                  <a:pt x="562" y="83"/>
                </a:lnTo>
                <a:lnTo>
                  <a:pt x="575" y="110"/>
                </a:lnTo>
                <a:lnTo>
                  <a:pt x="583" y="138"/>
                </a:lnTo>
                <a:lnTo>
                  <a:pt x="585" y="169"/>
                </a:lnTo>
                <a:lnTo>
                  <a:pt x="585" y="1526"/>
                </a:lnTo>
                <a:lnTo>
                  <a:pt x="583" y="1556"/>
                </a:lnTo>
                <a:lnTo>
                  <a:pt x="575" y="1584"/>
                </a:lnTo>
                <a:lnTo>
                  <a:pt x="562" y="1610"/>
                </a:lnTo>
                <a:lnTo>
                  <a:pt x="546" y="1634"/>
                </a:lnTo>
                <a:lnTo>
                  <a:pt x="525" y="1655"/>
                </a:lnTo>
                <a:lnTo>
                  <a:pt x="502" y="1672"/>
                </a:lnTo>
                <a:lnTo>
                  <a:pt x="476" y="1684"/>
                </a:lnTo>
                <a:lnTo>
                  <a:pt x="447" y="1692"/>
                </a:lnTo>
                <a:lnTo>
                  <a:pt x="417" y="1695"/>
                </a:lnTo>
                <a:lnTo>
                  <a:pt x="281" y="1695"/>
                </a:lnTo>
                <a:lnTo>
                  <a:pt x="251" y="1692"/>
                </a:lnTo>
                <a:lnTo>
                  <a:pt x="223" y="1684"/>
                </a:lnTo>
                <a:lnTo>
                  <a:pt x="196" y="1672"/>
                </a:lnTo>
                <a:lnTo>
                  <a:pt x="173" y="1655"/>
                </a:lnTo>
                <a:lnTo>
                  <a:pt x="152" y="1634"/>
                </a:lnTo>
                <a:lnTo>
                  <a:pt x="136" y="1610"/>
                </a:lnTo>
                <a:lnTo>
                  <a:pt x="123" y="1584"/>
                </a:lnTo>
                <a:lnTo>
                  <a:pt x="115" y="1556"/>
                </a:lnTo>
                <a:lnTo>
                  <a:pt x="113" y="1526"/>
                </a:lnTo>
                <a:lnTo>
                  <a:pt x="113" y="673"/>
                </a:lnTo>
                <a:lnTo>
                  <a:pt x="200" y="673"/>
                </a:lnTo>
                <a:lnTo>
                  <a:pt x="200" y="1526"/>
                </a:lnTo>
                <a:lnTo>
                  <a:pt x="203" y="1547"/>
                </a:lnTo>
                <a:lnTo>
                  <a:pt x="212" y="1567"/>
                </a:lnTo>
                <a:lnTo>
                  <a:pt x="224" y="1582"/>
                </a:lnTo>
                <a:lnTo>
                  <a:pt x="241" y="1596"/>
                </a:lnTo>
                <a:lnTo>
                  <a:pt x="261" y="1603"/>
                </a:lnTo>
                <a:lnTo>
                  <a:pt x="281" y="1606"/>
                </a:lnTo>
                <a:lnTo>
                  <a:pt x="417" y="1606"/>
                </a:lnTo>
                <a:lnTo>
                  <a:pt x="439" y="1603"/>
                </a:lnTo>
                <a:lnTo>
                  <a:pt x="457" y="1596"/>
                </a:lnTo>
                <a:lnTo>
                  <a:pt x="474" y="1582"/>
                </a:lnTo>
                <a:lnTo>
                  <a:pt x="486" y="1567"/>
                </a:lnTo>
                <a:lnTo>
                  <a:pt x="495" y="1547"/>
                </a:lnTo>
                <a:lnTo>
                  <a:pt x="498" y="1526"/>
                </a:lnTo>
                <a:lnTo>
                  <a:pt x="498" y="169"/>
                </a:lnTo>
                <a:lnTo>
                  <a:pt x="495" y="148"/>
                </a:lnTo>
                <a:lnTo>
                  <a:pt x="486" y="128"/>
                </a:lnTo>
                <a:lnTo>
                  <a:pt x="474" y="111"/>
                </a:lnTo>
                <a:lnTo>
                  <a:pt x="457" y="99"/>
                </a:lnTo>
                <a:lnTo>
                  <a:pt x="439" y="91"/>
                </a:lnTo>
                <a:lnTo>
                  <a:pt x="417" y="88"/>
                </a:lnTo>
                <a:lnTo>
                  <a:pt x="169" y="88"/>
                </a:lnTo>
                <a:lnTo>
                  <a:pt x="148" y="91"/>
                </a:lnTo>
                <a:lnTo>
                  <a:pt x="128" y="99"/>
                </a:lnTo>
                <a:lnTo>
                  <a:pt x="112" y="111"/>
                </a:lnTo>
                <a:lnTo>
                  <a:pt x="99" y="128"/>
                </a:lnTo>
                <a:lnTo>
                  <a:pt x="91" y="148"/>
                </a:lnTo>
                <a:lnTo>
                  <a:pt x="88" y="169"/>
                </a:lnTo>
                <a:lnTo>
                  <a:pt x="88" y="336"/>
                </a:lnTo>
                <a:lnTo>
                  <a:pt x="0" y="336"/>
                </a:lnTo>
                <a:lnTo>
                  <a:pt x="0" y="169"/>
                </a:lnTo>
                <a:lnTo>
                  <a:pt x="2" y="138"/>
                </a:lnTo>
                <a:lnTo>
                  <a:pt x="11" y="110"/>
                </a:lnTo>
                <a:lnTo>
                  <a:pt x="23" y="83"/>
                </a:lnTo>
                <a:lnTo>
                  <a:pt x="40" y="60"/>
                </a:lnTo>
                <a:lnTo>
                  <a:pt x="61" y="40"/>
                </a:lnTo>
                <a:lnTo>
                  <a:pt x="84" y="23"/>
                </a:lnTo>
                <a:lnTo>
                  <a:pt x="111" y="10"/>
                </a:lnTo>
                <a:lnTo>
                  <a:pt x="139" y="2"/>
                </a:lnTo>
                <a:lnTo>
                  <a:pt x="169" y="0"/>
                </a:lnTo>
                <a:close/>
              </a:path>
            </a:pathLst>
          </a:cu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round/>
            <a:headEnd/>
            <a:tailEnd/>
          </a:ln>
          <a:effectLst>
            <a:outerShdw dist="12700" algn="ctr" rotWithShape="0">
              <a:srgbClr val="DDDDDD"/>
            </a:outerShdw>
          </a:effectLst>
        </p:spPr>
        <p:txBody>
          <a:bodyPr wrap="none" lIns="112702" tIns="56352" rIns="112702" bIns="56352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 t="11906" r="9054" b="10710"/>
          <a:stretch>
            <a:fillRect/>
          </a:stretch>
        </p:blipFill>
        <p:spPr bwMode="auto">
          <a:xfrm>
            <a:off x="728544" y="3717032"/>
            <a:ext cx="756000" cy="61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058"/>
          <a:stretch/>
        </p:blipFill>
        <p:spPr>
          <a:xfrm>
            <a:off x="728544" y="5013176"/>
            <a:ext cx="725525" cy="684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66547" y="4336323"/>
            <a:ext cx="64807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CAT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0737" y="5703059"/>
            <a:ext cx="64807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POS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93"/>
          <p:cNvSpPr>
            <a:spLocks noChangeArrowheads="1"/>
          </p:cNvSpPr>
          <p:nvPr/>
        </p:nvSpPr>
        <p:spPr bwMode="gray">
          <a:xfrm>
            <a:off x="2705556" y="3412921"/>
            <a:ext cx="4231536" cy="275238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50" t="39848" r="36004" b="40208"/>
          <a:stretch/>
        </p:blipFill>
        <p:spPr>
          <a:xfrm>
            <a:off x="3475988" y="4063152"/>
            <a:ext cx="802882" cy="58767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610203" y="3648531"/>
            <a:ext cx="948842" cy="3006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VAN System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3122842" y="4931759"/>
            <a:ext cx="776728" cy="708328"/>
            <a:chOff x="-2285911" y="5709679"/>
            <a:chExt cx="641924" cy="643933"/>
          </a:xfrm>
        </p:grpSpPr>
        <p:pic>
          <p:nvPicPr>
            <p:cNvPr id="45" name="Picture 2" descr="http://postfiles15.naver.net/20090916_190/anwansoon_12531089241636tWFj_png/deep_blue_closed_anwansoon.png?type=w1">
              <a:extLst>
                <a:ext uri="{FF2B5EF4-FFF2-40B4-BE49-F238E27FC236}">
                  <a16:creationId xmlns:a16="http://schemas.microsoft.com/office/drawing/2014/main" xmlns="" id="{889F1550-DAD1-4AC0-AAA5-B7366AAB0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85911" y="5709679"/>
              <a:ext cx="542881" cy="6152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그림 100" descr="1301451031_Database_2.png">
              <a:extLst>
                <a:ext uri="{FF2B5EF4-FFF2-40B4-BE49-F238E27FC236}">
                  <a16:creationId xmlns:a16="http://schemas.microsoft.com/office/drawing/2014/main" xmlns="" id="{C1D5D9E1-20F0-42DD-968F-FA6997BA6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72062" y="5961008"/>
              <a:ext cx="328075" cy="392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8" name="Picture 6" descr="C:\Program Files\Microsoft Resource DVD Artwork\DVD_ART\Artwork_Imagery\HARDWARE_IMAGERY\Illustration - Misc Hardware\XML Icons\Server HIS Host Integrati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51465" y="4906480"/>
            <a:ext cx="551361" cy="74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" name="그룹 49"/>
          <p:cNvGrpSpPr/>
          <p:nvPr/>
        </p:nvGrpSpPr>
        <p:grpSpPr>
          <a:xfrm>
            <a:off x="1736591" y="4506421"/>
            <a:ext cx="961579" cy="486159"/>
            <a:chOff x="2120651" y="6035018"/>
            <a:chExt cx="961579" cy="486159"/>
          </a:xfrm>
        </p:grpSpPr>
        <p:sp>
          <p:nvSpPr>
            <p:cNvPr id="58" name="TextBox 133"/>
            <p:cNvSpPr txBox="1">
              <a:spLocks noChangeArrowheads="1"/>
            </p:cNvSpPr>
            <p:nvPr/>
          </p:nvSpPr>
          <p:spPr bwMode="auto">
            <a:xfrm>
              <a:off x="2304126" y="6148707"/>
              <a:ext cx="5693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+mn-ea"/>
                </a:rPr>
                <a:t>공중망</a:t>
              </a:r>
              <a:endParaRPr lang="ko-KR" altLang="en-US" sz="1000" b="1" dirty="0">
                <a:latin typeface="+mn-ea"/>
              </a:endParaRPr>
            </a:p>
          </p:txBody>
        </p:sp>
        <p:pic>
          <p:nvPicPr>
            <p:cNvPr id="51" name="그림 50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20651" y="6035018"/>
              <a:ext cx="961579" cy="486159"/>
            </a:xfrm>
            <a:prstGeom prst="rect">
              <a:avLst/>
            </a:prstGeom>
          </p:spPr>
        </p:pic>
      </p:grpSp>
      <p:sp>
        <p:nvSpPr>
          <p:cNvPr id="21" name="Rectangle 93"/>
          <p:cNvSpPr>
            <a:spLocks noChangeArrowheads="1"/>
          </p:cNvSpPr>
          <p:nvPr/>
        </p:nvSpPr>
        <p:spPr bwMode="gray">
          <a:xfrm>
            <a:off x="522637" y="3412921"/>
            <a:ext cx="1135892" cy="275238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62" name="직선 화살표 연결선 61"/>
          <p:cNvCxnSpPr>
            <a:stCxn id="51" idx="3"/>
            <a:endCxn id="61" idx="1"/>
          </p:cNvCxnSpPr>
          <p:nvPr/>
        </p:nvCxnSpPr>
        <p:spPr>
          <a:xfrm>
            <a:off x="2698170" y="4749501"/>
            <a:ext cx="248386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/>
          <p:nvPr/>
        </p:nvCxnSpPr>
        <p:spPr>
          <a:xfrm>
            <a:off x="4865796" y="4724180"/>
            <a:ext cx="336274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모서리가 둥근 직사각형 62"/>
          <p:cNvSpPr/>
          <p:nvPr/>
        </p:nvSpPr>
        <p:spPr bwMode="auto">
          <a:xfrm>
            <a:off x="5153828" y="4024157"/>
            <a:ext cx="1542836" cy="1421067"/>
          </a:xfrm>
          <a:prstGeom prst="roundRect">
            <a:avLst>
              <a:gd name="adj" fmla="val 7354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12543" tIns="56271" rIns="112543" bIns="5627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125388" fontAlgn="base" latinLnBrk="1">
              <a:spcBef>
                <a:spcPct val="50000"/>
              </a:spcBef>
              <a:spcAft>
                <a:spcPct val="0"/>
              </a:spcAft>
            </a:pPr>
            <a:endParaRPr kumimoji="1" lang="ko-KR" altLang="en-US" sz="985" b="1" dirty="0">
              <a:latin typeface="+mn-ea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5153828" y="4442966"/>
            <a:ext cx="776728" cy="708328"/>
            <a:chOff x="-2285911" y="5709679"/>
            <a:chExt cx="641924" cy="643933"/>
          </a:xfrm>
        </p:grpSpPr>
        <p:pic>
          <p:nvPicPr>
            <p:cNvPr id="65" name="Picture 2" descr="http://postfiles15.naver.net/20090916_190/anwansoon_12531089241636tWFj_png/deep_blue_closed_anwansoon.png?type=w1">
              <a:extLst>
                <a:ext uri="{FF2B5EF4-FFF2-40B4-BE49-F238E27FC236}">
                  <a16:creationId xmlns:a16="http://schemas.microsoft.com/office/drawing/2014/main" xmlns="" id="{889F1550-DAD1-4AC0-AAA5-B7366AAB0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85911" y="5709679"/>
              <a:ext cx="542881" cy="6152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그림 100" descr="1301451031_Database_2.png">
              <a:extLst>
                <a:ext uri="{FF2B5EF4-FFF2-40B4-BE49-F238E27FC236}">
                  <a16:creationId xmlns:a16="http://schemas.microsoft.com/office/drawing/2014/main" xmlns="" id="{C1D5D9E1-20F0-42DD-968F-FA6997BA6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72062" y="5961008"/>
              <a:ext cx="328075" cy="392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7" name="Picture 6" descr="C:\Program Files\Microsoft Resource DVD Artwork\DVD_ART\Artwork_Imagery\HARDWARE_IMAGERY\Illustration - Misc Hardware\XML Icons\Server HIS Host Integrati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82451" y="4417687"/>
            <a:ext cx="551361" cy="74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1" descr="C:\Users\코밴\Desktop\아이러브피플\로고\ILP_new_BI_v10_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09358" y="4041138"/>
            <a:ext cx="720080" cy="360040"/>
          </a:xfrm>
          <a:prstGeom prst="rect">
            <a:avLst/>
          </a:prstGeom>
          <a:noFill/>
        </p:spPr>
      </p:pic>
      <p:sp>
        <p:nvSpPr>
          <p:cNvPr id="69" name="TextBox 68"/>
          <p:cNvSpPr txBox="1"/>
          <p:nvPr/>
        </p:nvSpPr>
        <p:spPr>
          <a:xfrm>
            <a:off x="5797500" y="4055363"/>
            <a:ext cx="64807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System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자유형 70"/>
          <p:cNvSpPr/>
          <p:nvPr/>
        </p:nvSpPr>
        <p:spPr bwMode="auto">
          <a:xfrm rot="14994473">
            <a:off x="5058886" y="4638251"/>
            <a:ext cx="373334" cy="2068670"/>
          </a:xfrm>
          <a:custGeom>
            <a:avLst/>
            <a:gdLst>
              <a:gd name="connsiteX0" fmla="*/ 454025 w 454025"/>
              <a:gd name="connsiteY0" fmla="*/ 0 h 1343025"/>
              <a:gd name="connsiteX1" fmla="*/ 63500 w 454025"/>
              <a:gd name="connsiteY1" fmla="*/ 457200 h 1343025"/>
              <a:gd name="connsiteX2" fmla="*/ 73025 w 454025"/>
              <a:gd name="connsiteY2" fmla="*/ 904875 h 1343025"/>
              <a:gd name="connsiteX3" fmla="*/ 301625 w 454025"/>
              <a:gd name="connsiteY3" fmla="*/ 1343025 h 134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025" h="1343025">
                <a:moveTo>
                  <a:pt x="454025" y="0"/>
                </a:moveTo>
                <a:cubicBezTo>
                  <a:pt x="290512" y="153194"/>
                  <a:pt x="127000" y="306388"/>
                  <a:pt x="63500" y="457200"/>
                </a:cubicBezTo>
                <a:cubicBezTo>
                  <a:pt x="0" y="608012"/>
                  <a:pt x="33338" y="757238"/>
                  <a:pt x="73025" y="904875"/>
                </a:cubicBezTo>
                <a:cubicBezTo>
                  <a:pt x="112713" y="1052513"/>
                  <a:pt x="207169" y="1197769"/>
                  <a:pt x="301625" y="1343025"/>
                </a:cubicBezTo>
              </a:path>
            </a:pathLst>
          </a:custGeom>
          <a:noFill/>
          <a:ln w="25400" cap="flat" cmpd="sng" algn="ctr">
            <a:solidFill>
              <a:srgbClr val="DF1839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273867" y="5644300"/>
            <a:ext cx="1027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①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기부거래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585572" y="5563678"/>
            <a:ext cx="1368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기부거래 수집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4" name="그림 73" descr="제목-없음-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021134" y="3619366"/>
            <a:ext cx="672001" cy="288000"/>
          </a:xfrm>
          <a:prstGeom prst="rect">
            <a:avLst/>
          </a:prstGeom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 rotWithShape="1">
          <a:blip r:embed="rId13" cstate="print"/>
          <a:srcRect t="52703"/>
          <a:stretch/>
        </p:blipFill>
        <p:spPr bwMode="auto">
          <a:xfrm>
            <a:off x="6116356" y="2189862"/>
            <a:ext cx="2003073" cy="119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" name="Picture 2"/>
          <p:cNvPicPr>
            <a:picLocks noChangeAspect="1" noChangeArrowheads="1"/>
          </p:cNvPicPr>
          <p:nvPr/>
        </p:nvPicPr>
        <p:blipFill rotWithShape="1">
          <a:blip r:embed="rId14" cstate="print"/>
          <a:srcRect b="49763"/>
          <a:stretch/>
        </p:blipFill>
        <p:spPr bwMode="auto">
          <a:xfrm>
            <a:off x="7905328" y="1598247"/>
            <a:ext cx="1491740" cy="1001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7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725" t="58920" r="6489" b="10522"/>
          <a:stretch/>
        </p:blipFill>
        <p:spPr bwMode="auto">
          <a:xfrm>
            <a:off x="6477863" y="1561888"/>
            <a:ext cx="1211441" cy="60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 rotWithShape="1">
          <a:blip r:embed="rId16" cstate="print"/>
          <a:srcRect l="25775" t="9400" r="25822" b="51384"/>
          <a:stretch/>
        </p:blipFill>
        <p:spPr bwMode="auto">
          <a:xfrm>
            <a:off x="8193360" y="2636912"/>
            <a:ext cx="695514" cy="710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" name="모서리가 둥근 직사각형 78"/>
          <p:cNvSpPr/>
          <p:nvPr/>
        </p:nvSpPr>
        <p:spPr bwMode="auto">
          <a:xfrm>
            <a:off x="7084373" y="4329200"/>
            <a:ext cx="2448272" cy="900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5400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lvl="0"/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① 기부거래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일반 승인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0"/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- KOVAN ILP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단말기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(CAT, POS)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에서 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신용카드로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기부결제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0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결제시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기부자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ID,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코드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입력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기부결제 추가 가능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(KOVAN)</a:t>
            </a:r>
            <a:endParaRPr kumimoji="1" lang="ko-KR" altLang="en-US" sz="1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모서리가 둥근 직사각형 79"/>
          <p:cNvSpPr/>
          <p:nvPr/>
        </p:nvSpPr>
        <p:spPr bwMode="auto">
          <a:xfrm>
            <a:off x="7084373" y="5410618"/>
            <a:ext cx="2448272" cy="748655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5400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lvl="0"/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② 기부거래 수집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기부거래 발생 시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ILP SYSTEM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은 </a:t>
            </a:r>
            <a:endParaRPr lang="en-US" altLang="ko-KR" sz="1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거래를 수집하여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정산까지 관리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기부자 및 </a:t>
            </a:r>
            <a:r>
              <a:rPr lang="ko-KR" altLang="en-US" sz="10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기부처는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기부내역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조회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02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73049" y="0"/>
            <a:ext cx="1439591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671234" y="549275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70664" y="2361254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670664" y="3760236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37280" y="479041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9097" y="671960"/>
            <a:ext cx="13726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0664" y="3689603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9096" y="2483938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보유 시스템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9096" y="3879946"/>
            <a:ext cx="1599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부가 서비스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7216" y="578497"/>
            <a:ext cx="273573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연혁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재무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조직 및 인원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97216" y="2357732"/>
            <a:ext cx="273573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VAN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PG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서비스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97216" y="3717298"/>
            <a:ext cx="273573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QR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오더 </a:t>
            </a: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Service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en-US" altLang="ko-KR" sz="1600" b="1" dirty="0" err="1" smtClean="0">
                <a:solidFill>
                  <a:schemeClr val="bg1">
                    <a:lumMod val="75000"/>
                  </a:schemeClr>
                </a:solidFill>
              </a:rPr>
              <a:t>ilovePeople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671234" y="5155817"/>
            <a:ext cx="696228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71234" y="5085184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9666" y="5275527"/>
            <a:ext cx="152791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Reference</a:t>
            </a:r>
            <a:endParaRPr lang="ko-KR" alt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897216" y="5112879"/>
            <a:ext cx="273630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사업현황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2. </a:t>
            </a:r>
            <a:r>
              <a:rPr lang="ko-KR" altLang="en-US" sz="1600" b="1" dirty="0" smtClean="0"/>
              <a:t>주요 </a:t>
            </a:r>
            <a:r>
              <a:rPr lang="ko-KR" altLang="en-US" sz="1600" b="1" dirty="0" err="1" smtClean="0"/>
              <a:t>고객사</a:t>
            </a:r>
            <a:endParaRPr lang="ko-KR" altLang="en-US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670664" y="2281695"/>
            <a:ext cx="73154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39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roup 96"/>
          <p:cNvGraphicFramePr>
            <a:graphicFrameLocks noGrp="1"/>
          </p:cNvGraphicFramePr>
          <p:nvPr>
            <p:extLst/>
          </p:nvPr>
        </p:nvGraphicFramePr>
        <p:xfrm>
          <a:off x="5943638" y="1772816"/>
          <a:ext cx="1788785" cy="268185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23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중계시스템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구축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18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2016.01 ~ 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        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76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VAN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분개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간편결제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 신규서비스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개발 및 적용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가맹점코드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TID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매칭 구분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직승인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거래중계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ISP/MPI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모듈 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EDI </a:t>
                      </a: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매입청구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입금액대사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거래내역 조회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Ⅳ. Reference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969224" y="318442"/>
            <a:ext cx="2807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사업현황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" name="Group 96"/>
          <p:cNvGraphicFramePr>
            <a:graphicFrameLocks noGrp="1"/>
          </p:cNvGraphicFramePr>
          <p:nvPr>
            <p:extLst/>
          </p:nvPr>
        </p:nvGraphicFramePr>
        <p:xfrm>
          <a:off x="282200" y="1775319"/>
          <a:ext cx="1788785" cy="2681856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23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VAN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운영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182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2010 ~ 2015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     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76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지역단위 농협하나로마트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VAN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제공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8" name="Group 96"/>
          <p:cNvGraphicFramePr>
            <a:graphicFrameLocks noGrp="1"/>
          </p:cNvGraphicFramePr>
          <p:nvPr>
            <p:extLst/>
          </p:nvPr>
        </p:nvGraphicFramePr>
        <p:xfrm>
          <a:off x="2169346" y="1775319"/>
          <a:ext cx="1788785" cy="268185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23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VAN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구축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18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2017.01 ~ 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        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76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단말기 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Application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Back-Office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Network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VAN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운영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PG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연동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9" name="Group 96"/>
          <p:cNvGraphicFramePr>
            <a:graphicFrameLocks noGrp="1"/>
          </p:cNvGraphicFramePr>
          <p:nvPr>
            <p:extLst/>
          </p:nvPr>
        </p:nvGraphicFramePr>
        <p:xfrm>
          <a:off x="4056492" y="1775319"/>
          <a:ext cx="1788785" cy="268185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23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VAN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구축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18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2017.01 ~ 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        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76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단말기 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Application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Back-Office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개발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Network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VAN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시스템 운영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PG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사 연동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11" name="Group 96"/>
          <p:cNvGraphicFramePr>
            <a:graphicFrameLocks noGrp="1"/>
          </p:cNvGraphicFramePr>
          <p:nvPr>
            <p:extLst/>
          </p:nvPr>
        </p:nvGraphicFramePr>
        <p:xfrm>
          <a:off x="7830786" y="1775319"/>
          <a:ext cx="1788785" cy="268185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23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입금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정산시스템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구축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18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2011.01 ~ </a:t>
                      </a:r>
                      <a:r>
                        <a:rPr kumimoji="0" lang="ko-KR" altLang="en-US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        </a:t>
                      </a:r>
                      <a:endParaRPr kumimoji="0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76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EDI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매입 청구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입금액 대사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거래내역 조회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영수증 출력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전자저널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ERP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자동전표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생성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현금영수증 거래 승인 중계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pic>
        <p:nvPicPr>
          <p:cNvPr id="13" name="Picture 16" descr="모듈식 디자인으로 혁신을 꾀하다, LG G5 리뷰 2편- 사용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389" t="11905" r="8333" b="12698"/>
          <a:stretch>
            <a:fillRect/>
          </a:stretch>
        </p:blipFill>
        <p:spPr bwMode="auto">
          <a:xfrm>
            <a:off x="4344570" y="2180545"/>
            <a:ext cx="1212628" cy="354463"/>
          </a:xfrm>
          <a:prstGeom prst="rect">
            <a:avLst/>
          </a:prstGeom>
          <a:noFill/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3872" y="2061768"/>
            <a:ext cx="1159731" cy="529199"/>
          </a:xfrm>
          <a:prstGeom prst="rect">
            <a:avLst/>
          </a:prstGeom>
        </p:spPr>
      </p:pic>
      <p:pic>
        <p:nvPicPr>
          <p:cNvPr id="16" name="Picture 4" descr="ELAND RETAIL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41958" y="2202035"/>
            <a:ext cx="1366439" cy="248663"/>
          </a:xfrm>
          <a:prstGeom prst="rect">
            <a:avLst/>
          </a:prstGeom>
          <a:noFill/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2202" y="2142819"/>
            <a:ext cx="1091655" cy="429913"/>
          </a:xfrm>
          <a:prstGeom prst="rect">
            <a:avLst/>
          </a:prstGeom>
        </p:spPr>
      </p:pic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여러 대형 가맹점에 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On-Line/Off-Line 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결제에 필요한 다양한 솔루션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개발을 제공해왔으며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이를 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</a:rPr>
              <a:t>통하여 결제시장에서 필요로 하는 대부분의 결제수단을 연동하고 서비스하고 있습니다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728" y="2245423"/>
            <a:ext cx="1544479" cy="327309"/>
          </a:xfrm>
          <a:prstGeom prst="rect">
            <a:avLst/>
          </a:prstGeom>
        </p:spPr>
      </p:pic>
      <p:graphicFrame>
        <p:nvGraphicFramePr>
          <p:cNvPr id="53" name="Group 96"/>
          <p:cNvGraphicFramePr>
            <a:graphicFrameLocks noGrp="1"/>
          </p:cNvGraphicFramePr>
          <p:nvPr>
            <p:extLst/>
          </p:nvPr>
        </p:nvGraphicFramePr>
        <p:xfrm>
          <a:off x="285715" y="4593046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2019.06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DSVAN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구축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54" name="Group 96"/>
          <p:cNvGraphicFramePr>
            <a:graphicFrameLocks noGrp="1"/>
          </p:cNvGraphicFramePr>
          <p:nvPr>
            <p:extLst/>
          </p:nvPr>
        </p:nvGraphicFramePr>
        <p:xfrm>
          <a:off x="2169344" y="4593046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2019.05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DSVAN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구축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55" name="Group 96"/>
          <p:cNvGraphicFramePr>
            <a:graphicFrameLocks noGrp="1"/>
          </p:cNvGraphicFramePr>
          <p:nvPr>
            <p:extLst/>
          </p:nvPr>
        </p:nvGraphicFramePr>
        <p:xfrm>
          <a:off x="4056492" y="4593046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2019.04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DSVAN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구축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56" name="Group 96"/>
          <p:cNvGraphicFramePr>
            <a:graphicFrameLocks noGrp="1"/>
          </p:cNvGraphicFramePr>
          <p:nvPr>
            <p:extLst/>
          </p:nvPr>
        </p:nvGraphicFramePr>
        <p:xfrm>
          <a:off x="5943638" y="4593046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2018.12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DSVAN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구축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57" name="Group 96"/>
          <p:cNvGraphicFramePr>
            <a:graphicFrameLocks noGrp="1"/>
          </p:cNvGraphicFramePr>
          <p:nvPr>
            <p:extLst/>
          </p:nvPr>
        </p:nvGraphicFramePr>
        <p:xfrm>
          <a:off x="7830784" y="4585048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2018.05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DSVAN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구축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pic>
        <p:nvPicPr>
          <p:cNvPr id="58" name="그림 57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045" y="4607185"/>
            <a:ext cx="1411432" cy="389659"/>
          </a:xfrm>
          <a:prstGeom prst="rect">
            <a:avLst/>
          </a:prstGeom>
        </p:spPr>
      </p:pic>
      <p:pic>
        <p:nvPicPr>
          <p:cNvPr id="59" name="Picture 37" descr="홈플러스, 국내 처음으로 ‘호주산’ 포도 판매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681" t="24123" r="12097" b="35566"/>
          <a:stretch>
            <a:fillRect/>
          </a:stretch>
        </p:blipFill>
        <p:spPr bwMode="auto">
          <a:xfrm>
            <a:off x="8212343" y="4582536"/>
            <a:ext cx="1025665" cy="394260"/>
          </a:xfrm>
          <a:prstGeom prst="rect">
            <a:avLst/>
          </a:prstGeom>
          <a:noFill/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6007" y="4571747"/>
            <a:ext cx="1223029" cy="407676"/>
          </a:xfrm>
          <a:prstGeom prst="rect">
            <a:avLst/>
          </a:prstGeom>
        </p:spPr>
      </p:pic>
      <p:pic>
        <p:nvPicPr>
          <p:cNvPr id="61" name="Picture 4" descr="세븐일레븐 - 7월11일은 세븐일레븐데이!! 편의점 커피 및 7월행사♩"/>
          <p:cNvPicPr>
            <a:picLocks noChangeAspect="1" noChangeArrowheads="1"/>
          </p:cNvPicPr>
          <p:nvPr/>
        </p:nvPicPr>
        <p:blipFill>
          <a:blip r:embed="rId12" cstate="print"/>
          <a:srcRect b="88842"/>
          <a:stretch>
            <a:fillRect/>
          </a:stretch>
        </p:blipFill>
        <p:spPr bwMode="auto">
          <a:xfrm>
            <a:off x="2424143" y="4626530"/>
            <a:ext cx="1219460" cy="298109"/>
          </a:xfrm>
          <a:prstGeom prst="rect">
            <a:avLst/>
          </a:prstGeom>
          <a:noFill/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0570" y="4522358"/>
            <a:ext cx="1708783" cy="530020"/>
          </a:xfrm>
          <a:prstGeom prst="rect">
            <a:avLst/>
          </a:prstGeom>
        </p:spPr>
      </p:pic>
      <p:graphicFrame>
        <p:nvGraphicFramePr>
          <p:cNvPr id="35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1278805"/>
              </p:ext>
            </p:extLst>
          </p:nvPr>
        </p:nvGraphicFramePr>
        <p:xfrm>
          <a:off x="282198" y="5496754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2015.10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단말 보안 인증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36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0678659"/>
              </p:ext>
            </p:extLst>
          </p:nvPr>
        </p:nvGraphicFramePr>
        <p:xfrm>
          <a:off x="2169344" y="5495263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2015.10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단말 보안 인증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3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8066468"/>
              </p:ext>
            </p:extLst>
          </p:nvPr>
        </p:nvGraphicFramePr>
        <p:xfrm>
          <a:off x="4056492" y="5495263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2015.12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멀티리더기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개발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3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0255199"/>
              </p:ext>
            </p:extLst>
          </p:nvPr>
        </p:nvGraphicFramePr>
        <p:xfrm>
          <a:off x="5943638" y="5495263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2014.07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매입정산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시스템 구축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graphicFrame>
        <p:nvGraphicFramePr>
          <p:cNvPr id="39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40193976"/>
              </p:ext>
            </p:extLst>
          </p:nvPr>
        </p:nvGraphicFramePr>
        <p:xfrm>
          <a:off x="7830784" y="5487265"/>
          <a:ext cx="1788785" cy="849387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08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2014.06</a:t>
                      </a:r>
                      <a:endParaRPr kumimoji="0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ISP, MPI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  <a:endParaRPr kumimoji="0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0030372"/>
                  </a:ext>
                </a:extLst>
              </a:tr>
            </a:tbl>
          </a:graphicData>
        </a:graphic>
      </p:graphicFrame>
      <p:pic>
        <p:nvPicPr>
          <p:cNvPr id="40" name="Picture 10" descr="2017년 3월 20일 데일리 경제NEWS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419" t="80000" r="33986" b="1016"/>
          <a:stretch>
            <a:fillRect/>
          </a:stretch>
        </p:blipFill>
        <p:spPr bwMode="auto">
          <a:xfrm>
            <a:off x="2515168" y="5526612"/>
            <a:ext cx="1047120" cy="322054"/>
          </a:xfrm>
          <a:prstGeom prst="rect">
            <a:avLst/>
          </a:prstGeom>
          <a:noFill/>
        </p:spPr>
      </p:pic>
      <p:pic>
        <p:nvPicPr>
          <p:cNvPr id="41" name="Picture 4" descr="ELAND RETAIL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0560" y="5574611"/>
            <a:ext cx="1242217" cy="226057"/>
          </a:xfrm>
          <a:prstGeom prst="rect">
            <a:avLst/>
          </a:prstGeom>
          <a:noFill/>
        </p:spPr>
      </p:pic>
      <p:pic>
        <p:nvPicPr>
          <p:cNvPr id="44" name="Picture 4" descr="세븐일레븐 - 7월11일은 세븐일레븐데이!! 편의점 커피 및 7월행사♩"/>
          <p:cNvPicPr>
            <a:picLocks noChangeAspect="1" noChangeArrowheads="1"/>
          </p:cNvPicPr>
          <p:nvPr/>
        </p:nvPicPr>
        <p:blipFill>
          <a:blip r:embed="rId12" cstate="print"/>
          <a:srcRect b="88842"/>
          <a:stretch>
            <a:fillRect/>
          </a:stretch>
        </p:blipFill>
        <p:spPr bwMode="auto">
          <a:xfrm>
            <a:off x="4366800" y="5538584"/>
            <a:ext cx="1219460" cy="298109"/>
          </a:xfrm>
          <a:prstGeom prst="rect">
            <a:avLst/>
          </a:prstGeom>
          <a:noFill/>
        </p:spPr>
      </p:pic>
      <p:pic>
        <p:nvPicPr>
          <p:cNvPr id="45" name="Picture 52" descr="관련 이미지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31579" y="5402050"/>
            <a:ext cx="1008651" cy="471323"/>
          </a:xfrm>
          <a:prstGeom prst="rect">
            <a:avLst/>
          </a:prstGeom>
          <a:noFill/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66" t="29000" r="35148" b="61550"/>
          <a:stretch/>
        </p:blipFill>
        <p:spPr>
          <a:xfrm>
            <a:off x="6322651" y="5470874"/>
            <a:ext cx="1138105" cy="36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54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Ⅳ. Reference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969224" y="318442"/>
            <a:ext cx="2807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사업현황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755938" y="904526"/>
            <a:ext cx="8374040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코밴은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여러 간편 결제서비스와 연동하여 다양한 간편 결제시스템을 구축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/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운영하고 있으며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</a:t>
            </a:r>
          </a:p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다양한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고객사들에게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보다 편리한 결제서비스를 제공하고 있습니다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6275918"/>
              </p:ext>
            </p:extLst>
          </p:nvPr>
        </p:nvGraphicFramePr>
        <p:xfrm>
          <a:off x="778462" y="1665715"/>
          <a:ext cx="8329273" cy="4643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38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367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간편결제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서비스 명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Interface</a:t>
                      </a:r>
                      <a:r>
                        <a:rPr lang="en-US" altLang="ko-KR" sz="1400" baseline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시기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 </a:t>
                      </a:r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2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맑은 고딕" pitchFamily="50" charset="-127"/>
                          <a:ea typeface="맑은 고딕" pitchFamily="50" charset="-127"/>
                        </a:rPr>
                        <a:t>카드사 앱카드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2013.06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이용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31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제로페이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2019. 07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이용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7924062"/>
                  </a:ext>
                </a:extLst>
              </a:tr>
              <a:tr h="3231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맑은 고딕" pitchFamily="50" charset="-127"/>
                          <a:ea typeface="맑은 고딕" pitchFamily="50" charset="-127"/>
                        </a:rPr>
                        <a:t>삼성페이</a:t>
                      </a:r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2015.08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이용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LG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PAY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2018.11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+mn-ea"/>
                        </a:rPr>
                        <a:t>전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+mn-ea"/>
                        </a:rPr>
                        <a:t>고객사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+mn-ea"/>
                        </a:rPr>
                        <a:t> 이용</a:t>
                      </a:r>
                      <a:endParaRPr lang="ko-KR" altLang="en-US" sz="1200" b="0" dirty="0"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PAYCO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2016.11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 고객사 이용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맑은 고딕" pitchFamily="50" charset="-127"/>
                          <a:ea typeface="맑은 고딕" pitchFamily="50" charset="-127"/>
                        </a:rPr>
                        <a:t>네이버페이</a:t>
                      </a:r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2015.05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+mn-ea"/>
                        </a:rPr>
                        <a:t>전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+mn-ea"/>
                        </a:rPr>
                        <a:t>고객사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+mn-ea"/>
                        </a:rPr>
                        <a:t> 이용</a:t>
                      </a:r>
                      <a:endParaRPr lang="ko-KR" altLang="en-US" sz="1200" b="0" dirty="0"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marL="0" marR="0" lvl="0" indent="0" algn="ctr" defTabSz="91433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맑은 고딕" pitchFamily="50" charset="-127"/>
                          <a:ea typeface="+mn-ea"/>
                        </a:rPr>
                        <a:t>카카오페이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맑은 고딕" pitchFamily="50" charset="-127"/>
                          <a:ea typeface="+mn-ea"/>
                        </a:rPr>
                        <a:t>2019.11</a:t>
                      </a:r>
                      <a:endParaRPr lang="ko-KR" altLang="en-US" sz="1200" b="0" dirty="0" smtClean="0"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맑은 고딕" pitchFamily="50" charset="-127"/>
                          <a:ea typeface="+mn-ea"/>
                        </a:rPr>
                        <a:t>전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+mn-ea"/>
                        </a:rPr>
                        <a:t>고객사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+mn-ea"/>
                        </a:rPr>
                        <a:t> 이용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SSG-PAY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2017.01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신세계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I&amp;C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위챗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PAY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2016.07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신세계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에버랜드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알리 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PAY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2019.05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코리아세븐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PAYNOW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2016.06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LGU+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L.PAY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2016.04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롯데 계열사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K-PAY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맑은 고딕" pitchFamily="50" charset="-127"/>
                          <a:ea typeface="맑은 고딕" pitchFamily="50" charset="-127"/>
                        </a:rPr>
                        <a:t>2015.11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KG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이니시스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45842696"/>
                  </a:ext>
                </a:extLst>
              </a:tr>
              <a:tr h="307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+mn-ea"/>
                        </a:rPr>
                        <a:t>T-money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2019.10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</a:t>
                      </a:r>
                      <a:r>
                        <a:rPr lang="en-US" altLang="ko-KR" sz="12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r>
                        <a:rPr lang="ko-KR" altLang="en-US" sz="12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이용</a:t>
                      </a:r>
                      <a:endParaRPr lang="ko-KR" altLang="en-US" sz="12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11615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426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4589369"/>
              </p:ext>
            </p:extLst>
          </p:nvPr>
        </p:nvGraphicFramePr>
        <p:xfrm>
          <a:off x="279492" y="1949536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3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4477921"/>
              </p:ext>
            </p:extLst>
          </p:nvPr>
        </p:nvGraphicFramePr>
        <p:xfrm>
          <a:off x="2167992" y="1949536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2892388"/>
              </p:ext>
            </p:extLst>
          </p:nvPr>
        </p:nvGraphicFramePr>
        <p:xfrm>
          <a:off x="4056492" y="1949536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5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6907164"/>
              </p:ext>
            </p:extLst>
          </p:nvPr>
        </p:nvGraphicFramePr>
        <p:xfrm>
          <a:off x="5944992" y="1949536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6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7466766"/>
              </p:ext>
            </p:extLst>
          </p:nvPr>
        </p:nvGraphicFramePr>
        <p:xfrm>
          <a:off x="7833493" y="1949536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8643387"/>
              </p:ext>
            </p:extLst>
          </p:nvPr>
        </p:nvGraphicFramePr>
        <p:xfrm>
          <a:off x="279492" y="258835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8659664"/>
              </p:ext>
            </p:extLst>
          </p:nvPr>
        </p:nvGraphicFramePr>
        <p:xfrm>
          <a:off x="2167992" y="258835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9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8462221"/>
              </p:ext>
            </p:extLst>
          </p:nvPr>
        </p:nvGraphicFramePr>
        <p:xfrm>
          <a:off x="4056492" y="258835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8347916"/>
              </p:ext>
            </p:extLst>
          </p:nvPr>
        </p:nvGraphicFramePr>
        <p:xfrm>
          <a:off x="5944992" y="258835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1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5368718"/>
              </p:ext>
            </p:extLst>
          </p:nvPr>
        </p:nvGraphicFramePr>
        <p:xfrm>
          <a:off x="7833493" y="258835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2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3696372"/>
              </p:ext>
            </p:extLst>
          </p:nvPr>
        </p:nvGraphicFramePr>
        <p:xfrm>
          <a:off x="281581" y="3224331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3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5374224"/>
              </p:ext>
            </p:extLst>
          </p:nvPr>
        </p:nvGraphicFramePr>
        <p:xfrm>
          <a:off x="2170081" y="3224331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3854206"/>
              </p:ext>
            </p:extLst>
          </p:nvPr>
        </p:nvGraphicFramePr>
        <p:xfrm>
          <a:off x="4058581" y="3224331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5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6520683"/>
              </p:ext>
            </p:extLst>
          </p:nvPr>
        </p:nvGraphicFramePr>
        <p:xfrm>
          <a:off x="5947081" y="3224331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6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8462924"/>
              </p:ext>
            </p:extLst>
          </p:nvPr>
        </p:nvGraphicFramePr>
        <p:xfrm>
          <a:off x="7835582" y="3224331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0934791"/>
              </p:ext>
            </p:extLst>
          </p:nvPr>
        </p:nvGraphicFramePr>
        <p:xfrm>
          <a:off x="279492" y="385571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5294871"/>
              </p:ext>
            </p:extLst>
          </p:nvPr>
        </p:nvGraphicFramePr>
        <p:xfrm>
          <a:off x="2167992" y="385571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9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0676280"/>
              </p:ext>
            </p:extLst>
          </p:nvPr>
        </p:nvGraphicFramePr>
        <p:xfrm>
          <a:off x="4056492" y="385571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9685435"/>
              </p:ext>
            </p:extLst>
          </p:nvPr>
        </p:nvGraphicFramePr>
        <p:xfrm>
          <a:off x="5944992" y="385571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1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8116102"/>
              </p:ext>
            </p:extLst>
          </p:nvPr>
        </p:nvGraphicFramePr>
        <p:xfrm>
          <a:off x="7833493" y="385571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2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0556747"/>
              </p:ext>
            </p:extLst>
          </p:nvPr>
        </p:nvGraphicFramePr>
        <p:xfrm>
          <a:off x="279492" y="4494535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3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308975"/>
              </p:ext>
            </p:extLst>
          </p:nvPr>
        </p:nvGraphicFramePr>
        <p:xfrm>
          <a:off x="2167992" y="4494535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6590289"/>
              </p:ext>
            </p:extLst>
          </p:nvPr>
        </p:nvGraphicFramePr>
        <p:xfrm>
          <a:off x="4056492" y="4494535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5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9366894"/>
              </p:ext>
            </p:extLst>
          </p:nvPr>
        </p:nvGraphicFramePr>
        <p:xfrm>
          <a:off x="5944992" y="4494535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6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0890385"/>
              </p:ext>
            </p:extLst>
          </p:nvPr>
        </p:nvGraphicFramePr>
        <p:xfrm>
          <a:off x="7833493" y="4494535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159144"/>
              </p:ext>
            </p:extLst>
          </p:nvPr>
        </p:nvGraphicFramePr>
        <p:xfrm>
          <a:off x="290581" y="509999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512126"/>
              </p:ext>
            </p:extLst>
          </p:nvPr>
        </p:nvGraphicFramePr>
        <p:xfrm>
          <a:off x="2179081" y="509999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9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57815227"/>
              </p:ext>
            </p:extLst>
          </p:nvPr>
        </p:nvGraphicFramePr>
        <p:xfrm>
          <a:off x="4067581" y="509999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1195638"/>
              </p:ext>
            </p:extLst>
          </p:nvPr>
        </p:nvGraphicFramePr>
        <p:xfrm>
          <a:off x="5956081" y="509999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1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673217"/>
              </p:ext>
            </p:extLst>
          </p:nvPr>
        </p:nvGraphicFramePr>
        <p:xfrm>
          <a:off x="7844582" y="5099994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2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4082342"/>
              </p:ext>
            </p:extLst>
          </p:nvPr>
        </p:nvGraphicFramePr>
        <p:xfrm>
          <a:off x="288492" y="573137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3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4746235"/>
              </p:ext>
            </p:extLst>
          </p:nvPr>
        </p:nvGraphicFramePr>
        <p:xfrm>
          <a:off x="2176992" y="573137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4751471"/>
              </p:ext>
            </p:extLst>
          </p:nvPr>
        </p:nvGraphicFramePr>
        <p:xfrm>
          <a:off x="4065492" y="573137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5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0170939"/>
              </p:ext>
            </p:extLst>
          </p:nvPr>
        </p:nvGraphicFramePr>
        <p:xfrm>
          <a:off x="5953992" y="573137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6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6809728"/>
              </p:ext>
            </p:extLst>
          </p:nvPr>
        </p:nvGraphicFramePr>
        <p:xfrm>
          <a:off x="7842493" y="5731377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7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6132166"/>
              </p:ext>
            </p:extLst>
          </p:nvPr>
        </p:nvGraphicFramePr>
        <p:xfrm>
          <a:off x="281581" y="1318153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5489189"/>
              </p:ext>
            </p:extLst>
          </p:nvPr>
        </p:nvGraphicFramePr>
        <p:xfrm>
          <a:off x="2170081" y="1318153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9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5732229"/>
              </p:ext>
            </p:extLst>
          </p:nvPr>
        </p:nvGraphicFramePr>
        <p:xfrm>
          <a:off x="4058581" y="1318153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6937545"/>
              </p:ext>
            </p:extLst>
          </p:nvPr>
        </p:nvGraphicFramePr>
        <p:xfrm>
          <a:off x="5947081" y="1318153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1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2526077"/>
              </p:ext>
            </p:extLst>
          </p:nvPr>
        </p:nvGraphicFramePr>
        <p:xfrm>
          <a:off x="7835582" y="1318153"/>
          <a:ext cx="1788785" cy="553743"/>
        </p:xfrm>
        <a:graphic>
          <a:graphicData uri="http://schemas.openxmlformats.org/drawingml/2006/table">
            <a:tbl>
              <a:tblPr/>
              <a:tblGrid>
                <a:gridCol w="1788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37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87610"/>
            <a:ext cx="3240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Ⅳ. Reference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7" name="Picture 43" descr="gs리테일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600" r="5501" b="31401"/>
          <a:stretch>
            <a:fillRect/>
          </a:stretch>
        </p:blipFill>
        <p:spPr bwMode="auto">
          <a:xfrm>
            <a:off x="6321703" y="4595845"/>
            <a:ext cx="1053359" cy="351120"/>
          </a:xfrm>
          <a:prstGeom prst="rect">
            <a:avLst/>
          </a:prstGeom>
          <a:noFill/>
        </p:spPr>
      </p:pic>
      <p:pic>
        <p:nvPicPr>
          <p:cNvPr id="78" name="Picture 45" descr="gs슈퍼에 대한 이미지 검색결과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80567" y="4655703"/>
            <a:ext cx="1558632" cy="279141"/>
          </a:xfrm>
          <a:prstGeom prst="rect">
            <a:avLst/>
          </a:prstGeom>
          <a:noFill/>
        </p:spPr>
      </p:pic>
      <p:pic>
        <p:nvPicPr>
          <p:cNvPr id="79" name="Picture 61" descr="CJ푸드빌에 대한 이미지 검색결과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87" t="18421" r="16423" b="17982"/>
          <a:stretch>
            <a:fillRect/>
          </a:stretch>
        </p:blipFill>
        <p:spPr bwMode="auto">
          <a:xfrm>
            <a:off x="8258840" y="3261547"/>
            <a:ext cx="933616" cy="458468"/>
          </a:xfrm>
          <a:prstGeom prst="rect">
            <a:avLst/>
          </a:prstGeom>
          <a:noFill/>
        </p:spPr>
      </p:pic>
      <p:pic>
        <p:nvPicPr>
          <p:cNvPr id="80" name="Picture 59" descr="cgv에 대한 이미지 검색결과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27" t="12032" r="7476" b="13773"/>
          <a:stretch>
            <a:fillRect/>
          </a:stretch>
        </p:blipFill>
        <p:spPr bwMode="auto">
          <a:xfrm>
            <a:off x="6430031" y="3274648"/>
            <a:ext cx="864533" cy="432266"/>
          </a:xfrm>
          <a:prstGeom prst="rect">
            <a:avLst/>
          </a:prstGeom>
          <a:noFill/>
        </p:spPr>
      </p:pic>
      <p:pic>
        <p:nvPicPr>
          <p:cNvPr id="81" name="Picture 50" descr="관련 이미지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75" t="56571" r="33107" b="26900"/>
          <a:stretch>
            <a:fillRect/>
          </a:stretch>
        </p:blipFill>
        <p:spPr bwMode="auto">
          <a:xfrm>
            <a:off x="352450" y="4581537"/>
            <a:ext cx="1691283" cy="379737"/>
          </a:xfrm>
          <a:prstGeom prst="rect">
            <a:avLst/>
          </a:prstGeom>
          <a:noFill/>
        </p:spPr>
      </p:pic>
      <p:pic>
        <p:nvPicPr>
          <p:cNvPr id="82" name="Picture 68" descr="교보문고에 대한 이미지 검색결과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888" t="9787" r="29112" b="50622"/>
          <a:stretch>
            <a:fillRect/>
          </a:stretch>
        </p:blipFill>
        <p:spPr bwMode="auto">
          <a:xfrm>
            <a:off x="8130989" y="3932952"/>
            <a:ext cx="1189317" cy="405765"/>
          </a:xfrm>
          <a:prstGeom prst="rect">
            <a:avLst/>
          </a:prstGeom>
          <a:noFill/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5064" y="4530563"/>
            <a:ext cx="1457738" cy="447457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8926" y="3897900"/>
            <a:ext cx="1340916" cy="404978"/>
          </a:xfrm>
          <a:prstGeom prst="rect">
            <a:avLst/>
          </a:prstGeom>
        </p:spPr>
      </p:pic>
      <p:pic>
        <p:nvPicPr>
          <p:cNvPr id="85" name="Picture 6" descr="신선한 상품 정다운 이웃 LOTTE super -새창">
            <a:hlinkClick r:id="rId17" tooltip="LOTTE super 사이트 새창에서 열림"/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435" t="18900" r="11253" b="24401"/>
          <a:stretch>
            <a:fillRect/>
          </a:stretch>
        </p:blipFill>
        <p:spPr bwMode="auto">
          <a:xfrm>
            <a:off x="526206" y="1325718"/>
            <a:ext cx="1313355" cy="481064"/>
          </a:xfrm>
          <a:prstGeom prst="rect">
            <a:avLst/>
          </a:prstGeom>
          <a:noFill/>
        </p:spPr>
      </p:pic>
      <p:pic>
        <p:nvPicPr>
          <p:cNvPr id="86" name="Picture 25" descr="[롯데마트 로고] 롯데마트 로고 ai 입니다.345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565" t="61335" r="48693" b="14301"/>
          <a:stretch>
            <a:fillRect/>
          </a:stretch>
        </p:blipFill>
        <p:spPr bwMode="auto">
          <a:xfrm>
            <a:off x="2445045" y="1333967"/>
            <a:ext cx="1252678" cy="464566"/>
          </a:xfrm>
          <a:prstGeom prst="rect">
            <a:avLst/>
          </a:prstGeom>
          <a:noFill/>
        </p:spPr>
      </p:pic>
      <p:pic>
        <p:nvPicPr>
          <p:cNvPr id="87" name="그림 86"/>
          <p:cNvPicPr preferRelativeResize="0"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884" y="1426479"/>
            <a:ext cx="1440000" cy="379020"/>
          </a:xfrm>
          <a:prstGeom prst="rect">
            <a:avLst/>
          </a:prstGeom>
        </p:spPr>
      </p:pic>
      <p:pic>
        <p:nvPicPr>
          <p:cNvPr id="88" name="Picture 2" descr="[롯데백화점 로고] 롯데백화점 로고파일3244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54" t="9818" r="4363" b="57455"/>
          <a:stretch>
            <a:fillRect/>
          </a:stretch>
        </p:blipFill>
        <p:spPr bwMode="auto">
          <a:xfrm>
            <a:off x="6354907" y="1408660"/>
            <a:ext cx="986953" cy="414272"/>
          </a:xfrm>
          <a:prstGeom prst="rect">
            <a:avLst/>
          </a:prstGeom>
          <a:noFill/>
        </p:spPr>
      </p:pic>
      <p:pic>
        <p:nvPicPr>
          <p:cNvPr id="89" name="그림 88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480" y="2099420"/>
            <a:ext cx="1038806" cy="294776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2498" y="2059457"/>
            <a:ext cx="902875" cy="400035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6136" y="1949899"/>
            <a:ext cx="1036055" cy="538699"/>
          </a:xfrm>
          <a:prstGeom prst="rect">
            <a:avLst/>
          </a:prstGeom>
        </p:spPr>
      </p:pic>
      <p:pic>
        <p:nvPicPr>
          <p:cNvPr id="92" name="그림 91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1138" y="1945029"/>
            <a:ext cx="636492" cy="573473"/>
          </a:xfrm>
          <a:prstGeom prst="rect">
            <a:avLst/>
          </a:prstGeom>
        </p:spPr>
      </p:pic>
      <p:pic>
        <p:nvPicPr>
          <p:cNvPr id="93" name="그림 92"/>
          <p:cNvPicPr>
            <a:picLocks noChangeAspect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241" y="2751759"/>
            <a:ext cx="1411285" cy="308908"/>
          </a:xfrm>
          <a:prstGeom prst="rect">
            <a:avLst/>
          </a:prstGeom>
        </p:spPr>
      </p:pic>
      <p:pic>
        <p:nvPicPr>
          <p:cNvPr id="94" name="Picture 31" descr="뉴코아아울렛에 대한 이미지 검색결과">
            <a:hlinkClick r:id="rId27"/>
          </p:cNvPr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850" t="9838" r="17651" b="14563"/>
          <a:stretch>
            <a:fillRect/>
          </a:stretch>
        </p:blipFill>
        <p:spPr bwMode="auto">
          <a:xfrm>
            <a:off x="8368104" y="1993791"/>
            <a:ext cx="726922" cy="465231"/>
          </a:xfrm>
          <a:prstGeom prst="rect">
            <a:avLst/>
          </a:prstGeom>
          <a:noFill/>
        </p:spPr>
      </p:pic>
      <p:pic>
        <p:nvPicPr>
          <p:cNvPr id="95" name="그림 94"/>
          <p:cNvPicPr>
            <a:picLocks noChangeAspect="1"/>
          </p:cNvPicPr>
          <p:nvPr/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1351" y="2672344"/>
            <a:ext cx="1225167" cy="385767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51" t="8255" r="7115" b="14462"/>
          <a:stretch/>
        </p:blipFill>
        <p:spPr>
          <a:xfrm>
            <a:off x="4487050" y="2627607"/>
            <a:ext cx="894226" cy="491824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1630" y="2596142"/>
            <a:ext cx="921337" cy="488538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480" y="3276111"/>
            <a:ext cx="1046723" cy="465850"/>
          </a:xfrm>
          <a:prstGeom prst="rect">
            <a:avLst/>
          </a:prstGeom>
        </p:spPr>
      </p:pic>
      <p:pic>
        <p:nvPicPr>
          <p:cNvPr id="99" name="그림 98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6617" y="2678952"/>
            <a:ext cx="1120535" cy="363996"/>
          </a:xfrm>
          <a:prstGeom prst="rect">
            <a:avLst/>
          </a:prstGeom>
        </p:spPr>
      </p:pic>
      <p:pic>
        <p:nvPicPr>
          <p:cNvPr id="100" name="Picture 64" descr="LG 전자에 대한 이미지 검색결과">
            <a:hlinkClick r:id="rId34"/>
          </p:cNvPr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570058" y="3986656"/>
            <a:ext cx="1225649" cy="325222"/>
          </a:xfrm>
          <a:prstGeom prst="rect">
            <a:avLst/>
          </a:prstGeom>
          <a:noFill/>
        </p:spPr>
      </p:pic>
      <p:pic>
        <p:nvPicPr>
          <p:cNvPr id="101" name="그림 100"/>
          <p:cNvPicPr>
            <a:picLocks noChangeAspect="1"/>
          </p:cNvPicPr>
          <p:nvPr/>
        </p:nvPicPr>
        <p:blipFill>
          <a:blip r:embed="rId3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3320" y="3928329"/>
            <a:ext cx="1381227" cy="432555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37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0544" y="3896392"/>
            <a:ext cx="1178678" cy="468197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4969" y="3239535"/>
            <a:ext cx="517930" cy="515426"/>
          </a:xfrm>
          <a:prstGeom prst="rect">
            <a:avLst/>
          </a:prstGeom>
        </p:spPr>
      </p:pic>
      <p:pic>
        <p:nvPicPr>
          <p:cNvPr id="104" name="Picture 37" descr="홈플러스, 국내 처음으로 ‘호주산’ 포도 판매"/>
          <p:cNvPicPr>
            <a:picLocks noChangeAspect="1" noChangeArrowheads="1"/>
          </p:cNvPicPr>
          <p:nvPr/>
        </p:nvPicPr>
        <p:blipFill>
          <a:blip r:embed="rId3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681" t="24123" r="12097" b="35566"/>
          <a:stretch>
            <a:fillRect/>
          </a:stretch>
        </p:blipFill>
        <p:spPr bwMode="auto">
          <a:xfrm>
            <a:off x="4447051" y="3250512"/>
            <a:ext cx="1025665" cy="437433"/>
          </a:xfrm>
          <a:prstGeom prst="rect">
            <a:avLst/>
          </a:prstGeom>
          <a:noFill/>
        </p:spPr>
      </p:pic>
      <p:sp>
        <p:nvSpPr>
          <p:cNvPr id="105" name="TextBox 104"/>
          <p:cNvSpPr txBox="1"/>
          <p:nvPr/>
        </p:nvSpPr>
        <p:spPr>
          <a:xfrm>
            <a:off x="344488" y="869783"/>
            <a:ext cx="1308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mtClean="0">
                <a:solidFill>
                  <a:schemeClr val="tx2">
                    <a:lumMod val="50000"/>
                  </a:schemeClr>
                </a:solidFill>
                <a:effectLst>
                  <a:glow rad="38100">
                    <a:schemeClr val="tx1">
                      <a:alpha val="15000"/>
                    </a:schemeClr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rPr>
              <a:t>주요 </a:t>
            </a:r>
            <a:r>
              <a:rPr lang="ko-KR" altLang="en-US" sz="1600" b="1" dirty="0" err="1" smtClean="0">
                <a:solidFill>
                  <a:schemeClr val="tx2">
                    <a:lumMod val="50000"/>
                  </a:schemeClr>
                </a:solidFill>
                <a:effectLst>
                  <a:glow rad="38100">
                    <a:schemeClr val="tx1">
                      <a:alpha val="15000"/>
                    </a:schemeClr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rPr>
              <a:t>고객사</a:t>
            </a:r>
            <a:endParaRPr lang="ko-KR" altLang="en-US" sz="1600" b="1" dirty="0">
              <a:solidFill>
                <a:schemeClr val="tx2">
                  <a:lumMod val="50000"/>
                </a:schemeClr>
              </a:solidFill>
              <a:effectLst>
                <a:glow rad="38100">
                  <a:schemeClr val="tx1">
                    <a:alpha val="15000"/>
                  </a:schemeClr>
                </a:glo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Times New Roman" pitchFamily="18" charset="0"/>
            </a:endParaRPr>
          </a:p>
        </p:txBody>
      </p:sp>
      <p:cxnSp>
        <p:nvCxnSpPr>
          <p:cNvPr id="106" name="직선 연결선 105"/>
          <p:cNvCxnSpPr/>
          <p:nvPr/>
        </p:nvCxnSpPr>
        <p:spPr>
          <a:xfrm>
            <a:off x="1641512" y="1025968"/>
            <a:ext cx="79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2" name="그림 151"/>
          <p:cNvPicPr>
            <a:picLocks noChangeAspect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1314" y="1343573"/>
            <a:ext cx="911142" cy="53006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48150" y="5134834"/>
            <a:ext cx="1117950" cy="48406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3223" y="5779648"/>
            <a:ext cx="1114425" cy="4572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6852" y="5182025"/>
            <a:ext cx="1685925" cy="4381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3320" y="5724644"/>
            <a:ext cx="1466850" cy="5715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6634012" y="5764446"/>
            <a:ext cx="456570" cy="48805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1117" y="5753560"/>
            <a:ext cx="913141" cy="51954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97883" y="5214585"/>
            <a:ext cx="1524000" cy="352425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8" cstate="print">
            <a:clrChange>
              <a:clrFrom>
                <a:srgbClr val="262626"/>
              </a:clrFrom>
              <a:clrTo>
                <a:srgbClr val="26262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74935" y="4507359"/>
            <a:ext cx="582521" cy="566777"/>
          </a:xfrm>
          <a:prstGeom prst="rect">
            <a:avLst/>
          </a:prstGeom>
        </p:spPr>
      </p:pic>
      <p:pic>
        <p:nvPicPr>
          <p:cNvPr id="153" name="그림 152"/>
          <p:cNvPicPr>
            <a:picLocks noChangeAspect="1"/>
          </p:cNvPicPr>
          <p:nvPr/>
        </p:nvPicPr>
        <p:blipFill>
          <a:blip r:embed="rId49" cstate="print">
            <a:clrChange>
              <a:clrFrom>
                <a:srgbClr val="F6F5EF"/>
              </a:clrFrom>
              <a:clrTo>
                <a:srgbClr val="F6F5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885" y="5092556"/>
            <a:ext cx="565995" cy="592019"/>
          </a:xfrm>
          <a:prstGeom prst="rect">
            <a:avLst/>
          </a:prstGeom>
        </p:spPr>
      </p:pic>
      <p:pic>
        <p:nvPicPr>
          <p:cNvPr id="154" name="그림 153"/>
          <p:cNvPicPr>
            <a:picLocks noChangeAspect="1"/>
          </p:cNvPicPr>
          <p:nvPr/>
        </p:nvPicPr>
        <p:blipFill>
          <a:blip r:embed="rId5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1868" y="5196728"/>
            <a:ext cx="1552575" cy="428625"/>
          </a:xfrm>
          <a:prstGeom prst="rect">
            <a:avLst/>
          </a:prstGeom>
        </p:spPr>
      </p:pic>
      <p:pic>
        <p:nvPicPr>
          <p:cNvPr id="155" name="그림 154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>
            <a:off x="7985145" y="5832035"/>
            <a:ext cx="1562100" cy="352425"/>
          </a:xfrm>
          <a:prstGeom prst="rect">
            <a:avLst/>
          </a:prstGeom>
        </p:spPr>
      </p:pic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6969224" y="318442"/>
            <a:ext cx="2807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</a:t>
            </a:r>
            <a:r>
              <a:rPr kumimoji="0"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고객사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00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32720" y="3284984"/>
            <a:ext cx="51844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kumimoji="0" lang="en-US" altLang="ko-K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kumimoji="0" lang="ko-KR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0752" y="5733256"/>
            <a:ext cx="4420554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(06259) </a:t>
            </a:r>
            <a:r>
              <a:rPr lang="ko-KR" altLang="en-US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서울시 강남구 </a:t>
            </a:r>
            <a:r>
              <a:rPr lang="ko-KR" altLang="en-US" sz="16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도곡로</a:t>
            </a:r>
            <a:r>
              <a:rPr lang="en-US" altLang="ko-KR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6</a:t>
            </a:r>
            <a:r>
              <a:rPr lang="ko-KR" altLang="en-US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길 </a:t>
            </a:r>
            <a:r>
              <a:rPr lang="en-US" altLang="ko-KR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10, </a:t>
            </a:r>
            <a:r>
              <a:rPr lang="ko-KR" altLang="en-US" sz="16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코밴빌딩</a:t>
            </a:r>
            <a:endParaRPr lang="en-US" altLang="ko-KR" sz="16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대표번호</a:t>
            </a:r>
            <a:r>
              <a:rPr lang="en-US" altLang="ko-KR" sz="16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1661-6400</a:t>
            </a:r>
            <a:endParaRPr lang="ko-KR" altLang="en-US" sz="16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54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26175</TotalTime>
  <Words>2639</Words>
  <Application>Microsoft Office PowerPoint</Application>
  <PresentationFormat>A4 용지(210x297mm)</PresentationFormat>
  <Paragraphs>882</Paragraphs>
  <Slides>25</Slides>
  <Notes>19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home</cp:lastModifiedBy>
  <cp:revision>780</cp:revision>
  <cp:lastPrinted>2021-04-19T05:42:34Z</cp:lastPrinted>
  <dcterms:created xsi:type="dcterms:W3CDTF">2006-10-05T04:04:58Z</dcterms:created>
  <dcterms:modified xsi:type="dcterms:W3CDTF">2022-11-17T08:37:06Z</dcterms:modified>
</cp:coreProperties>
</file>