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3" r:id="rId2"/>
    <p:sldId id="300" r:id="rId3"/>
    <p:sldId id="302" r:id="rId4"/>
    <p:sldId id="316" r:id="rId5"/>
    <p:sldId id="267" r:id="rId6"/>
    <p:sldId id="304" r:id="rId7"/>
    <p:sldId id="276" r:id="rId8"/>
    <p:sldId id="305" r:id="rId9"/>
    <p:sldId id="306" r:id="rId10"/>
    <p:sldId id="307" r:id="rId11"/>
    <p:sldId id="308" r:id="rId12"/>
    <p:sldId id="317" r:id="rId13"/>
    <p:sldId id="319" r:id="rId14"/>
    <p:sldId id="310" r:id="rId15"/>
    <p:sldId id="311" r:id="rId16"/>
    <p:sldId id="312" r:id="rId17"/>
    <p:sldId id="313" r:id="rId18"/>
    <p:sldId id="318" r:id="rId19"/>
  </p:sldIdLst>
  <p:sldSz cx="7272338" cy="10477500"/>
  <p:notesSz cx="9939338" cy="6807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" userDrawn="1">
          <p15:clr>
            <a:srgbClr val="A4A3A4"/>
          </p15:clr>
        </p15:guide>
        <p15:guide id="3" pos="179" userDrawn="1">
          <p15:clr>
            <a:srgbClr val="A4A3A4"/>
          </p15:clr>
        </p15:guide>
        <p15:guide id="4" orient="horz" pos="6420" userDrawn="1">
          <p15:clr>
            <a:srgbClr val="A4A3A4"/>
          </p15:clr>
        </p15:guide>
        <p15:guide id="5" pos="4403" userDrawn="1">
          <p15:clr>
            <a:srgbClr val="A4A3A4"/>
          </p15:clr>
        </p15:guide>
        <p15:guide id="6" pos="2291" userDrawn="1">
          <p15:clr>
            <a:srgbClr val="A4A3A4"/>
          </p15:clr>
        </p15:guide>
        <p15:guide id="7" orient="horz" pos="1044" userDrawn="1">
          <p15:clr>
            <a:srgbClr val="A4A3A4"/>
          </p15:clr>
        </p15:guide>
        <p15:guide id="8" orient="horz" pos="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376BFF"/>
    <a:srgbClr val="FF5050"/>
    <a:srgbClr val="535A6D"/>
    <a:srgbClr val="000000"/>
    <a:srgbClr val="1F2021"/>
    <a:srgbClr val="FF0000"/>
    <a:srgbClr val="FF4747"/>
    <a:srgbClr val="00B0F0"/>
    <a:srgbClr val="47474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382" autoAdjust="0"/>
    <p:restoredTop sz="94660"/>
  </p:normalViewPr>
  <p:slideViewPr>
    <p:cSldViewPr>
      <p:cViewPr varScale="1">
        <p:scale>
          <a:sx n="76" d="100"/>
          <a:sy n="76" d="100"/>
        </p:scale>
        <p:origin x="-3228" y="-84"/>
      </p:cViewPr>
      <p:guideLst>
        <p:guide orient="horz" pos="180"/>
        <p:guide orient="horz" pos="6420"/>
        <p:guide orient="horz" pos="1044"/>
        <p:guide orient="horz" pos="804"/>
        <p:guide pos="179"/>
        <p:guide pos="4403"/>
        <p:guide pos="22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046" cy="341680"/>
          </a:xfrm>
          <a:prstGeom prst="rect">
            <a:avLst/>
          </a:prstGeom>
        </p:spPr>
        <p:txBody>
          <a:bodyPr vert="horz" lIns="82018" tIns="41009" rIns="82018" bIns="41009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80" y="0"/>
            <a:ext cx="4307046" cy="341680"/>
          </a:xfrm>
          <a:prstGeom prst="rect">
            <a:avLst/>
          </a:prstGeom>
        </p:spPr>
        <p:txBody>
          <a:bodyPr vert="horz" lIns="82018" tIns="41009" rIns="82018" bIns="41009" rtlCol="0"/>
          <a:lstStyle>
            <a:lvl1pPr algn="r">
              <a:defRPr sz="1100"/>
            </a:lvl1pPr>
          </a:lstStyle>
          <a:p>
            <a:fld id="{161CAFF5-180A-42DB-87D7-A2A34556B0C3}" type="datetimeFigureOut">
              <a:rPr lang="ko-KR" altLang="en-US" smtClean="0"/>
              <a:pPr/>
              <a:t>2023-02-23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71950" y="850900"/>
            <a:ext cx="1595438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2018" tIns="41009" rIns="82018" bIns="4100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635"/>
            <a:ext cx="7951470" cy="2680665"/>
          </a:xfrm>
          <a:prstGeom prst="rect">
            <a:avLst/>
          </a:prstGeom>
        </p:spPr>
        <p:txBody>
          <a:bodyPr vert="horz" lIns="82018" tIns="41009" rIns="82018" bIns="4100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65521"/>
            <a:ext cx="4307046" cy="341679"/>
          </a:xfrm>
          <a:prstGeom prst="rect">
            <a:avLst/>
          </a:prstGeom>
        </p:spPr>
        <p:txBody>
          <a:bodyPr vert="horz" lIns="82018" tIns="41009" rIns="82018" bIns="41009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80" y="6465521"/>
            <a:ext cx="4307046" cy="341679"/>
          </a:xfrm>
          <a:prstGeom prst="rect">
            <a:avLst/>
          </a:prstGeom>
        </p:spPr>
        <p:txBody>
          <a:bodyPr vert="horz" lIns="82018" tIns="41009" rIns="82018" bIns="41009" rtlCol="0" anchor="b"/>
          <a:lstStyle>
            <a:lvl1pPr algn="r">
              <a:defRPr sz="1100"/>
            </a:lvl1pPr>
          </a:lstStyle>
          <a:p>
            <a:fld id="{120EED71-583C-4535-B3E0-990414CAAC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9623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IGICO KT_Logo V1.0-Gray.png" descr="DIGICO KT_Logo V1.0-Gray.png">
            <a:extLst>
              <a:ext uri="{FF2B5EF4-FFF2-40B4-BE49-F238E27FC236}">
                <a16:creationId xmlns:a16="http://schemas.microsoft.com/office/drawing/2014/main" xmlns="" id="{F78A1C60-7B0A-6D7A-38DF-2B11E0F204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5766451" y="276225"/>
            <a:ext cx="1245767" cy="21892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IGICO KT_Logo V1.0-Gray.png" descr="DIGICO KT_Logo V1.0-Gray.png">
            <a:extLst>
              <a:ext uri="{FF2B5EF4-FFF2-40B4-BE49-F238E27FC236}">
                <a16:creationId xmlns:a16="http://schemas.microsoft.com/office/drawing/2014/main" xmlns="" id="{F78A1C60-7B0A-6D7A-38DF-2B11E0F204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5766451" y="276225"/>
            <a:ext cx="1245767" cy="21892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91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IGICO KT_Logo V1.0-Gray.png" descr="DIGICO KT_Logo V1.0-Gray.png">
            <a:extLst>
              <a:ext uri="{FF2B5EF4-FFF2-40B4-BE49-F238E27FC236}">
                <a16:creationId xmlns:a16="http://schemas.microsoft.com/office/drawing/2014/main" xmlns="" id="{F78A1C60-7B0A-6D7A-38DF-2B11E0F2041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5766451" y="276225"/>
            <a:ext cx="1245767" cy="21892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811871" rtl="0" eaLnBrk="1" latinLnBrk="0" hangingPunct="1">
        <a:spcBef>
          <a:spcPct val="0"/>
        </a:spcBef>
        <a:buNone/>
        <a:defRPr sz="39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451" indent="-304451" algn="l" defTabSz="811871" rtl="0" eaLnBrk="1" latinLnBrk="0" hangingPunct="1">
        <a:spcBef>
          <a:spcPct val="20000"/>
        </a:spcBef>
        <a:buFont typeface="Arial" pitchFamily="34" charset="0"/>
        <a:buChar char="�"/>
        <a:defRPr sz="2841" kern="1200">
          <a:solidFill>
            <a:schemeClr val="tx1"/>
          </a:solidFill>
          <a:latin typeface="+mn-lt"/>
          <a:ea typeface="+mn-ea"/>
          <a:cs typeface="+mn-cs"/>
        </a:defRPr>
      </a:lvl1pPr>
      <a:lvl2pPr marL="659645" indent="-253710" algn="l" defTabSz="811871" rtl="0" eaLnBrk="1" latinLnBrk="0" hangingPunct="1">
        <a:spcBef>
          <a:spcPct val="20000"/>
        </a:spcBef>
        <a:buFont typeface="Arial" pitchFamily="34" charset="0"/>
        <a:buChar char="�"/>
        <a:defRPr sz="2486" kern="1200">
          <a:solidFill>
            <a:schemeClr val="tx1"/>
          </a:solidFill>
          <a:latin typeface="+mn-lt"/>
          <a:ea typeface="+mn-ea"/>
          <a:cs typeface="+mn-cs"/>
        </a:defRPr>
      </a:lvl2pPr>
      <a:lvl3pPr marL="1014838" indent="-202968" algn="l" defTabSz="811871" rtl="0" eaLnBrk="1" latinLnBrk="0" hangingPunct="1">
        <a:spcBef>
          <a:spcPct val="20000"/>
        </a:spcBef>
        <a:buFont typeface="Arial" pitchFamily="34" charset="0"/>
        <a:buChar char="�"/>
        <a:defRPr sz="2131" kern="1200">
          <a:solidFill>
            <a:schemeClr val="tx1"/>
          </a:solidFill>
          <a:latin typeface="+mn-lt"/>
          <a:ea typeface="+mn-ea"/>
          <a:cs typeface="+mn-cs"/>
        </a:defRPr>
      </a:lvl3pPr>
      <a:lvl4pPr marL="1420773" indent="-202968" algn="l" defTabSz="811871" rtl="0" eaLnBrk="1" latinLnBrk="0" hangingPunct="1">
        <a:spcBef>
          <a:spcPct val="20000"/>
        </a:spcBef>
        <a:buFont typeface="Arial" pitchFamily="34" charset="0"/>
        <a:buChar char="�"/>
        <a:defRPr sz="1776" kern="1200">
          <a:solidFill>
            <a:schemeClr val="tx1"/>
          </a:solidFill>
          <a:latin typeface="+mn-lt"/>
          <a:ea typeface="+mn-ea"/>
          <a:cs typeface="+mn-cs"/>
        </a:defRPr>
      </a:lvl4pPr>
      <a:lvl5pPr marL="1826708" indent="-202968" algn="l" defTabSz="811871" rtl="0" eaLnBrk="1" latinLnBrk="0" hangingPunct="1">
        <a:spcBef>
          <a:spcPct val="20000"/>
        </a:spcBef>
        <a:buFont typeface="Arial" pitchFamily="34" charset="0"/>
        <a:buChar char="�"/>
        <a:defRPr sz="1776" kern="1200">
          <a:solidFill>
            <a:schemeClr val="tx1"/>
          </a:solidFill>
          <a:latin typeface="+mn-lt"/>
          <a:ea typeface="+mn-ea"/>
          <a:cs typeface="+mn-cs"/>
        </a:defRPr>
      </a:lvl5pPr>
      <a:lvl6pPr marL="2232643" indent="-202968" algn="l" defTabSz="811871" rtl="0" eaLnBrk="1" latinLnBrk="0" hangingPunct="1">
        <a:spcBef>
          <a:spcPct val="20000"/>
        </a:spcBef>
        <a:buFont typeface="Arial" pitchFamily="34" charset="0"/>
        <a:buChar char="�"/>
        <a:defRPr sz="1776" kern="1200">
          <a:solidFill>
            <a:schemeClr val="tx1"/>
          </a:solidFill>
          <a:latin typeface="+mn-lt"/>
          <a:ea typeface="+mn-ea"/>
          <a:cs typeface="+mn-cs"/>
        </a:defRPr>
      </a:lvl6pPr>
      <a:lvl7pPr marL="2638579" indent="-202968" algn="l" defTabSz="811871" rtl="0" eaLnBrk="1" latinLnBrk="0" hangingPunct="1">
        <a:spcBef>
          <a:spcPct val="20000"/>
        </a:spcBef>
        <a:buFont typeface="Arial" pitchFamily="34" charset="0"/>
        <a:buChar char="�"/>
        <a:defRPr sz="1776" kern="1200">
          <a:solidFill>
            <a:schemeClr val="tx1"/>
          </a:solidFill>
          <a:latin typeface="+mn-lt"/>
          <a:ea typeface="+mn-ea"/>
          <a:cs typeface="+mn-cs"/>
        </a:defRPr>
      </a:lvl7pPr>
      <a:lvl8pPr marL="3044514" indent="-202968" algn="l" defTabSz="811871" rtl="0" eaLnBrk="1" latinLnBrk="0" hangingPunct="1">
        <a:spcBef>
          <a:spcPct val="20000"/>
        </a:spcBef>
        <a:buFont typeface="Arial" pitchFamily="34" charset="0"/>
        <a:buChar char="�"/>
        <a:defRPr sz="1776" kern="1200">
          <a:solidFill>
            <a:schemeClr val="tx1"/>
          </a:solidFill>
          <a:latin typeface="+mn-lt"/>
          <a:ea typeface="+mn-ea"/>
          <a:cs typeface="+mn-cs"/>
        </a:defRPr>
      </a:lvl8pPr>
      <a:lvl9pPr marL="3450449" indent="-202968" algn="l" defTabSz="811871" rtl="0" eaLnBrk="1" latinLnBrk="0" hangingPunct="1">
        <a:spcBef>
          <a:spcPct val="20000"/>
        </a:spcBef>
        <a:buFont typeface="Arial" pitchFamily="34" charset="0"/>
        <a:buChar char="�"/>
        <a:defRPr sz="17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1871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1pPr>
      <a:lvl2pPr marL="405936" algn="l" defTabSz="811871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2pPr>
      <a:lvl3pPr marL="811871" algn="l" defTabSz="811871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3pPr>
      <a:lvl4pPr marL="1217806" algn="l" defTabSz="811871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4pPr>
      <a:lvl5pPr marL="1623741" algn="l" defTabSz="811871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5pPr>
      <a:lvl6pPr marL="2029676" algn="l" defTabSz="811871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6pPr>
      <a:lvl7pPr marL="2435611" algn="l" defTabSz="811871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7pPr>
      <a:lvl8pPr marL="2841547" algn="l" defTabSz="811871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8pPr>
      <a:lvl9pPr marL="3247481" algn="l" defTabSz="811871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microsoft.com/office/2007/relationships/hdphoto" Target="../media/hdphoto1.wdp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1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1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02" y="3613123"/>
            <a:ext cx="6614733" cy="6267231"/>
          </a:xfrm>
          <a:prstGeom prst="rect">
            <a:avLst/>
          </a:prstGeom>
        </p:spPr>
      </p:pic>
      <p:sp>
        <p:nvSpPr>
          <p:cNvPr id="38" name="Object 14"/>
          <p:cNvSpPr txBox="1"/>
          <p:nvPr/>
        </p:nvSpPr>
        <p:spPr>
          <a:xfrm>
            <a:off x="-11620" y="1266043"/>
            <a:ext cx="7283958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8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 오더</a:t>
            </a:r>
            <a:endParaRPr lang="ko-KR" altLang="en-US" sz="80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0" name="Object 18"/>
          <p:cNvSpPr txBox="1"/>
          <p:nvPr/>
        </p:nvSpPr>
        <p:spPr>
          <a:xfrm>
            <a:off x="0" y="2807049"/>
            <a:ext cx="7272338" cy="8060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1953" kern="0" spc="-44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S-Core Dream 4 Regular" pitchFamily="34" charset="0"/>
              </a:rPr>
              <a:t>테이블 오더 </a:t>
            </a:r>
            <a:r>
              <a:rPr lang="ko-KR" altLang="en-US" sz="1953" kern="0" spc="-44" dirty="0">
                <a:solidFill>
                  <a:schemeClr val="tx1">
                    <a:lumMod val="50000"/>
                    <a:lumOff val="50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S-Core Dream 4 Regular" pitchFamily="34" charset="0"/>
              </a:rPr>
              <a:t>서비스는 안정적인 통신 환경이 필수</a:t>
            </a:r>
            <a:r>
              <a:rPr lang="en-US" altLang="ko-KR" sz="1953" kern="0" spc="-44" dirty="0">
                <a:solidFill>
                  <a:schemeClr val="tx1">
                    <a:lumMod val="50000"/>
                    <a:lumOff val="50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S-Core Dream 4 Regular" pitchFamily="34" charset="0"/>
              </a:rPr>
              <a:t>!</a:t>
            </a:r>
          </a:p>
          <a:p>
            <a:pPr algn="ctr"/>
            <a:r>
              <a:rPr lang="en-US" altLang="ko-KR" sz="2708" kern="0" spc="-44" dirty="0">
                <a:solidFill>
                  <a:schemeClr val="tx1">
                    <a:lumMod val="50000"/>
                    <a:lumOff val="50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S-Core Dream 4 Regular" pitchFamily="34" charset="0"/>
              </a:rPr>
              <a:t>KT</a:t>
            </a:r>
            <a:r>
              <a:rPr lang="ko-KR" altLang="en-US" sz="2708" kern="0" spc="-44" dirty="0">
                <a:solidFill>
                  <a:schemeClr val="tx1">
                    <a:lumMod val="50000"/>
                    <a:lumOff val="50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S-Core Dream 4 Regular" pitchFamily="34" charset="0"/>
              </a:rPr>
              <a:t>가 함께 하는 이유 중 하나입니다</a:t>
            </a:r>
            <a:endParaRPr lang="en-US" altLang="ko-KR" sz="2708" kern="0" spc="-44" dirty="0">
              <a:solidFill>
                <a:schemeClr val="tx1">
                  <a:lumMod val="50000"/>
                  <a:lumOff val="50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  <a:cs typeface="S-Core Dream 4 Regular" pitchFamily="34" charset="0"/>
            </a:endParaRPr>
          </a:p>
        </p:txBody>
      </p:sp>
      <p:grpSp>
        <p:nvGrpSpPr>
          <p:cNvPr id="1006" name="그룹 1006"/>
          <p:cNvGrpSpPr/>
          <p:nvPr/>
        </p:nvGrpSpPr>
        <p:grpSpPr>
          <a:xfrm>
            <a:off x="555189" y="3973206"/>
            <a:ext cx="1742188" cy="1011177"/>
            <a:chOff x="195527" y="3308138"/>
            <a:chExt cx="1254501" cy="679854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315776" y="3308138"/>
              <a:ext cx="1014003" cy="679854"/>
              <a:chOff x="315776" y="3308138"/>
              <a:chExt cx="1014003" cy="679854"/>
            </a:xfrm>
          </p:grpSpPr>
          <p:pic>
            <p:nvPicPr>
              <p:cNvPr id="21" name="Object 20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176434" y="2983003"/>
                <a:ext cx="2028006" cy="1359709"/>
              </a:xfrm>
              <a:prstGeom prst="rect">
                <a:avLst/>
              </a:prstGeom>
            </p:spPr>
          </p:pic>
          <p:pic>
            <p:nvPicPr>
              <p:cNvPr id="22" name="Object 21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15776" y="3308138"/>
                <a:ext cx="1014003" cy="679854"/>
              </a:xfrm>
              <a:prstGeom prst="rect">
                <a:avLst/>
              </a:prstGeom>
            </p:spPr>
          </p:pic>
        </p:grpSp>
        <p:sp>
          <p:nvSpPr>
            <p:cNvPr id="24" name="Object 24"/>
            <p:cNvSpPr txBox="1"/>
            <p:nvPr/>
          </p:nvSpPr>
          <p:spPr>
            <a:xfrm>
              <a:off x="195527" y="3407970"/>
              <a:ext cx="1254501" cy="40625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1675" dirty="0">
                  <a:solidFill>
                    <a:srgbClr val="000000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고객이</a:t>
              </a:r>
              <a:endParaRPr lang="en-US" altLang="ko-KR" sz="1675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Jalnan OTF" pitchFamily="34" charset="0"/>
              </a:endParaRPr>
            </a:p>
            <a:p>
              <a:pPr algn="ctr"/>
              <a:r>
                <a:rPr lang="ko-KR" altLang="en-US" sz="1675" dirty="0">
                  <a:solidFill>
                    <a:srgbClr val="000000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직접 주문</a:t>
              </a:r>
              <a:r>
                <a:rPr lang="en-US" altLang="ko-KR" sz="1675" dirty="0">
                  <a:solidFill>
                    <a:srgbClr val="000000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!</a:t>
              </a:r>
              <a:endParaRPr lang="en-US" sz="2512" dirty="0"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38829" y="5496827"/>
            <a:ext cx="2512823" cy="1606211"/>
            <a:chOff x="1598609" y="5496827"/>
            <a:chExt cx="2512823" cy="1606211"/>
          </a:xfrm>
        </p:grpSpPr>
        <p:pic>
          <p:nvPicPr>
            <p:cNvPr id="58" name="Object 2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flipH="1">
              <a:off x="1598609" y="5496827"/>
              <a:ext cx="2512823" cy="1606211"/>
            </a:xfrm>
            <a:prstGeom prst="rect">
              <a:avLst/>
            </a:prstGeom>
          </p:spPr>
        </p:pic>
        <p:pic>
          <p:nvPicPr>
            <p:cNvPr id="59" name="Object 2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H="1">
              <a:off x="2208487" y="5898379"/>
              <a:ext cx="1256412" cy="803105"/>
            </a:xfrm>
            <a:prstGeom prst="rect">
              <a:avLst/>
            </a:prstGeom>
          </p:spPr>
        </p:pic>
        <p:sp>
          <p:nvSpPr>
            <p:cNvPr id="57" name="Object 24"/>
            <p:cNvSpPr txBox="1"/>
            <p:nvPr/>
          </p:nvSpPr>
          <p:spPr>
            <a:xfrm>
              <a:off x="2073785" y="5951710"/>
              <a:ext cx="1554403" cy="60424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1675" dirty="0" err="1">
                  <a:solidFill>
                    <a:srgbClr val="000000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물티슈</a:t>
              </a:r>
              <a:endParaRPr lang="en-US" altLang="ko-KR" sz="1675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Jalnan OTF" pitchFamily="34" charset="0"/>
              </a:endParaRPr>
            </a:p>
            <a:p>
              <a:pPr algn="ctr"/>
              <a:r>
                <a:rPr lang="ko-KR" altLang="en-US" sz="1675" dirty="0">
                  <a:solidFill>
                    <a:srgbClr val="000000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주세요</a:t>
              </a:r>
              <a:r>
                <a:rPr lang="en-US" altLang="ko-KR" sz="1675" dirty="0">
                  <a:solidFill>
                    <a:srgbClr val="000000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!</a:t>
              </a:r>
              <a:endParaRPr lang="en-US" sz="2512" dirty="0"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grpSp>
        <p:nvGrpSpPr>
          <p:cNvPr id="50" name="그룹 1008"/>
          <p:cNvGrpSpPr/>
          <p:nvPr/>
        </p:nvGrpSpPr>
        <p:grpSpPr>
          <a:xfrm>
            <a:off x="4381949" y="5306400"/>
            <a:ext cx="2630269" cy="1819092"/>
            <a:chOff x="2881704" y="3393080"/>
            <a:chExt cx="2219817" cy="1393729"/>
          </a:xfrm>
        </p:grpSpPr>
        <p:grpSp>
          <p:nvGrpSpPr>
            <p:cNvPr id="51" name="그룹 1009"/>
            <p:cNvGrpSpPr/>
            <p:nvPr/>
          </p:nvGrpSpPr>
          <p:grpSpPr>
            <a:xfrm>
              <a:off x="2881704" y="3393080"/>
              <a:ext cx="2219817" cy="1393729"/>
              <a:chOff x="2881704" y="3393080"/>
              <a:chExt cx="2219817" cy="1393729"/>
            </a:xfrm>
          </p:grpSpPr>
          <p:pic>
            <p:nvPicPr>
              <p:cNvPr id="53" name="Object 27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881704" y="3393080"/>
                <a:ext cx="2219817" cy="1393729"/>
              </a:xfrm>
              <a:prstGeom prst="rect">
                <a:avLst/>
              </a:prstGeom>
            </p:spPr>
          </p:pic>
          <p:pic>
            <p:nvPicPr>
              <p:cNvPr id="60" name="Object 2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436658" y="3720071"/>
                <a:ext cx="1091803" cy="685497"/>
              </a:xfrm>
              <a:prstGeom prst="rect">
                <a:avLst/>
              </a:prstGeom>
            </p:spPr>
          </p:pic>
        </p:grpSp>
        <p:sp>
          <p:nvSpPr>
            <p:cNvPr id="52" name="Object 31"/>
            <p:cNvSpPr txBox="1"/>
            <p:nvPr/>
          </p:nvSpPr>
          <p:spPr>
            <a:xfrm>
              <a:off x="3303895" y="3815132"/>
              <a:ext cx="1355717" cy="43006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1535" dirty="0">
                  <a:solidFill>
                    <a:srgbClr val="000000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고객이</a:t>
              </a:r>
              <a:endParaRPr lang="en-US" altLang="ko-KR" sz="1535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Jalnan OTF" pitchFamily="34" charset="0"/>
              </a:endParaRPr>
            </a:p>
            <a:p>
              <a:pPr algn="ctr"/>
              <a:r>
                <a:rPr lang="ko-KR" altLang="en-US" sz="1535" dirty="0">
                  <a:solidFill>
                    <a:srgbClr val="000000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직접 결제</a:t>
              </a:r>
              <a:r>
                <a:rPr lang="en-US" altLang="ko-KR" sz="1535" dirty="0">
                  <a:solidFill>
                    <a:srgbClr val="000000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!</a:t>
              </a:r>
              <a:endParaRPr lang="en-US" sz="2232" dirty="0"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pic>
        <p:nvPicPr>
          <p:cNvPr id="26" name="DIGICO KT_Logo V1.0-Gray.png" descr="DIGICO KT_Logo V1.0-Gray.png">
            <a:extLst>
              <a:ext uri="{FF2B5EF4-FFF2-40B4-BE49-F238E27FC236}">
                <a16:creationId xmlns:a16="http://schemas.microsoft.com/office/drawing/2014/main" xmlns="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5766451" y="276225"/>
            <a:ext cx="1245767" cy="21892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xmlns="" val="401522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bject 98"/>
          <p:cNvSpPr txBox="1"/>
          <p:nvPr/>
        </p:nvSpPr>
        <p:spPr>
          <a:xfrm>
            <a:off x="207169" y="1014376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 오더는</a:t>
            </a:r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?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1694" y="2724150"/>
            <a:ext cx="6587234" cy="1483561"/>
            <a:chOff x="295025" y="2851890"/>
            <a:chExt cx="6587234" cy="1483561"/>
          </a:xfrm>
        </p:grpSpPr>
        <p:pic>
          <p:nvPicPr>
            <p:cNvPr id="137" name="Object 20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5025" y="2956664"/>
              <a:ext cx="371725" cy="288928"/>
            </a:xfrm>
            <a:prstGeom prst="rect">
              <a:avLst/>
            </a:prstGeom>
            <a:solidFill>
              <a:srgbClr val="FFFFFF"/>
            </a:solidFill>
          </p:spPr>
        </p:pic>
        <p:sp>
          <p:nvSpPr>
            <p:cNvPr id="138" name="Object 15"/>
            <p:cNvSpPr txBox="1"/>
            <p:nvPr/>
          </p:nvSpPr>
          <p:spPr>
            <a:xfrm>
              <a:off x="649430" y="2851890"/>
              <a:ext cx="3956228" cy="5123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752" kern="0" spc="-178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Bold" panose="020B0600000101010101" pitchFamily="50" charset="-127"/>
                  <a:ea typeface="KT서체 Bold" panose="020B0600000101010101" pitchFamily="50" charset="-127"/>
                  <a:cs typeface="SEBANG Gothic OTF Bold" pitchFamily="34" charset="0"/>
                </a:rPr>
                <a:t>손님이 </a:t>
              </a:r>
              <a:r>
                <a:rPr lang="ko-KR" altLang="en-US" sz="2752" kern="0" spc="-178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Bold" panose="020B0600000101010101" pitchFamily="50" charset="-127"/>
                  <a:ea typeface="KT서체 Bold" panose="020B0600000101010101" pitchFamily="50" charset="-127"/>
                  <a:cs typeface="SEBANG Gothic OTF Bold" pitchFamily="34" charset="0"/>
                </a:rPr>
                <a:t>직접 주문과 결제</a:t>
              </a:r>
              <a:endParaRPr lang="en-US" sz="1598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139" name="Object 16"/>
            <p:cNvSpPr txBox="1"/>
            <p:nvPr/>
          </p:nvSpPr>
          <p:spPr>
            <a:xfrm>
              <a:off x="612473" y="3426861"/>
              <a:ext cx="4428382" cy="9085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776" kern="0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손님이 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주문과 결제를 직접 </a:t>
              </a:r>
              <a:r>
                <a:rPr lang="ko-KR" altLang="en-US" sz="1776" kern="0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진행하여</a:t>
              </a:r>
              <a:endParaRPr lang="en-US" altLang="ko-KR" sz="1776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  <a:p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주문 및 결제 누락 방지로 고객 만족도 상승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</a:p>
            <a:p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현금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카드결제는 물론 더치페이 결제까지 가능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  <a:endParaRPr lang="en-US" altLang="ko-KR" sz="1776" spc="-44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24884" t="59978" r="42558" b="14520"/>
            <a:stretch/>
          </p:blipFill>
          <p:spPr>
            <a:xfrm>
              <a:off x="5168569" y="2952750"/>
              <a:ext cx="1713690" cy="1356190"/>
            </a:xfrm>
            <a:prstGeom prst="rect">
              <a:avLst/>
            </a:prstGeom>
          </p:spPr>
        </p:pic>
      </p:grpSp>
      <p:sp>
        <p:nvSpPr>
          <p:cNvPr id="35" name="Object 98"/>
          <p:cNvSpPr txBox="1"/>
          <p:nvPr/>
        </p:nvSpPr>
        <p:spPr>
          <a:xfrm>
            <a:off x="220817" y="1660132"/>
            <a:ext cx="7272337" cy="4443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700"/>
              </a:lnSpc>
            </a:pPr>
            <a:r>
              <a:rPr lang="en-US" altLang="ko-KR" sz="24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KT</a:t>
            </a:r>
            <a:r>
              <a:rPr lang="ko-KR" altLang="en-US" sz="24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가 제공하는 프리미엄 테이블 오더 서비스입니다</a:t>
            </a:r>
            <a:r>
              <a:rPr lang="en-US" altLang="ko-KR" sz="24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!</a:t>
            </a:r>
            <a:endParaRPr lang="ko-KR" altLang="en-US" sz="2400" kern="0" spc="-44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95025" y="4701016"/>
            <a:ext cx="4707959" cy="1620796"/>
            <a:chOff x="295025" y="4786987"/>
            <a:chExt cx="4707959" cy="1620796"/>
          </a:xfrm>
        </p:grpSpPr>
        <p:sp>
          <p:nvSpPr>
            <p:cNvPr id="147" name="Object 15"/>
            <p:cNvSpPr txBox="1"/>
            <p:nvPr/>
          </p:nvSpPr>
          <p:spPr>
            <a:xfrm>
              <a:off x="683610" y="4786987"/>
              <a:ext cx="2460649" cy="5123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752" kern="0" spc="-178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Bold" panose="020B0600000101010101" pitchFamily="50" charset="-127"/>
                  <a:ea typeface="KT서체 Bold" panose="020B0600000101010101" pitchFamily="50" charset="-127"/>
                  <a:cs typeface="SEBANG Gothic OTF Bold" pitchFamily="34" charset="0"/>
                </a:rPr>
                <a:t>직원 호출 기능</a:t>
              </a:r>
              <a:endParaRPr lang="en-US" sz="1598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148" name="Object 16"/>
            <p:cNvSpPr txBox="1"/>
            <p:nvPr/>
          </p:nvSpPr>
          <p:spPr>
            <a:xfrm>
              <a:off x="664369" y="5222330"/>
              <a:ext cx="4338615" cy="118545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776" kern="0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손님이 </a:t>
              </a:r>
              <a:r>
                <a:rPr lang="ko-KR" altLang="en-US" sz="1776" kern="0" spc="-44" dirty="0" err="1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메뉴판으로</a:t>
              </a:r>
              <a:r>
                <a:rPr lang="ko-KR" altLang="en-US" sz="1776" kern="0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 필요한 사항을 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요청해 </a:t>
              </a:r>
              <a:r>
                <a:rPr lang="ko-KR" altLang="en-US" sz="1776" kern="0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동선 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최소화 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!</a:t>
              </a:r>
            </a:p>
            <a:p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직원의 피로도 감소와 업무 효율성까지 증가 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</a:p>
            <a:p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EX) 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물 주세요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776" kern="0" spc="-44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앞접시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주세요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776" kern="0" spc="-44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물티슈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주세요</a:t>
              </a:r>
              <a:endParaRPr lang="en-US" altLang="ko-KR" sz="1776" spc="-44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pic>
          <p:nvPicPr>
            <p:cNvPr id="39" name="Object 20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5025" y="4866121"/>
              <a:ext cx="371725" cy="288928"/>
            </a:xfrm>
            <a:prstGeom prst="rect">
              <a:avLst/>
            </a:prstGeom>
            <a:solidFill>
              <a:srgbClr val="FFFFFF"/>
            </a:solidFill>
          </p:spPr>
        </p:pic>
      </p:grpSp>
      <p:grpSp>
        <p:nvGrpSpPr>
          <p:cNvPr id="5" name="그룹 4"/>
          <p:cNvGrpSpPr/>
          <p:nvPr/>
        </p:nvGrpSpPr>
        <p:grpSpPr>
          <a:xfrm>
            <a:off x="295025" y="6661396"/>
            <a:ext cx="6587234" cy="1524582"/>
            <a:chOff x="295025" y="6903237"/>
            <a:chExt cx="6587234" cy="1524582"/>
          </a:xfrm>
        </p:grpSpPr>
        <p:sp>
          <p:nvSpPr>
            <p:cNvPr id="155" name="Object 15"/>
            <p:cNvSpPr txBox="1"/>
            <p:nvPr/>
          </p:nvSpPr>
          <p:spPr>
            <a:xfrm>
              <a:off x="683075" y="6903237"/>
              <a:ext cx="2848668" cy="5123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752" kern="0" spc="-178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Bold" panose="020B0600000101010101" pitchFamily="50" charset="-127"/>
                  <a:ea typeface="KT서체 Bold" panose="020B0600000101010101" pitchFamily="50" charset="-127"/>
                </a:rPr>
                <a:t>추가 주문 유도</a:t>
              </a:r>
              <a:endParaRPr lang="en-US" sz="1598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156" name="Object 16"/>
            <p:cNvSpPr txBox="1"/>
            <p:nvPr/>
          </p:nvSpPr>
          <p:spPr>
            <a:xfrm>
              <a:off x="649430" y="7519229"/>
              <a:ext cx="4323344" cy="9085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대기 화면에 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&lt;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신 메뉴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&gt;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 및 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&lt;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인기 메뉴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&gt;</a:t>
              </a:r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 안내와 </a:t>
              </a:r>
              <a:endParaRPr lang="en-US" altLang="ko-KR" sz="1776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  <a:p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지속적인 메뉴 소개 화면 송출로</a:t>
              </a:r>
              <a:endParaRPr lang="en-US" altLang="ko-KR" sz="1776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  <a:p>
              <a:r>
                <a:rPr lang="ko-KR" altLang="en-US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고객님의 추가 주문을 유도할 수 있어요</a:t>
              </a:r>
              <a:r>
                <a:rPr lang="en-US" altLang="ko-KR" sz="1776" kern="0" spc="-44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  <a:endParaRPr lang="en-US" altLang="ko-KR" sz="1776" spc="-44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pic>
          <p:nvPicPr>
            <p:cNvPr id="44" name="Object 20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5025" y="7008554"/>
              <a:ext cx="371725" cy="288928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45" name="Picture 9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5168569" y="6971749"/>
              <a:ext cx="1713690" cy="136164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그룹 30"/>
          <p:cNvGrpSpPr/>
          <p:nvPr/>
        </p:nvGrpSpPr>
        <p:grpSpPr>
          <a:xfrm>
            <a:off x="295025" y="8663993"/>
            <a:ext cx="4677749" cy="1526373"/>
            <a:chOff x="295025" y="6903237"/>
            <a:chExt cx="4677749" cy="1526373"/>
          </a:xfrm>
        </p:grpSpPr>
        <p:sp>
          <p:nvSpPr>
            <p:cNvPr id="32" name="Object 15"/>
            <p:cNvSpPr txBox="1"/>
            <p:nvPr/>
          </p:nvSpPr>
          <p:spPr>
            <a:xfrm>
              <a:off x="683075" y="6903237"/>
              <a:ext cx="2848668" cy="5123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752" kern="0" spc="-178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Bold" panose="020B0600000101010101" pitchFamily="50" charset="-127"/>
                  <a:ea typeface="KT서체 Bold" panose="020B0600000101010101" pitchFamily="50" charset="-127"/>
                </a:rPr>
                <a:t>다국어 지원</a:t>
              </a:r>
              <a:endParaRPr lang="en-US" sz="1598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34" name="Object 16"/>
            <p:cNvSpPr txBox="1"/>
            <p:nvPr/>
          </p:nvSpPr>
          <p:spPr>
            <a:xfrm>
              <a:off x="649430" y="7517437"/>
              <a:ext cx="4323344" cy="9121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776" kern="0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외국인도 쉽게 주문할 수 있도록</a:t>
              </a:r>
              <a:endParaRPr lang="en-US" altLang="ko-KR" sz="1776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  <a:p>
              <a:r>
                <a:rPr lang="ko-KR" altLang="en-US" sz="1776" kern="0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다양한 언어로 메뉴를 번역해드립니다</a:t>
              </a:r>
              <a:r>
                <a:rPr lang="en-US" altLang="ko-KR" sz="1776" kern="0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  <a:endParaRPr lang="en-US" altLang="ko-KR" sz="1776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ko-KR" altLang="en-US" sz="1776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영어</a:t>
              </a:r>
              <a:r>
                <a:rPr lang="en-US" altLang="ko-KR" sz="1776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776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일본어</a:t>
              </a:r>
              <a:r>
                <a:rPr lang="en-US" altLang="ko-KR" sz="1776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776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중국어 등 </a:t>
              </a:r>
              <a:r>
                <a:rPr lang="en-US" altLang="ko-KR" sz="1776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12</a:t>
              </a:r>
              <a:r>
                <a:rPr lang="ko-KR" altLang="en-US" sz="1776" spc="-44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개 국어 지원</a:t>
              </a:r>
              <a:endParaRPr lang="en-US" altLang="ko-KR" sz="1776" spc="-44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pic>
          <p:nvPicPr>
            <p:cNvPr id="37" name="Object 20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5025" y="7008554"/>
              <a:ext cx="371725" cy="288928"/>
            </a:xfrm>
            <a:prstGeom prst="rect">
              <a:avLst/>
            </a:prstGeom>
            <a:solidFill>
              <a:srgbClr val="FFFFFF"/>
            </a:solidFill>
          </p:spPr>
        </p:pic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27635" y="8894724"/>
            <a:ext cx="1754624" cy="1270040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11825" y="4705350"/>
            <a:ext cx="1738266" cy="1647575"/>
          </a:xfrm>
          <a:prstGeom prst="rect">
            <a:avLst/>
          </a:prstGeom>
        </p:spPr>
      </p:pic>
      <p:grpSp>
        <p:nvGrpSpPr>
          <p:cNvPr id="24" name="그룹 1001"/>
          <p:cNvGrpSpPr/>
          <p:nvPr/>
        </p:nvGrpSpPr>
        <p:grpSpPr>
          <a:xfrm flipH="1">
            <a:off x="-5601552" y="1847976"/>
            <a:ext cx="5478977" cy="6274505"/>
            <a:chOff x="707488" y="715258"/>
            <a:chExt cx="8534855" cy="4515387"/>
          </a:xfrm>
        </p:grpSpPr>
        <p:pic>
          <p:nvPicPr>
            <p:cNvPr id="25" name="Object 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488" y="715258"/>
              <a:ext cx="8534855" cy="4515387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-5328687" y="1979042"/>
            <a:ext cx="5006074" cy="5497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테이블오더 서비스 개요를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소개드리면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04451" indent="-304451">
              <a:buAutoNum type="arabicPeriod"/>
            </a:pP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&amp;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 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테이블에 설치 된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태블릿으로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고객님이 주문과 결제를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직접하세요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현금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&amp;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카드결제는 물론 더치페이 결제까지 가능합니다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고객님이 직접 주문과 결제를 진행하시기에 주문 누락과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오주문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결제 누락 등은 걱정 안 하셔도 됩니다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직원 호출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고객님이 메뉴판을 통해 직접 요청을 하세요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호출벨을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대체해 매장 소음이 감소되며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직원의 동선 역시 감소되어 업무 효율성을 높여줘요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더불어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태블릿으로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호출하기에 어둡고 시끄러운 환경에서도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누락없이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빠르게 고객 응대가 가능합니다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추가주문 유도 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태블릿 대기화면 전환 시 다양한 영상을 재생할 수 있어요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신메뉴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홍보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우리 가게 음식 더욱 맛있게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즐기는법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인기메뉴 소개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메뉴조합 소개 등 다양한 영상을 송출하여 추가 주문을 유도할 수 있습니다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endParaRPr lang="en-US" altLang="ko-KR" sz="1598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grpSp>
        <p:nvGrpSpPr>
          <p:cNvPr id="27" name="그룹 1009"/>
          <p:cNvGrpSpPr/>
          <p:nvPr/>
        </p:nvGrpSpPr>
        <p:grpSpPr>
          <a:xfrm>
            <a:off x="-5158286" y="7471189"/>
            <a:ext cx="4034809" cy="2570687"/>
            <a:chOff x="5128411" y="6593781"/>
            <a:chExt cx="4544775" cy="3283600"/>
          </a:xfrm>
        </p:grpSpPr>
        <p:pic>
          <p:nvPicPr>
            <p:cNvPr id="28" name="Object 33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8411" y="6593781"/>
              <a:ext cx="4544775" cy="328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9632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bject 98"/>
          <p:cNvSpPr txBox="1"/>
          <p:nvPr/>
        </p:nvSpPr>
        <p:spPr>
          <a:xfrm>
            <a:off x="190155" y="793662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테이블 오더가 필요한 이유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25" name="사각형: 둥근 한쪽 모서리 176">
            <a:extLst>
              <a:ext uri="{FF2B5EF4-FFF2-40B4-BE49-F238E27FC236}">
                <a16:creationId xmlns:a16="http://schemas.microsoft.com/office/drawing/2014/main" xmlns="" id="{515071FA-549F-407E-95C8-E56E224B2945}"/>
              </a:ext>
            </a:extLst>
          </p:cNvPr>
          <p:cNvSpPr/>
          <p:nvPr/>
        </p:nvSpPr>
        <p:spPr>
          <a:xfrm flipH="1">
            <a:off x="-5" y="1879715"/>
            <a:ext cx="7272341" cy="533400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>
              <a:solidFill>
                <a:sysClr val="windowText" lastClr="000000"/>
              </a:solidFill>
            </a:endParaRPr>
          </a:p>
        </p:txBody>
      </p:sp>
      <p:sp>
        <p:nvSpPr>
          <p:cNvPr id="27" name="Object 98"/>
          <p:cNvSpPr txBox="1"/>
          <p:nvPr/>
        </p:nvSpPr>
        <p:spPr>
          <a:xfrm>
            <a:off x="163097" y="1935780"/>
            <a:ext cx="3227942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ko-KR" altLang="en-US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① 테이블 회전율 개선 </a:t>
            </a: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1400" b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매출상승</a:t>
            </a: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376BFF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6" name="자유형 35"/>
          <p:cNvSpPr/>
          <p:nvPr/>
        </p:nvSpPr>
        <p:spPr>
          <a:xfrm>
            <a:off x="3563367" y="1938441"/>
            <a:ext cx="163286" cy="474674"/>
          </a:xfrm>
          <a:custGeom>
            <a:avLst/>
            <a:gdLst>
              <a:gd name="connsiteX0" fmla="*/ 114300 w 228600"/>
              <a:gd name="connsiteY0" fmla="*/ 0 h 533400"/>
              <a:gd name="connsiteX1" fmla="*/ 228600 w 228600"/>
              <a:gd name="connsiteY1" fmla="*/ 114300 h 533400"/>
              <a:gd name="connsiteX2" fmla="*/ 228600 w 228600"/>
              <a:gd name="connsiteY2" fmla="*/ 533400 h 533400"/>
              <a:gd name="connsiteX3" fmla="*/ 0 w 228600"/>
              <a:gd name="connsiteY3" fmla="*/ 533400 h 533400"/>
              <a:gd name="connsiteX4" fmla="*/ 0 w 228600"/>
              <a:gd name="connsiteY4" fmla="*/ 114300 h 533400"/>
              <a:gd name="connsiteX5" fmla="*/ 114300 w 2286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0" h="533400">
                <a:moveTo>
                  <a:pt x="114300" y="0"/>
                </a:moveTo>
                <a:cubicBezTo>
                  <a:pt x="177426" y="0"/>
                  <a:pt x="228600" y="51174"/>
                  <a:pt x="228600" y="114300"/>
                </a:cubicBezTo>
                <a:lnTo>
                  <a:pt x="228600" y="533400"/>
                </a:lnTo>
                <a:lnTo>
                  <a:pt x="0" y="533400"/>
                </a:lnTo>
                <a:lnTo>
                  <a:pt x="0" y="114300"/>
                </a:lnTo>
                <a:cubicBezTo>
                  <a:pt x="0" y="51174"/>
                  <a:pt x="51174" y="0"/>
                  <a:pt x="114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Object 98"/>
          <p:cNvSpPr txBox="1"/>
          <p:nvPr/>
        </p:nvSpPr>
        <p:spPr>
          <a:xfrm>
            <a:off x="4382062" y="1935780"/>
            <a:ext cx="2106537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ko-KR" altLang="en-US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② 인건비 절감 효과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376BFF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3645010" y="2624231"/>
            <a:ext cx="0" cy="30707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사각형: 둥근 한쪽 모서리 176">
            <a:extLst>
              <a:ext uri="{FF2B5EF4-FFF2-40B4-BE49-F238E27FC236}">
                <a16:creationId xmlns:a16="http://schemas.microsoft.com/office/drawing/2014/main" xmlns="" id="{515071FA-549F-407E-95C8-E56E224B2945}"/>
              </a:ext>
            </a:extLst>
          </p:cNvPr>
          <p:cNvSpPr/>
          <p:nvPr/>
        </p:nvSpPr>
        <p:spPr>
          <a:xfrm flipH="1">
            <a:off x="-5" y="6032015"/>
            <a:ext cx="7272341" cy="533400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>
              <a:solidFill>
                <a:sysClr val="windowText" lastClr="000000"/>
              </a:solidFill>
            </a:endParaRPr>
          </a:p>
        </p:txBody>
      </p:sp>
      <p:sp>
        <p:nvSpPr>
          <p:cNvPr id="42" name="Object 98"/>
          <p:cNvSpPr txBox="1"/>
          <p:nvPr/>
        </p:nvSpPr>
        <p:spPr>
          <a:xfrm>
            <a:off x="103427" y="6088080"/>
            <a:ext cx="3347284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ko-KR" altLang="en-US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③ 손님 직접 주문으로 오류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Zero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376BFF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3" name="자유형 42"/>
          <p:cNvSpPr/>
          <p:nvPr/>
        </p:nvSpPr>
        <p:spPr>
          <a:xfrm>
            <a:off x="3563367" y="6090741"/>
            <a:ext cx="163286" cy="474674"/>
          </a:xfrm>
          <a:custGeom>
            <a:avLst/>
            <a:gdLst>
              <a:gd name="connsiteX0" fmla="*/ 114300 w 228600"/>
              <a:gd name="connsiteY0" fmla="*/ 0 h 533400"/>
              <a:gd name="connsiteX1" fmla="*/ 228600 w 228600"/>
              <a:gd name="connsiteY1" fmla="*/ 114300 h 533400"/>
              <a:gd name="connsiteX2" fmla="*/ 228600 w 228600"/>
              <a:gd name="connsiteY2" fmla="*/ 533400 h 533400"/>
              <a:gd name="connsiteX3" fmla="*/ 0 w 228600"/>
              <a:gd name="connsiteY3" fmla="*/ 533400 h 533400"/>
              <a:gd name="connsiteX4" fmla="*/ 0 w 228600"/>
              <a:gd name="connsiteY4" fmla="*/ 114300 h 533400"/>
              <a:gd name="connsiteX5" fmla="*/ 114300 w 2286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0" h="533400">
                <a:moveTo>
                  <a:pt x="114300" y="0"/>
                </a:moveTo>
                <a:cubicBezTo>
                  <a:pt x="177426" y="0"/>
                  <a:pt x="228600" y="51174"/>
                  <a:pt x="228600" y="114300"/>
                </a:cubicBezTo>
                <a:lnTo>
                  <a:pt x="228600" y="533400"/>
                </a:lnTo>
                <a:lnTo>
                  <a:pt x="0" y="533400"/>
                </a:lnTo>
                <a:lnTo>
                  <a:pt x="0" y="114300"/>
                </a:lnTo>
                <a:cubicBezTo>
                  <a:pt x="0" y="51174"/>
                  <a:pt x="51174" y="0"/>
                  <a:pt x="114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Object 98"/>
          <p:cNvSpPr txBox="1"/>
          <p:nvPr/>
        </p:nvSpPr>
        <p:spPr>
          <a:xfrm>
            <a:off x="4382062" y="6088080"/>
            <a:ext cx="2106537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ko-KR" altLang="en-US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④ 손님 편의성 증가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376BFF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xmlns="" id="{8631B30F-EDDA-4EBC-8939-75F9260392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0777"/>
          <a:stretch/>
        </p:blipFill>
        <p:spPr>
          <a:xfrm>
            <a:off x="1183102" y="4137260"/>
            <a:ext cx="442534" cy="1290795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xmlns="" id="{0D94F99C-B3A4-4B65-874D-7BD0EEF0A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954" b="82618"/>
          <a:stretch/>
        </p:blipFill>
        <p:spPr>
          <a:xfrm>
            <a:off x="668750" y="4789110"/>
            <a:ext cx="367094" cy="638294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xmlns="" id="{0D94F99C-B3A4-4B65-874D-7BD0EEF0A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618"/>
          <a:stretch/>
        </p:blipFill>
        <p:spPr>
          <a:xfrm>
            <a:off x="668750" y="4706177"/>
            <a:ext cx="367094" cy="446092"/>
          </a:xfrm>
          <a:prstGeom prst="rect">
            <a:avLst/>
          </a:prstGeom>
        </p:spPr>
      </p:pic>
      <p:cxnSp>
        <p:nvCxnSpPr>
          <p:cNvPr id="17" name="직선 연결선 16"/>
          <p:cNvCxnSpPr/>
          <p:nvPr/>
        </p:nvCxnSpPr>
        <p:spPr>
          <a:xfrm>
            <a:off x="516350" y="5425549"/>
            <a:ext cx="121481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bject 98"/>
          <p:cNvSpPr txBox="1"/>
          <p:nvPr/>
        </p:nvSpPr>
        <p:spPr>
          <a:xfrm>
            <a:off x="223144" y="5484138"/>
            <a:ext cx="17409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회전율</a:t>
            </a:r>
            <a:r>
              <a:rPr lang="en-US" altLang="ko-KR" sz="12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(</a:t>
            </a:r>
            <a:r>
              <a:rPr lang="ko-KR" altLang="en-US" sz="12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점심시간기준</a:t>
            </a:r>
            <a:r>
              <a:rPr lang="en-US" altLang="ko-KR" sz="12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)</a:t>
            </a:r>
            <a:endParaRPr lang="ko-KR" altLang="en-US" sz="16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51" name="Object 98"/>
          <p:cNvSpPr txBox="1"/>
          <p:nvPr/>
        </p:nvSpPr>
        <p:spPr>
          <a:xfrm>
            <a:off x="290941" y="4288923"/>
            <a:ext cx="1080987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altLang="ko-KR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2</a:t>
            </a: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회</a:t>
            </a:r>
            <a:endParaRPr lang="ko-KR" altLang="en-US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52" name="Object 98"/>
          <p:cNvSpPr txBox="1"/>
          <p:nvPr/>
        </p:nvSpPr>
        <p:spPr>
          <a:xfrm>
            <a:off x="1068765" y="3711567"/>
            <a:ext cx="671207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altLang="ko-KR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4</a:t>
            </a:r>
            <a:r>
              <a:rPr lang="ko-KR" altLang="en-US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회</a:t>
            </a:r>
            <a:endParaRPr lang="ko-KR" altLang="en-US" b="1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682055" y="2647198"/>
            <a:ext cx="2407423" cy="614477"/>
          </a:xfrm>
          <a:prstGeom prst="roundRect">
            <a:avLst/>
          </a:prstGeom>
          <a:solidFill>
            <a:schemeClr val="bg2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86455" y="2727386"/>
            <a:ext cx="2407423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대전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이비가짬뽕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XX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점 사례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12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개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+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 도입</a:t>
            </a: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xmlns="" id="{E768DE8B-99E1-4BCF-BBDE-DE422229DF1B}"/>
              </a:ext>
            </a:extLst>
          </p:cNvPr>
          <p:cNvGrpSpPr/>
          <p:nvPr/>
        </p:nvGrpSpPr>
        <p:grpSpPr>
          <a:xfrm>
            <a:off x="587762" y="3673904"/>
            <a:ext cx="538865" cy="588135"/>
            <a:chOff x="-3185227" y="4207527"/>
            <a:chExt cx="727272" cy="793768"/>
          </a:xfrm>
        </p:grpSpPr>
        <p:sp>
          <p:nvSpPr>
            <p:cNvPr id="57" name="자유형: 도형 181">
              <a:extLst>
                <a:ext uri="{FF2B5EF4-FFF2-40B4-BE49-F238E27FC236}">
                  <a16:creationId xmlns:a16="http://schemas.microsoft.com/office/drawing/2014/main" xmlns="" id="{A42988E2-635E-46A5-990E-E788871E760B}"/>
                </a:ext>
              </a:extLst>
            </p:cNvPr>
            <p:cNvSpPr/>
            <p:nvPr/>
          </p:nvSpPr>
          <p:spPr>
            <a:xfrm rot="14188385" flipH="1">
              <a:off x="-3218475" y="4240775"/>
              <a:ext cx="793768" cy="727272"/>
            </a:xfrm>
            <a:custGeom>
              <a:avLst/>
              <a:gdLst>
                <a:gd name="connsiteX0" fmla="*/ 0 w 1916286"/>
                <a:gd name="connsiteY0" fmla="*/ 877875 h 1755750"/>
                <a:gd name="connsiteX1" fmla="*/ 877875 w 1916286"/>
                <a:gd name="connsiteY1" fmla="*/ 0 h 1755750"/>
                <a:gd name="connsiteX2" fmla="*/ 1498627 w 1916286"/>
                <a:gd name="connsiteY2" fmla="*/ 257124 h 1755750"/>
                <a:gd name="connsiteX3" fmla="*/ 1502621 w 1916286"/>
                <a:gd name="connsiteY3" fmla="*/ 261964 h 1755750"/>
                <a:gd name="connsiteX4" fmla="*/ 1916286 w 1916286"/>
                <a:gd name="connsiteY4" fmla="*/ 675630 h 1755750"/>
                <a:gd name="connsiteX5" fmla="*/ 1731404 w 1916286"/>
                <a:gd name="connsiteY5" fmla="*/ 675630 h 1755750"/>
                <a:gd name="connsiteX6" fmla="*/ 1737915 w 1916286"/>
                <a:gd name="connsiteY6" fmla="*/ 700953 h 1755750"/>
                <a:gd name="connsiteX7" fmla="*/ 1755750 w 1916286"/>
                <a:gd name="connsiteY7" fmla="*/ 877875 h 1755750"/>
                <a:gd name="connsiteX8" fmla="*/ 877875 w 1916286"/>
                <a:gd name="connsiteY8" fmla="*/ 1755750 h 1755750"/>
                <a:gd name="connsiteX9" fmla="*/ 0 w 1916286"/>
                <a:gd name="connsiteY9" fmla="*/ 877875 h 175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16286" h="1755750">
                  <a:moveTo>
                    <a:pt x="0" y="877875"/>
                  </a:moveTo>
                  <a:cubicBezTo>
                    <a:pt x="0" y="393038"/>
                    <a:pt x="393038" y="0"/>
                    <a:pt x="877875" y="0"/>
                  </a:cubicBezTo>
                  <a:cubicBezTo>
                    <a:pt x="1120293" y="0"/>
                    <a:pt x="1339762" y="98260"/>
                    <a:pt x="1498627" y="257124"/>
                  </a:cubicBezTo>
                  <a:lnTo>
                    <a:pt x="1502621" y="261964"/>
                  </a:lnTo>
                  <a:lnTo>
                    <a:pt x="1916286" y="675630"/>
                  </a:lnTo>
                  <a:lnTo>
                    <a:pt x="1731404" y="675630"/>
                  </a:lnTo>
                  <a:lnTo>
                    <a:pt x="1737915" y="700953"/>
                  </a:lnTo>
                  <a:cubicBezTo>
                    <a:pt x="1749609" y="758100"/>
                    <a:pt x="1755750" y="817270"/>
                    <a:pt x="1755750" y="877875"/>
                  </a:cubicBezTo>
                  <a:cubicBezTo>
                    <a:pt x="1755750" y="1362712"/>
                    <a:pt x="1362712" y="1755750"/>
                    <a:pt x="877875" y="1755750"/>
                  </a:cubicBezTo>
                  <a:cubicBezTo>
                    <a:pt x="393038" y="1755750"/>
                    <a:pt x="0" y="1362712"/>
                    <a:pt x="0" y="877875"/>
                  </a:cubicBezTo>
                  <a:close/>
                </a:path>
              </a:pathLst>
            </a:custGeom>
            <a:gradFill flip="none" rotWithShape="1">
              <a:gsLst>
                <a:gs pos="58000">
                  <a:srgbClr val="E70012"/>
                </a:gs>
                <a:gs pos="0">
                  <a:srgbClr val="F06E51"/>
                </a:gs>
              </a:gsLst>
              <a:lin ang="600000" scaled="0"/>
              <a:tileRect/>
            </a:gradFill>
            <a:ln w="127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734C1539-C2C9-45D1-95E5-E72B1BC1802A}"/>
                </a:ext>
              </a:extLst>
            </p:cNvPr>
            <p:cNvSpPr txBox="1"/>
            <p:nvPr/>
          </p:nvSpPr>
          <p:spPr>
            <a:xfrm>
              <a:off x="-3073638" y="4422172"/>
              <a:ext cx="470138" cy="33230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6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2</a:t>
              </a:r>
              <a:r>
                <a:rPr lang="ko-KR" altLang="en-US" sz="16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배</a:t>
              </a:r>
              <a:endParaRPr lang="en-US" altLang="ko-KR" sz="1600" spc="-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</p:grpSp>
      <p:pic>
        <p:nvPicPr>
          <p:cNvPr id="60" name="그림 59">
            <a:extLst>
              <a:ext uri="{FF2B5EF4-FFF2-40B4-BE49-F238E27FC236}">
                <a16:creationId xmlns:a16="http://schemas.microsoft.com/office/drawing/2014/main" xmlns="" id="{8631B30F-EDDA-4EBC-8939-75F9260392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0777"/>
          <a:stretch/>
        </p:blipFill>
        <p:spPr>
          <a:xfrm>
            <a:off x="2738086" y="4130176"/>
            <a:ext cx="442534" cy="1297879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xmlns="" id="{0D94F99C-B3A4-4B65-874D-7BD0EEF0A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954" b="82618"/>
          <a:stretch/>
        </p:blipFill>
        <p:spPr>
          <a:xfrm>
            <a:off x="2223734" y="5009298"/>
            <a:ext cx="367094" cy="418105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xmlns="" id="{0D94F99C-B3A4-4B65-874D-7BD0EEF0A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618"/>
          <a:stretch/>
        </p:blipFill>
        <p:spPr>
          <a:xfrm>
            <a:off x="2223734" y="4706177"/>
            <a:ext cx="367094" cy="446092"/>
          </a:xfrm>
          <a:prstGeom prst="rect">
            <a:avLst/>
          </a:prstGeom>
        </p:spPr>
      </p:pic>
      <p:cxnSp>
        <p:nvCxnSpPr>
          <p:cNvPr id="63" name="직선 연결선 62"/>
          <p:cNvCxnSpPr/>
          <p:nvPr/>
        </p:nvCxnSpPr>
        <p:spPr>
          <a:xfrm>
            <a:off x="2071334" y="5425549"/>
            <a:ext cx="121481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bject 98"/>
          <p:cNvSpPr txBox="1"/>
          <p:nvPr/>
        </p:nvSpPr>
        <p:spPr>
          <a:xfrm>
            <a:off x="1994602" y="5474690"/>
            <a:ext cx="130799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월 매출</a:t>
            </a:r>
            <a:endParaRPr lang="en-US" altLang="ko-KR" sz="1600" kern="0" spc="-44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65" name="Object 98"/>
          <p:cNvSpPr txBox="1"/>
          <p:nvPr/>
        </p:nvSpPr>
        <p:spPr>
          <a:xfrm>
            <a:off x="1845925" y="4322191"/>
            <a:ext cx="1080987" cy="3981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altLang="ko-KR" sz="12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1,000</a:t>
            </a:r>
            <a:r>
              <a:rPr lang="ko-KR" altLang="en-US" sz="12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만원</a:t>
            </a:r>
          </a:p>
        </p:txBody>
      </p:sp>
      <p:sp>
        <p:nvSpPr>
          <p:cNvPr id="66" name="Object 98"/>
          <p:cNvSpPr txBox="1"/>
          <p:nvPr/>
        </p:nvSpPr>
        <p:spPr>
          <a:xfrm>
            <a:off x="2467995" y="3604158"/>
            <a:ext cx="98271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 1,500</a:t>
            </a:r>
            <a:r>
              <a:rPr lang="ko-KR" altLang="en-US" sz="12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만원</a:t>
            </a:r>
            <a:r>
              <a:rPr lang="en-US" altLang="ko-KR" sz="12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~</a:t>
            </a:r>
            <a:br>
              <a:rPr lang="en-US" altLang="ko-KR" sz="12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en-US" altLang="ko-KR" sz="12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1,800</a:t>
            </a:r>
            <a:r>
              <a:rPr lang="ko-KR" altLang="en-US" sz="12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만원</a:t>
            </a:r>
            <a:endParaRPr lang="ko-KR" altLang="en-US" sz="1200" b="1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xmlns="" id="{E768DE8B-99E1-4BCF-BBDE-DE422229DF1B}"/>
              </a:ext>
            </a:extLst>
          </p:cNvPr>
          <p:cNvGrpSpPr/>
          <p:nvPr/>
        </p:nvGrpSpPr>
        <p:grpSpPr>
          <a:xfrm>
            <a:off x="2072229" y="3682533"/>
            <a:ext cx="562518" cy="588135"/>
            <a:chOff x="-3217150" y="4207527"/>
            <a:chExt cx="759195" cy="793768"/>
          </a:xfrm>
        </p:grpSpPr>
        <p:sp>
          <p:nvSpPr>
            <p:cNvPr id="68" name="자유형: 도형 181">
              <a:extLst>
                <a:ext uri="{FF2B5EF4-FFF2-40B4-BE49-F238E27FC236}">
                  <a16:creationId xmlns:a16="http://schemas.microsoft.com/office/drawing/2014/main" xmlns="" id="{A42988E2-635E-46A5-990E-E788871E760B}"/>
                </a:ext>
              </a:extLst>
            </p:cNvPr>
            <p:cNvSpPr/>
            <p:nvPr/>
          </p:nvSpPr>
          <p:spPr>
            <a:xfrm rot="14188385" flipH="1">
              <a:off x="-3218475" y="4240775"/>
              <a:ext cx="793768" cy="727272"/>
            </a:xfrm>
            <a:custGeom>
              <a:avLst/>
              <a:gdLst>
                <a:gd name="connsiteX0" fmla="*/ 0 w 1916286"/>
                <a:gd name="connsiteY0" fmla="*/ 877875 h 1755750"/>
                <a:gd name="connsiteX1" fmla="*/ 877875 w 1916286"/>
                <a:gd name="connsiteY1" fmla="*/ 0 h 1755750"/>
                <a:gd name="connsiteX2" fmla="*/ 1498627 w 1916286"/>
                <a:gd name="connsiteY2" fmla="*/ 257124 h 1755750"/>
                <a:gd name="connsiteX3" fmla="*/ 1502621 w 1916286"/>
                <a:gd name="connsiteY3" fmla="*/ 261964 h 1755750"/>
                <a:gd name="connsiteX4" fmla="*/ 1916286 w 1916286"/>
                <a:gd name="connsiteY4" fmla="*/ 675630 h 1755750"/>
                <a:gd name="connsiteX5" fmla="*/ 1731404 w 1916286"/>
                <a:gd name="connsiteY5" fmla="*/ 675630 h 1755750"/>
                <a:gd name="connsiteX6" fmla="*/ 1737915 w 1916286"/>
                <a:gd name="connsiteY6" fmla="*/ 700953 h 1755750"/>
                <a:gd name="connsiteX7" fmla="*/ 1755750 w 1916286"/>
                <a:gd name="connsiteY7" fmla="*/ 877875 h 1755750"/>
                <a:gd name="connsiteX8" fmla="*/ 877875 w 1916286"/>
                <a:gd name="connsiteY8" fmla="*/ 1755750 h 1755750"/>
                <a:gd name="connsiteX9" fmla="*/ 0 w 1916286"/>
                <a:gd name="connsiteY9" fmla="*/ 877875 h 175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16286" h="1755750">
                  <a:moveTo>
                    <a:pt x="0" y="877875"/>
                  </a:moveTo>
                  <a:cubicBezTo>
                    <a:pt x="0" y="393038"/>
                    <a:pt x="393038" y="0"/>
                    <a:pt x="877875" y="0"/>
                  </a:cubicBezTo>
                  <a:cubicBezTo>
                    <a:pt x="1120293" y="0"/>
                    <a:pt x="1339762" y="98260"/>
                    <a:pt x="1498627" y="257124"/>
                  </a:cubicBezTo>
                  <a:lnTo>
                    <a:pt x="1502621" y="261964"/>
                  </a:lnTo>
                  <a:lnTo>
                    <a:pt x="1916286" y="675630"/>
                  </a:lnTo>
                  <a:lnTo>
                    <a:pt x="1731404" y="675630"/>
                  </a:lnTo>
                  <a:lnTo>
                    <a:pt x="1737915" y="700953"/>
                  </a:lnTo>
                  <a:cubicBezTo>
                    <a:pt x="1749609" y="758100"/>
                    <a:pt x="1755750" y="817270"/>
                    <a:pt x="1755750" y="877875"/>
                  </a:cubicBezTo>
                  <a:cubicBezTo>
                    <a:pt x="1755750" y="1362712"/>
                    <a:pt x="1362712" y="1755750"/>
                    <a:pt x="877875" y="1755750"/>
                  </a:cubicBezTo>
                  <a:cubicBezTo>
                    <a:pt x="393038" y="1755750"/>
                    <a:pt x="0" y="1362712"/>
                    <a:pt x="0" y="877875"/>
                  </a:cubicBezTo>
                  <a:close/>
                </a:path>
              </a:pathLst>
            </a:custGeom>
            <a:gradFill flip="none" rotWithShape="1">
              <a:gsLst>
                <a:gs pos="58000">
                  <a:srgbClr val="E70012"/>
                </a:gs>
                <a:gs pos="0">
                  <a:srgbClr val="F06E51"/>
                </a:gs>
              </a:gsLst>
              <a:lin ang="600000" scaled="0"/>
              <a:tileRect/>
            </a:gradFill>
            <a:ln w="127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734C1539-C2C9-45D1-95E5-E72B1BC1802A}"/>
                </a:ext>
              </a:extLst>
            </p:cNvPr>
            <p:cNvSpPr txBox="1"/>
            <p:nvPr/>
          </p:nvSpPr>
          <p:spPr>
            <a:xfrm>
              <a:off x="-3217150" y="4422172"/>
              <a:ext cx="757162" cy="33230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6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1.8</a:t>
              </a:r>
              <a:r>
                <a:rPr lang="ko-KR" altLang="en-US" sz="16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배</a:t>
              </a:r>
              <a:endParaRPr lang="en-US" altLang="ko-KR" sz="1600" spc="-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</p:grpSp>
      <p:pic>
        <p:nvPicPr>
          <p:cNvPr id="37" name="그림 36">
            <a:extLst>
              <a:ext uri="{FF2B5EF4-FFF2-40B4-BE49-F238E27FC236}">
                <a16:creationId xmlns:a16="http://schemas.microsoft.com/office/drawing/2014/main" xmlns="" id="{8631B30F-EDDA-4EBC-8939-75F9260392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7795"/>
          <a:stretch/>
        </p:blipFill>
        <p:spPr>
          <a:xfrm>
            <a:off x="5761049" y="5177616"/>
            <a:ext cx="442534" cy="266026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xmlns="" id="{0D94F99C-B3A4-4B65-874D-7BD0EEF0A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954" b="82618"/>
          <a:stretch/>
        </p:blipFill>
        <p:spPr>
          <a:xfrm>
            <a:off x="4403396" y="4258736"/>
            <a:ext cx="367094" cy="1185833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xmlns="" id="{0D94F99C-B3A4-4B65-874D-7BD0EEF0A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618"/>
          <a:stretch/>
        </p:blipFill>
        <p:spPr>
          <a:xfrm>
            <a:off x="4403396" y="3826045"/>
            <a:ext cx="367094" cy="446092"/>
          </a:xfrm>
          <a:prstGeom prst="rect">
            <a:avLst/>
          </a:prstGeom>
        </p:spPr>
      </p:pic>
      <p:cxnSp>
        <p:nvCxnSpPr>
          <p:cNvPr id="44" name="직선 연결선 43"/>
          <p:cNvCxnSpPr/>
          <p:nvPr/>
        </p:nvCxnSpPr>
        <p:spPr>
          <a:xfrm>
            <a:off x="4190878" y="5442714"/>
            <a:ext cx="236733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bject 98"/>
          <p:cNvSpPr txBox="1"/>
          <p:nvPr/>
        </p:nvSpPr>
        <p:spPr>
          <a:xfrm>
            <a:off x="3964251" y="5484653"/>
            <a:ext cx="130799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인건비</a:t>
            </a:r>
            <a:r>
              <a:rPr lang="en-US" altLang="ko-KR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*</a:t>
            </a:r>
          </a:p>
        </p:txBody>
      </p:sp>
      <p:sp>
        <p:nvSpPr>
          <p:cNvPr id="70" name="Object 98"/>
          <p:cNvSpPr txBox="1"/>
          <p:nvPr/>
        </p:nvSpPr>
        <p:spPr>
          <a:xfrm>
            <a:off x="4046449" y="3404351"/>
            <a:ext cx="1080987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altLang="ko-KR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201</a:t>
            </a: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만원</a:t>
            </a:r>
            <a:endParaRPr lang="ko-KR" altLang="en-US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71" name="Object 98"/>
          <p:cNvSpPr txBox="1"/>
          <p:nvPr/>
        </p:nvSpPr>
        <p:spPr>
          <a:xfrm>
            <a:off x="5374547" y="3419201"/>
            <a:ext cx="1189086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altLang="ko-KR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30.4</a:t>
            </a: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만원</a:t>
            </a:r>
            <a:endParaRPr lang="ko-KR" altLang="en-US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73" name="Object 98"/>
          <p:cNvSpPr txBox="1"/>
          <p:nvPr/>
        </p:nvSpPr>
        <p:spPr>
          <a:xfrm>
            <a:off x="5081648" y="5484653"/>
            <a:ext cx="17409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하이 오더 이용료</a:t>
            </a:r>
            <a:r>
              <a:rPr lang="en-US" altLang="ko-KR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**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202B8BAD-BD92-7BE6-388A-F29DA898151E}"/>
              </a:ext>
            </a:extLst>
          </p:cNvPr>
          <p:cNvSpPr txBox="1"/>
          <p:nvPr/>
        </p:nvSpPr>
        <p:spPr>
          <a:xfrm>
            <a:off x="3981569" y="2728190"/>
            <a:ext cx="330463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*2023</a:t>
            </a:r>
            <a:r>
              <a:rPr lang="ko-KR" altLang="en-US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년 최저시급 </a:t>
            </a:r>
            <a:r>
              <a:rPr lang="en-US" altLang="ko-KR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9,620</a:t>
            </a:r>
            <a:r>
              <a:rPr lang="ko-KR" altLang="en-US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원 주 </a:t>
            </a:r>
            <a:r>
              <a:rPr lang="en-US" altLang="ko-KR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40</a:t>
            </a:r>
            <a:r>
              <a:rPr lang="ko-KR" altLang="en-US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시간</a:t>
            </a:r>
            <a:r>
              <a:rPr lang="en-US" altLang="ko-KR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/</a:t>
            </a:r>
            <a:r>
              <a:rPr lang="ko-KR" altLang="en-US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유급주휴포함</a:t>
            </a:r>
            <a:endParaRPr lang="en-US" altLang="ko-KR" sz="105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**</a:t>
            </a:r>
            <a:r>
              <a:rPr lang="ko-KR" altLang="en-US" sz="1050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후불형</a:t>
            </a:r>
            <a:r>
              <a:rPr lang="ko-KR" altLang="en-US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</a:t>
            </a:r>
            <a:r>
              <a:rPr lang="en-US" altLang="ko-KR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15</a:t>
            </a:r>
            <a:r>
              <a:rPr lang="ko-KR" altLang="en-US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대</a:t>
            </a:r>
            <a:r>
              <a:rPr lang="en-US" altLang="ko-KR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+</a:t>
            </a:r>
            <a:r>
              <a:rPr lang="ko-KR" altLang="en-US" sz="105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알림판 포함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4770490" y="3867520"/>
            <a:ext cx="992135" cy="13720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화살표: 위쪽 212">
            <a:extLst>
              <a:ext uri="{FF2B5EF4-FFF2-40B4-BE49-F238E27FC236}">
                <a16:creationId xmlns:a16="http://schemas.microsoft.com/office/drawing/2014/main" xmlns="" id="{5BC53545-C265-4EDC-9A61-23DA52341E9E}"/>
              </a:ext>
            </a:extLst>
          </p:cNvPr>
          <p:cNvSpPr/>
          <p:nvPr/>
        </p:nvSpPr>
        <p:spPr>
          <a:xfrm rot="10800000">
            <a:off x="5711880" y="3785197"/>
            <a:ext cx="513899" cy="1408875"/>
          </a:xfrm>
          <a:prstGeom prst="upArrow">
            <a:avLst/>
          </a:prstGeom>
          <a:gradFill flip="none" rotWithShape="1">
            <a:gsLst>
              <a:gs pos="21000">
                <a:schemeClr val="bg1"/>
              </a:gs>
              <a:gs pos="100000">
                <a:srgbClr val="FF0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Object 98"/>
          <p:cNvSpPr txBox="1"/>
          <p:nvPr/>
        </p:nvSpPr>
        <p:spPr>
          <a:xfrm>
            <a:off x="5374547" y="4265699"/>
            <a:ext cx="1189086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altLang="ko-KR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85%</a:t>
            </a: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절감</a:t>
            </a:r>
            <a:endParaRPr lang="ko-KR" altLang="en-US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79" name="Object 98"/>
          <p:cNvSpPr txBox="1"/>
          <p:nvPr/>
        </p:nvSpPr>
        <p:spPr>
          <a:xfrm>
            <a:off x="435769" y="6855362"/>
            <a:ext cx="2339148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“</a:t>
            </a:r>
            <a:r>
              <a:rPr lang="ko-KR" altLang="en-US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신입 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직원 주문 실수가 많았는데</a:t>
            </a:r>
            <a:r>
              <a:rPr lang="en-US" altLang="ko-KR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</a:p>
          <a:p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테이블 오더로 </a:t>
            </a:r>
            <a:r>
              <a:rPr lang="ko-KR" altLang="en-US" sz="1300" b="1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실수를 줄였어요</a:t>
            </a:r>
            <a:r>
              <a:rPr lang="en-US" altLang="ko-KR" sz="1300" b="1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!”</a:t>
            </a:r>
            <a:endParaRPr lang="en-US" altLang="ko-KR" sz="1300" b="1" kern="0" spc="-44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81" name="Object 98"/>
          <p:cNvSpPr txBox="1"/>
          <p:nvPr/>
        </p:nvSpPr>
        <p:spPr>
          <a:xfrm>
            <a:off x="1059017" y="7694767"/>
            <a:ext cx="2461696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300" b="1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“</a:t>
            </a:r>
            <a:r>
              <a:rPr lang="ko-KR" altLang="en-US" sz="1300" b="1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신입 </a:t>
            </a:r>
            <a:r>
              <a:rPr lang="ko-KR" altLang="en-US" sz="1300" b="1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직원들 메뉴 교육만 </a:t>
            </a:r>
            <a:r>
              <a:rPr lang="en-US" altLang="ko-KR" sz="1300" b="1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1</a:t>
            </a:r>
            <a:r>
              <a:rPr lang="ko-KR" altLang="en-US" sz="1300" b="1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주일 넘게 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걸렸는데</a:t>
            </a:r>
            <a:r>
              <a:rPr lang="en-US" altLang="ko-KR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테이블 오더로 </a:t>
            </a:r>
            <a:r>
              <a:rPr lang="ko-KR" altLang="en-US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해결했어요</a:t>
            </a:r>
            <a:r>
              <a:rPr lang="en-US" altLang="ko-KR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”</a:t>
            </a:r>
            <a:endParaRPr lang="ko-KR" altLang="en-US" sz="1300" kern="0" spc="-44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84" name="Object 98"/>
          <p:cNvSpPr txBox="1"/>
          <p:nvPr/>
        </p:nvSpPr>
        <p:spPr>
          <a:xfrm>
            <a:off x="1132655" y="9560820"/>
            <a:ext cx="2777627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“</a:t>
            </a:r>
            <a:r>
              <a:rPr lang="ko-KR" altLang="en-US" sz="1300" kern="0" spc="-44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물티슈</a:t>
            </a:r>
            <a:r>
              <a:rPr lang="en-US" altLang="ko-KR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앞치마</a:t>
            </a:r>
            <a:r>
              <a:rPr lang="en-US" altLang="ko-KR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밑반찬 등 호출 이유를 </a:t>
            </a:r>
            <a:r>
              <a:rPr lang="ko-KR" altLang="en-US" sz="1300" b="1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미리 알고 준비하니까 </a:t>
            </a:r>
            <a:r>
              <a:rPr lang="ko-KR" altLang="en-US" sz="1300" b="1" kern="0" spc="-44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효율적이에요</a:t>
            </a:r>
            <a:r>
              <a:rPr lang="en-US" altLang="ko-KR" sz="1300" b="1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”</a:t>
            </a:r>
            <a:endParaRPr lang="ko-KR" altLang="en-US" sz="1300" b="1" kern="0" spc="-44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85" name="Object 98"/>
          <p:cNvSpPr txBox="1"/>
          <p:nvPr/>
        </p:nvSpPr>
        <p:spPr>
          <a:xfrm>
            <a:off x="142691" y="8547466"/>
            <a:ext cx="2730994" cy="6924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“</a:t>
            </a:r>
            <a:r>
              <a:rPr lang="ko-KR" altLang="en-US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손님들이 주문 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착각하는 경우가 많았는데</a:t>
            </a:r>
            <a:r>
              <a:rPr lang="en-US" altLang="ko-KR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테이블 오더로 </a:t>
            </a:r>
            <a:r>
              <a:rPr lang="ko-KR" altLang="en-US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손님이 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직접 </a:t>
            </a:r>
            <a:r>
              <a:rPr lang="ko-KR" altLang="en-US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주문하니</a:t>
            </a:r>
            <a:endParaRPr lang="en-US" altLang="ko-KR" sz="1300" kern="0" spc="-44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r>
              <a:rPr lang="ko-KR" altLang="en-US" sz="1300" b="1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오해가 </a:t>
            </a:r>
            <a:r>
              <a:rPr lang="ko-KR" altLang="en-US" sz="1300" b="1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생기지 않아 </a:t>
            </a:r>
            <a:r>
              <a:rPr lang="ko-KR" altLang="en-US" sz="1300" b="1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좋아요</a:t>
            </a:r>
            <a:r>
              <a:rPr lang="en-US" altLang="ko-KR" sz="1300" b="1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”</a:t>
            </a:r>
            <a:endParaRPr lang="en-US" altLang="ko-KR" sz="1300" b="1" kern="0" spc="-44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cxnSp>
        <p:nvCxnSpPr>
          <p:cNvPr id="87" name="직선 연결선 86"/>
          <p:cNvCxnSpPr/>
          <p:nvPr/>
        </p:nvCxnSpPr>
        <p:spPr>
          <a:xfrm>
            <a:off x="3645010" y="6762750"/>
            <a:ext cx="0" cy="325011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그림 48" descr="14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7186" y="7045845"/>
            <a:ext cx="607384" cy="90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그림 46" descr="10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5139" y="8036707"/>
            <a:ext cx="631478" cy="79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Object 98"/>
          <p:cNvSpPr txBox="1"/>
          <p:nvPr/>
        </p:nvSpPr>
        <p:spPr>
          <a:xfrm>
            <a:off x="4582808" y="7153190"/>
            <a:ext cx="2406955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“</a:t>
            </a:r>
            <a:r>
              <a:rPr lang="ko-KR" altLang="en-US" sz="1300" kern="0" spc="-44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어플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설치 없이 테이블에서 </a:t>
            </a:r>
          </a:p>
          <a:p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바로 주문</a:t>
            </a:r>
            <a:r>
              <a:rPr lang="en-US" altLang="ko-KR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결제 가능해서 편해요”</a:t>
            </a:r>
          </a:p>
        </p:txBody>
      </p:sp>
      <p:sp>
        <p:nvSpPr>
          <p:cNvPr id="91" name="Object 98"/>
          <p:cNvSpPr txBox="1"/>
          <p:nvPr/>
        </p:nvSpPr>
        <p:spPr>
          <a:xfrm>
            <a:off x="4582808" y="8128282"/>
            <a:ext cx="2405850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“직원 부를 필요 없이 바로 </a:t>
            </a:r>
          </a:p>
          <a:p>
            <a:r>
              <a:rPr lang="ko-KR" altLang="en-US" sz="1300" kern="0" spc="-44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음식 주문할 수 있어서 편해요”</a:t>
            </a:r>
          </a:p>
        </p:txBody>
      </p:sp>
      <p:sp>
        <p:nvSpPr>
          <p:cNvPr id="93" name="Object 98"/>
          <p:cNvSpPr txBox="1"/>
          <p:nvPr/>
        </p:nvSpPr>
        <p:spPr>
          <a:xfrm>
            <a:off x="4582808" y="9103982"/>
            <a:ext cx="2405850" cy="6924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“현금</a:t>
            </a:r>
            <a:r>
              <a:rPr lang="en-US" altLang="ko-KR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더치페이도 할 수 있어서</a:t>
            </a:r>
            <a:r>
              <a:rPr lang="en-US" altLang="ko-KR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/>
            </a:r>
            <a:br>
              <a:rPr lang="en-US" altLang="ko-KR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ko-KR" altLang="en-US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좋고 필요한 물품도 요청할 수 있어서 좋아요</a:t>
            </a:r>
            <a:r>
              <a:rPr lang="en-US" altLang="ko-KR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＂</a:t>
            </a:r>
            <a:r>
              <a:rPr lang="ko-KR" altLang="en-US" sz="1300" kern="0" spc="-44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</a:t>
            </a:r>
            <a:endParaRPr lang="en-US" altLang="ko-KR" sz="1300" kern="0" spc="-44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pic>
        <p:nvPicPr>
          <p:cNvPr id="94" name="그림 63" descr="114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8639" y="9103982"/>
            <a:ext cx="629062" cy="78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모서리가 둥근 직사각형 71"/>
          <p:cNvSpPr/>
          <p:nvPr/>
        </p:nvSpPr>
        <p:spPr>
          <a:xfrm>
            <a:off x="135231" y="9548365"/>
            <a:ext cx="1020982" cy="464503"/>
          </a:xfrm>
          <a:prstGeom prst="roundRect">
            <a:avLst/>
          </a:prstGeom>
          <a:solidFill>
            <a:schemeClr val="bg2"/>
          </a:solidFill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70" normalizeH="0" baseline="0" noProof="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ㅇㅇㅇ육개장</a:t>
            </a:r>
            <a:endParaRPr kumimoji="0" lang="ko-KR" altLang="en-US" sz="1400" b="0" i="0" u="none" strike="noStrike" kern="1200" cap="none" spc="-7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2863403" y="8675379"/>
            <a:ext cx="767078" cy="422275"/>
          </a:xfrm>
          <a:prstGeom prst="roundRect">
            <a:avLst/>
          </a:prstGeom>
          <a:solidFill>
            <a:schemeClr val="bg2"/>
          </a:solidFill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7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ㅁㅁ</a:t>
            </a:r>
            <a:r>
              <a:rPr kumimoji="0" lang="ko-KR" altLang="en-US" sz="1400" b="0" i="0" u="none" strike="noStrike" kern="1200" cap="none" spc="-70" normalizeH="0" baseline="0" noProof="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찜닭</a:t>
            </a:r>
            <a:endParaRPr kumimoji="0" lang="ko-KR" altLang="en-US" sz="1400" b="0" i="0" u="none" strike="noStrike" kern="1200" cap="none" spc="-7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241944" y="7704183"/>
            <a:ext cx="767078" cy="464503"/>
          </a:xfrm>
          <a:prstGeom prst="roundRect">
            <a:avLst/>
          </a:prstGeom>
          <a:solidFill>
            <a:schemeClr val="bg2"/>
          </a:solidFill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7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ㅇㅇ짬뽕</a:t>
            </a:r>
            <a:endParaRPr kumimoji="0" lang="ko-KR" altLang="en-US" sz="1400" b="0" i="0" u="none" strike="noStrike" kern="1200" cap="none" spc="-7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>
            <a:off x="2721769" y="6900421"/>
            <a:ext cx="767078" cy="383886"/>
          </a:xfrm>
          <a:prstGeom prst="roundRect">
            <a:avLst/>
          </a:prstGeom>
          <a:solidFill>
            <a:schemeClr val="bg2"/>
          </a:solidFill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7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ㅁㅁ치킨</a:t>
            </a:r>
            <a:endParaRPr kumimoji="0" lang="ko-KR" altLang="en-US" sz="1400" b="0" i="0" u="none" strike="noStrike" kern="1200" cap="none" spc="-7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044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2012950"/>
            <a:ext cx="7267575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0" y="4756150"/>
            <a:ext cx="7267575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0" y="7499350"/>
            <a:ext cx="7267575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pic>
        <p:nvPicPr>
          <p:cNvPr id="101" name="Picture 2" descr="C:\Users\woo\Desktop\1.pn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tretch>
            <a:fillRect/>
          </a:stretch>
        </p:blipFill>
        <p:spPr bwMode="auto">
          <a:xfrm>
            <a:off x="313872" y="2413574"/>
            <a:ext cx="624093" cy="75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Picture 3" descr="C:\Users\woo\Desktop\3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294421" y="5127103"/>
            <a:ext cx="614913" cy="75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Picture 5" descr="C:\Users\woo\Desktop\Untitled-7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313413" y="3791819"/>
            <a:ext cx="614913" cy="75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Picture 2" descr="C:\Users\woo\Desktop\1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 bwMode="auto">
          <a:xfrm>
            <a:off x="301908" y="6498703"/>
            <a:ext cx="624093" cy="75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Picture 3" descr="C:\Users\woo\Desktop\3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tretch>
            <a:fillRect/>
          </a:stretch>
        </p:blipFill>
        <p:spPr bwMode="auto">
          <a:xfrm>
            <a:off x="282916" y="9220251"/>
            <a:ext cx="624093" cy="75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Picture 5" descr="C:\Users\woo\Desktop\Untitled-7.png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tretch>
            <a:fillRect/>
          </a:stretch>
        </p:blipFill>
        <p:spPr bwMode="auto">
          <a:xfrm>
            <a:off x="301908" y="7848651"/>
            <a:ext cx="624093" cy="7538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그룹 7"/>
          <p:cNvGrpSpPr/>
          <p:nvPr/>
        </p:nvGrpSpPr>
        <p:grpSpPr>
          <a:xfrm>
            <a:off x="1097701" y="2222436"/>
            <a:ext cx="5054710" cy="908969"/>
            <a:chOff x="8127206" y="2278563"/>
            <a:chExt cx="5054710" cy="908969"/>
          </a:xfrm>
        </p:grpSpPr>
        <p:sp>
          <p:nvSpPr>
            <p:cNvPr id="28" name="Object 98"/>
            <p:cNvSpPr txBox="1"/>
            <p:nvPr/>
          </p:nvSpPr>
          <p:spPr>
            <a:xfrm>
              <a:off x="8131969" y="2278563"/>
              <a:ext cx="421174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테이블오더에 최적화 </a:t>
              </a:r>
              <a:r>
                <a:rPr kumimoji="0" lang="ko-KR" altLang="en-US" sz="18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된 </a:t>
              </a: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통신 환경 구축</a:t>
              </a:r>
            </a:p>
          </p:txBody>
        </p:sp>
        <p:sp>
          <p:nvSpPr>
            <p:cNvPr id="29" name="Object 16"/>
            <p:cNvSpPr txBox="1"/>
            <p:nvPr/>
          </p:nvSpPr>
          <p:spPr>
            <a:xfrm>
              <a:off x="8127206" y="2664312"/>
              <a:ext cx="505471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테이블오더는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인터넷</a:t>
              </a:r>
              <a:r>
                <a:rPr kumimoji="0" lang="en-US" altLang="ko-KR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·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와이파이 등 통신 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환경이 핵심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오더서비스와 인터넷 서비스를 동시에 제공하는 사업자 </a:t>
              </a:r>
              <a:r>
                <a:rPr kumimoji="0" lang="en-US" altLang="ko-KR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KT</a:t>
              </a:r>
              <a:endParaRPr kumimoji="0" lang="ko-KR" altLang="en-US" sz="1400" b="0" i="0" u="none" strike="noStrike" kern="0" cap="none" spc="-44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S-Core Dream 4 Regular" pitchFamily="34" charset="0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106432" y="3580584"/>
            <a:ext cx="5806337" cy="1038321"/>
            <a:chOff x="8127206" y="3618201"/>
            <a:chExt cx="5806337" cy="1038321"/>
          </a:xfrm>
        </p:grpSpPr>
        <p:sp>
          <p:nvSpPr>
            <p:cNvPr id="30" name="Object 98"/>
            <p:cNvSpPr txBox="1"/>
            <p:nvPr/>
          </p:nvSpPr>
          <p:spPr>
            <a:xfrm>
              <a:off x="8131969" y="3618201"/>
              <a:ext cx="580157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KT </a:t>
              </a: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직영 인력이 직접 설치</a:t>
              </a: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하고 </a:t>
              </a:r>
              <a:r>
                <a:rPr kumimoji="0" lang="ko-KR" altLang="en-US" sz="18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신속하게 </a:t>
              </a:r>
              <a:r>
                <a:rPr kumimoji="0" lang="en-US" altLang="ko-KR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A/S </a:t>
              </a: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제공</a:t>
              </a:r>
              <a:endParaRPr kumimoji="0" lang="en-US" altLang="ko-KR" sz="1800" b="0" i="0" u="none" strike="noStrike" kern="0" cap="none" spc="-44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HI배움" panose="00000500000000000000" pitchFamily="2" charset="-127"/>
                <a:ea typeface="KOHI배움" panose="00000500000000000000" pitchFamily="2" charset="-127"/>
                <a:cs typeface="S-Core Dream 4 Regular" pitchFamily="34" charset="0"/>
              </a:endParaRPr>
            </a:p>
          </p:txBody>
        </p:sp>
        <p:sp>
          <p:nvSpPr>
            <p:cNvPr id="31" name="Object 16"/>
            <p:cNvSpPr txBox="1"/>
            <p:nvPr/>
          </p:nvSpPr>
          <p:spPr>
            <a:xfrm>
              <a:off x="8127206" y="3964025"/>
              <a:ext cx="5501536" cy="6924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업계 유일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전국 직영 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A/S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인프라를 보유 하고 있으며</a:t>
              </a:r>
              <a:r>
                <a:rPr kumimoji="0" lang="en-US" altLang="ko-KR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,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 당일 </a:t>
              </a:r>
              <a:r>
                <a:rPr kumimoji="0" lang="en-US" altLang="ko-KR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A/S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대응 원칙</a:t>
              </a:r>
              <a:endParaRPr kumimoji="0" lang="ko-KR" altLang="en-US" sz="1400" b="0" i="0" u="none" strike="noStrike" kern="0" cap="none" spc="-44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S-Core Dream 4 Regular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평일</a:t>
              </a:r>
              <a:r>
                <a:rPr kumimoji="0" lang="en-US" altLang="ko-KR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·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주말 콜센터 운영으로 고객 불편사항 즉시 접수</a:t>
              </a:r>
              <a:endParaRPr kumimoji="0" lang="en-US" altLang="ko-KR" sz="1100" b="0" i="0" u="none" strike="noStrike" kern="0" cap="none" spc="-44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S-Core Dream 4 Regular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※  </a:t>
              </a:r>
              <a:r>
                <a:rPr kumimoji="0" lang="ko-KR" altLang="en-US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타사 </a:t>
              </a:r>
              <a:r>
                <a:rPr kumimoji="0" lang="en-US" altLang="ko-KR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: </a:t>
              </a:r>
              <a:r>
                <a:rPr kumimoji="0" lang="ko-KR" altLang="en-US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설치까지 </a:t>
              </a:r>
              <a:r>
                <a:rPr kumimoji="0" lang="en-US" altLang="ko-KR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3</a:t>
              </a:r>
              <a:r>
                <a:rPr kumimoji="0" lang="ko-KR" altLang="en-US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주 이상 소요</a:t>
              </a:r>
              <a:r>
                <a:rPr kumimoji="0" lang="en-US" altLang="ko-KR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, </a:t>
              </a:r>
              <a:r>
                <a:rPr kumimoji="0" lang="ko-KR" altLang="en-US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장애 발생 시 단순 통화 대응</a:t>
              </a:r>
              <a:endParaRPr kumimoji="0" lang="ko-KR" altLang="en-US" sz="1100" b="0" i="0" u="none" strike="noStrike" kern="0" cap="none" spc="-44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S-Core Dream 4 Regular" pitchFamily="34" charset="0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092192" y="4933415"/>
            <a:ext cx="5853962" cy="1025773"/>
            <a:chOff x="8127206" y="4892949"/>
            <a:chExt cx="5853962" cy="1025773"/>
          </a:xfrm>
        </p:grpSpPr>
        <p:sp>
          <p:nvSpPr>
            <p:cNvPr id="32" name="Object 98"/>
            <p:cNvSpPr txBox="1"/>
            <p:nvPr/>
          </p:nvSpPr>
          <p:spPr>
            <a:xfrm>
              <a:off x="8131969" y="4892949"/>
              <a:ext cx="584919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-44" normalizeH="0" baseline="0" noProof="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테이블오더</a:t>
              </a:r>
              <a:r>
                <a:rPr kumimoji="0" lang="ko-KR" altLang="en-US" sz="18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 전용 태블릿 </a:t>
              </a: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제공으로 </a:t>
              </a:r>
              <a:r>
                <a:rPr kumimoji="0" lang="ko-KR" altLang="en-US" sz="18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품질</a:t>
              </a:r>
              <a:r>
                <a:rPr kumimoji="0" lang="en-US" altLang="ko-KR" sz="18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·</a:t>
              </a:r>
              <a:r>
                <a:rPr kumimoji="0" lang="ko-KR" altLang="en-US" sz="18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내구성 확보</a:t>
              </a:r>
              <a:endParaRPr kumimoji="0" lang="ko-KR" altLang="en-US" sz="1800" b="0" i="0" u="none" strike="noStrike" kern="0" cap="none" spc="-44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HI배움" panose="00000500000000000000" pitchFamily="2" charset="-127"/>
                <a:ea typeface="KOHI배움" panose="00000500000000000000" pitchFamily="2" charset="-127"/>
                <a:cs typeface="S-Core Dream 4 Regular" pitchFamily="34" charset="0"/>
              </a:endParaRPr>
            </a:p>
          </p:txBody>
        </p:sp>
        <p:sp>
          <p:nvSpPr>
            <p:cNvPr id="33" name="Object 16"/>
            <p:cNvSpPr txBox="1"/>
            <p:nvPr/>
          </p:nvSpPr>
          <p:spPr>
            <a:xfrm>
              <a:off x="8127206" y="5226225"/>
              <a:ext cx="5054710" cy="6924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산업용 태블릿 사용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으로 일반 </a:t>
              </a:r>
              <a:r>
                <a:rPr kumimoji="0" lang="ko-KR" altLang="en-US" sz="1400" b="0" i="0" u="none" strike="noStrike" kern="0" cap="none" spc="-44" normalizeH="0" baseline="0" noProof="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시청용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 태블릿 대비 장시간 사용 가능 </a:t>
              </a:r>
              <a:endParaRPr kumimoji="0" lang="en-US" altLang="ko-KR" sz="1400" b="0" i="0" u="none" strike="noStrike" kern="0" cap="none" spc="-44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S-Core Dream 4 Regular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전용 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케이스 사용으로 태블릿을 보호하여 내구성 보장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※ </a:t>
              </a:r>
              <a:r>
                <a:rPr kumimoji="0" lang="en-US" altLang="ko-KR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 </a:t>
              </a:r>
              <a:r>
                <a:rPr kumimoji="0" lang="ko-KR" altLang="en-US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타사 </a:t>
              </a:r>
              <a:r>
                <a:rPr kumimoji="0" lang="en-US" altLang="ko-KR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: </a:t>
              </a:r>
              <a:r>
                <a:rPr kumimoji="0" lang="ko-KR" altLang="en-US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인터넷강의 </a:t>
              </a:r>
              <a:r>
                <a:rPr kumimoji="0" lang="ko-KR" altLang="en-US" sz="1100" b="0" i="0" u="none" strike="noStrike" kern="0" cap="none" spc="-44" normalizeH="0" baseline="0" noProof="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시청용</a:t>
              </a:r>
              <a:r>
                <a:rPr kumimoji="0" lang="ko-KR" altLang="en-US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 </a:t>
              </a:r>
              <a:r>
                <a:rPr kumimoji="0" lang="ko-KR" altLang="en-US" sz="1100" b="0" i="0" u="none" strike="noStrike" kern="0" cap="none" spc="-44" normalizeH="0" baseline="0" noProof="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태블릿으로</a:t>
              </a:r>
              <a:r>
                <a:rPr kumimoji="0" lang="ko-KR" altLang="en-US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 잦은 고장과 짧은 수명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106431" y="6308489"/>
            <a:ext cx="5501538" cy="1003996"/>
            <a:chOff x="8127205" y="6272527"/>
            <a:chExt cx="5501538" cy="1003996"/>
          </a:xfrm>
        </p:grpSpPr>
        <p:sp>
          <p:nvSpPr>
            <p:cNvPr id="34" name="Object 98"/>
            <p:cNvSpPr txBox="1"/>
            <p:nvPr/>
          </p:nvSpPr>
          <p:spPr>
            <a:xfrm>
              <a:off x="8131969" y="6272527"/>
              <a:ext cx="549677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업계 유일 </a:t>
              </a:r>
              <a:r>
                <a:rPr kumimoji="0" lang="en-US" altLang="ko-KR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‘</a:t>
              </a: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사장님 전용 앱</a:t>
              </a:r>
              <a:r>
                <a:rPr kumimoji="0" lang="en-US" altLang="ko-KR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’</a:t>
              </a: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 </a:t>
              </a:r>
              <a:r>
                <a:rPr kumimoji="0" lang="ko-KR" altLang="en-US" sz="18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제공으로 편리하게 관리</a:t>
              </a:r>
              <a:endParaRPr kumimoji="0" lang="ko-KR" altLang="en-US" sz="1800" b="0" i="0" u="none" strike="noStrike" kern="0" cap="none" spc="-44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HI배움" panose="00000500000000000000" pitchFamily="2" charset="-127"/>
                <a:ea typeface="KOHI배움" panose="00000500000000000000" pitchFamily="2" charset="-127"/>
                <a:cs typeface="S-Core Dream 4 Regular" pitchFamily="34" charset="0"/>
              </a:endParaRPr>
            </a:p>
          </p:txBody>
        </p:sp>
        <p:sp>
          <p:nvSpPr>
            <p:cNvPr id="35" name="Object 16"/>
            <p:cNvSpPr txBox="1"/>
            <p:nvPr/>
          </p:nvSpPr>
          <p:spPr>
            <a:xfrm>
              <a:off x="8127205" y="6584026"/>
              <a:ext cx="5501537" cy="6924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메뉴 추가</a:t>
              </a:r>
              <a:r>
                <a:rPr kumimoji="0" lang="en-US" altLang="ko-KR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,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이미지 변경</a:t>
              </a:r>
              <a:r>
                <a:rPr kumimoji="0" lang="en-US" altLang="ko-KR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,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품절 처리</a:t>
              </a:r>
              <a:r>
                <a:rPr kumimoji="0" lang="en-US" altLang="ko-KR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,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상품 옵션 설정 등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 실시간으로 관리</a:t>
              </a:r>
              <a:endParaRPr kumimoji="0" lang="en-US" altLang="ko-KR" sz="1400" b="0" i="0" u="none" strike="noStrike" kern="0" cap="none" spc="-44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S-Core Dream 4 Regular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안내 및 홍보가 가능한 </a:t>
              </a:r>
              <a:r>
                <a:rPr kumimoji="0" lang="ko-KR" altLang="en-US" sz="1400" b="0" i="0" u="none" strike="noStrike" kern="0" cap="none" spc="-44" normalizeH="0" baseline="0" noProof="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대기화면을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 자유롭게 등록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가능</a:t>
              </a:r>
              <a:endParaRPr kumimoji="0" lang="en-US" altLang="ko-KR" sz="1400" b="0" i="0" u="none" strike="noStrike" kern="0" cap="none" spc="-44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S-Core Dream 4 Regular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※ </a:t>
              </a:r>
              <a:r>
                <a:rPr kumimoji="0" lang="ko-KR" altLang="en-US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타사 </a:t>
              </a:r>
              <a:r>
                <a:rPr kumimoji="0" lang="en-US" altLang="ko-KR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: </a:t>
              </a:r>
              <a:r>
                <a:rPr kumimoji="0" lang="ko-KR" altLang="en-US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고객센터에 요청하여 처리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092192" y="9021592"/>
            <a:ext cx="5054710" cy="1046227"/>
            <a:chOff x="8127206" y="9036291"/>
            <a:chExt cx="5054710" cy="1046227"/>
          </a:xfrm>
        </p:grpSpPr>
        <p:sp>
          <p:nvSpPr>
            <p:cNvPr id="36" name="Object 98"/>
            <p:cNvSpPr txBox="1"/>
            <p:nvPr/>
          </p:nvSpPr>
          <p:spPr>
            <a:xfrm>
              <a:off x="8131969" y="9036291"/>
              <a:ext cx="352594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3</a:t>
              </a: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개월 무료 </a:t>
              </a:r>
              <a:r>
                <a:rPr kumimoji="0" lang="ko-KR" altLang="en-US" sz="18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프로모션 진행중</a:t>
              </a:r>
              <a:r>
                <a:rPr kumimoji="0" lang="en-US" altLang="ko-KR" sz="18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!</a:t>
              </a:r>
              <a:endParaRPr kumimoji="0" lang="ko-KR" altLang="en-US" sz="1800" b="0" i="0" u="none" strike="noStrike" kern="0" cap="none" spc="-44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76BFF"/>
                </a:solidFill>
                <a:effectLst/>
                <a:uLnTx/>
                <a:uFillTx/>
                <a:latin typeface="KOHI배움" panose="00000500000000000000" pitchFamily="2" charset="-127"/>
                <a:ea typeface="KOHI배움" panose="00000500000000000000" pitchFamily="2" charset="-127"/>
                <a:cs typeface="S-Core Dream 4 Regular" pitchFamily="34" charset="0"/>
              </a:endParaRPr>
            </a:p>
          </p:txBody>
        </p:sp>
        <p:sp>
          <p:nvSpPr>
            <p:cNvPr id="37" name="Object 16"/>
            <p:cNvSpPr txBox="1"/>
            <p:nvPr/>
          </p:nvSpPr>
          <p:spPr>
            <a:xfrm>
              <a:off x="8127206" y="9390021"/>
              <a:ext cx="5054710" cy="6924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프로모션 기간 내 </a:t>
              </a:r>
              <a:r>
                <a:rPr kumimoji="0" lang="ko-KR" altLang="en-US" sz="14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가입 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고객 한정 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(~5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월 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31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일까지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가입 후 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3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개월 간 서비스이용료 면제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 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(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대당 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1.3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만원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※ </a:t>
              </a:r>
              <a:r>
                <a:rPr kumimoji="0" lang="ko-KR" altLang="en-US" sz="1100" b="0" i="0" u="none" strike="noStrike" kern="0" cap="none" spc="-44" normalizeH="0" baseline="0" noProof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단</a:t>
              </a:r>
              <a:r>
                <a:rPr kumimoji="0" lang="en-US" altLang="ko-KR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, </a:t>
              </a:r>
              <a:r>
                <a:rPr kumimoji="0" lang="ko-KR" altLang="en-US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단말 할부금은 부과 </a:t>
              </a:r>
              <a:r>
                <a:rPr kumimoji="0" lang="en-US" altLang="ko-KR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(</a:t>
              </a:r>
              <a:r>
                <a:rPr kumimoji="0" lang="ko-KR" altLang="en-US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대당 </a:t>
              </a:r>
              <a:r>
                <a:rPr kumimoji="0" lang="en-US" altLang="ko-KR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6</a:t>
              </a:r>
              <a:r>
                <a:rPr kumimoji="0" lang="ko-KR" altLang="en-US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천원</a:t>
              </a:r>
              <a:r>
                <a:rPr kumimoji="0" lang="en-US" altLang="ko-KR" sz="11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)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081033" y="7659503"/>
            <a:ext cx="5054710" cy="932467"/>
            <a:chOff x="8127206" y="7730555"/>
            <a:chExt cx="5054710" cy="932467"/>
          </a:xfrm>
        </p:grpSpPr>
        <p:sp>
          <p:nvSpPr>
            <p:cNvPr id="38" name="Object 98"/>
            <p:cNvSpPr txBox="1"/>
            <p:nvPr/>
          </p:nvSpPr>
          <p:spPr>
            <a:xfrm>
              <a:off x="8131969" y="7730555"/>
              <a:ext cx="504994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HI배움" panose="00000500000000000000" pitchFamily="2" charset="-127"/>
                  <a:ea typeface="KOHI배움" panose="00000500000000000000" pitchFamily="2" charset="-127"/>
                  <a:cs typeface="S-Core Dream 4 Regular" pitchFamily="34" charset="0"/>
                </a:rPr>
                <a:t>다양한 외국어 지원</a:t>
              </a:r>
            </a:p>
          </p:txBody>
        </p:sp>
        <p:sp>
          <p:nvSpPr>
            <p:cNvPr id="39" name="Object 16"/>
            <p:cNvSpPr txBox="1"/>
            <p:nvPr/>
          </p:nvSpPr>
          <p:spPr>
            <a:xfrm>
              <a:off x="8127206" y="8139802"/>
              <a:ext cx="505471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터치 한번으로 쉽게 영어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, 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일본어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, 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중국어 등으로 변환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업계 최다인 </a:t>
              </a:r>
              <a:r>
                <a:rPr kumimoji="0" lang="en-US" altLang="ko-KR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12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76BFF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개 국어 지원</a:t>
              </a:r>
              <a:r>
                <a:rPr kumimoji="0" lang="ko-KR" altLang="en-US" sz="1400" b="0" i="0" u="none" strike="noStrike" kern="0" cap="none" spc="-44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S-Core Dream 4 Regular" pitchFamily="34" charset="0"/>
                </a:rPr>
                <a:t>으로 외국인도 쉽게 주문</a:t>
              </a:r>
            </a:p>
          </p:txBody>
        </p:sp>
      </p:grpSp>
      <p:sp>
        <p:nvSpPr>
          <p:cNvPr id="41" name="Object 98"/>
          <p:cNvSpPr txBox="1"/>
          <p:nvPr/>
        </p:nvSpPr>
        <p:spPr>
          <a:xfrm>
            <a:off x="190155" y="793662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왜 하이 오더인가요</a:t>
            </a:r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?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954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98"/>
          <p:cNvSpPr txBox="1"/>
          <p:nvPr/>
        </p:nvSpPr>
        <p:spPr>
          <a:xfrm>
            <a:off x="181769" y="705968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설치 단말 구성 및 기능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98" name="그림 9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8365" y="5781333"/>
            <a:ext cx="1746529" cy="1085680"/>
          </a:xfrm>
          <a:prstGeom prst="rect">
            <a:avLst/>
          </a:prstGeom>
        </p:spPr>
      </p:pic>
      <p:pic>
        <p:nvPicPr>
          <p:cNvPr id="99" name="그림 9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1923" b="80385" l="23954" r="62049">
                        <a14:foregroundMark x1="55267" y1="74808" x2="55267" y2="74808"/>
                        <a14:foregroundMark x1="30303" y1="80385" x2="30303" y2="80385"/>
                        <a14:foregroundMark x1="26551" y1="12115" x2="26551" y2="12115"/>
                        <a14:foregroundMark x1="62049" y1="57115" x2="62049" y2="57115"/>
                        <a14:backgroundMark x1="24531" y1="57115" x2="24531" y2="5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09" t="6218" r="35405" b="14498"/>
          <a:stretch/>
        </p:blipFill>
        <p:spPr>
          <a:xfrm rot="5400000" flipV="1">
            <a:off x="4765860" y="8722062"/>
            <a:ext cx="944521" cy="1347539"/>
          </a:xfrm>
          <a:prstGeom prst="rect">
            <a:avLst/>
          </a:prstGeom>
        </p:spPr>
      </p:pic>
      <p:pic>
        <p:nvPicPr>
          <p:cNvPr id="101" name="그림 76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5008" y="8539092"/>
            <a:ext cx="2033244" cy="15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2328B2F-664C-FFCE-3BCF-9C9CADD9407E}"/>
              </a:ext>
            </a:extLst>
          </p:cNvPr>
          <p:cNvSpPr txBox="1"/>
          <p:nvPr/>
        </p:nvSpPr>
        <p:spPr>
          <a:xfrm>
            <a:off x="3727088" y="2147977"/>
            <a:ext cx="3042311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6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“</a:t>
            </a:r>
            <a:r>
              <a:rPr lang="ko-KR" altLang="en-US" sz="16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손님이 직접 주문해요</a:t>
            </a:r>
            <a:r>
              <a:rPr lang="en-US" altLang="ko-KR" sz="16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!”</a:t>
            </a:r>
          </a:p>
        </p:txBody>
      </p:sp>
      <p:sp>
        <p:nvSpPr>
          <p:cNvPr id="85" name="Object 98"/>
          <p:cNvSpPr txBox="1"/>
          <p:nvPr/>
        </p:nvSpPr>
        <p:spPr>
          <a:xfrm>
            <a:off x="217488" y="1343039"/>
            <a:ext cx="7272337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700"/>
              </a:lnSpc>
            </a:pP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서비스 </a:t>
            </a:r>
            <a:r>
              <a:rPr lang="ko-KR" altLang="en-US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구성품은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</a:t>
            </a:r>
            <a:r>
              <a:rPr lang="ko-KR" altLang="en-US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메뉴판</a:t>
            </a:r>
            <a:r>
              <a:rPr lang="en-US" altLang="ko-KR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알림판</a:t>
            </a:r>
            <a:r>
              <a:rPr lang="en-US" altLang="ko-KR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부속패키지로 구성됩니다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12328B2F-664C-FFCE-3BCF-9C9CADD9407E}"/>
              </a:ext>
            </a:extLst>
          </p:cNvPr>
          <p:cNvSpPr txBox="1"/>
          <p:nvPr/>
        </p:nvSpPr>
        <p:spPr>
          <a:xfrm>
            <a:off x="350102" y="9903846"/>
            <a:ext cx="3395702" cy="356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* KT </a:t>
            </a:r>
            <a:r>
              <a:rPr lang="ko-KR" altLang="en-US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인터넷 </a:t>
            </a:r>
            <a:r>
              <a:rPr lang="ko-KR" altLang="en-US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고객 </a:t>
            </a:r>
            <a:r>
              <a: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KT </a:t>
            </a:r>
            <a:r>
              <a:rPr lang="en-US" altLang="ko-KR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AP ,  </a:t>
            </a:r>
            <a:r>
              <a:rPr lang="ko-KR" altLang="en-US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타사  </a:t>
            </a:r>
            <a:r>
              <a:rPr lang="ko-KR" altLang="en-US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고객은 사설 </a:t>
            </a:r>
            <a:r>
              <a:rPr lang="en-US" altLang="ko-KR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AP </a:t>
            </a:r>
            <a:r>
              <a:rPr lang="ko-KR" altLang="en-US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제공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12328B2F-664C-FFCE-3BCF-9C9CADD9407E}"/>
              </a:ext>
            </a:extLst>
          </p:cNvPr>
          <p:cNvSpPr txBox="1"/>
          <p:nvPr/>
        </p:nvSpPr>
        <p:spPr>
          <a:xfrm>
            <a:off x="3771204" y="9891146"/>
            <a:ext cx="3036787" cy="356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* </a:t>
            </a:r>
            <a:r>
              <a:rPr lang="ko-KR" altLang="en-US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별도 전원 공사 없이 보조 배터리로 전원 공급</a:t>
            </a:r>
          </a:p>
        </p:txBody>
      </p:sp>
      <p:sp>
        <p:nvSpPr>
          <p:cNvPr id="4" name="양쪽 모서리가 둥근 사각형 3"/>
          <p:cNvSpPr/>
          <p:nvPr/>
        </p:nvSpPr>
        <p:spPr>
          <a:xfrm rot="5400000">
            <a:off x="-978503" y="3136485"/>
            <a:ext cx="2669763" cy="70963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양쪽 모서리가 둥근 사각형 106"/>
          <p:cNvSpPr/>
          <p:nvPr/>
        </p:nvSpPr>
        <p:spPr>
          <a:xfrm rot="5400000">
            <a:off x="-978504" y="6038363"/>
            <a:ext cx="2669763" cy="70963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A48E36D6-A439-44FE-BB01-C9559D5AC867}"/>
              </a:ext>
            </a:extLst>
          </p:cNvPr>
          <p:cNvSpPr txBox="1"/>
          <p:nvPr/>
        </p:nvSpPr>
        <p:spPr>
          <a:xfrm flipH="1">
            <a:off x="98499" y="5842073"/>
            <a:ext cx="483049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altLang="en-US" sz="2000" spc="-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알</a:t>
            </a:r>
            <a:endParaRPr lang="en-US" altLang="ko-KR" sz="2000" spc="-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algn="ctr"/>
            <a:r>
              <a:rPr lang="ko-KR" altLang="en-US" sz="2000" spc="-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림</a:t>
            </a:r>
            <a:endParaRPr lang="en-US" altLang="ko-KR" sz="2000" spc="-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algn="ctr"/>
            <a:r>
              <a:rPr lang="ko-KR" altLang="en-US" sz="20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판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A48E36D6-A439-44FE-BB01-C9559D5AC867}"/>
              </a:ext>
            </a:extLst>
          </p:cNvPr>
          <p:cNvSpPr txBox="1"/>
          <p:nvPr/>
        </p:nvSpPr>
        <p:spPr>
          <a:xfrm flipH="1">
            <a:off x="98499" y="3133776"/>
            <a:ext cx="483049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altLang="en-US" sz="2000" spc="-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메뉴판</a:t>
            </a:r>
            <a:endParaRPr lang="ko-KR" altLang="en-US" sz="20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711197" y="4960439"/>
            <a:ext cx="62785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 flipV="1">
            <a:off x="3640931" y="8777667"/>
            <a:ext cx="2647" cy="14260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/>
          <p:cNvGrpSpPr/>
          <p:nvPr/>
        </p:nvGrpSpPr>
        <p:grpSpPr>
          <a:xfrm>
            <a:off x="-1" y="8127839"/>
            <a:ext cx="7272338" cy="529422"/>
            <a:chOff x="-1" y="8026586"/>
            <a:chExt cx="7272338" cy="529422"/>
          </a:xfrm>
        </p:grpSpPr>
        <p:sp>
          <p:nvSpPr>
            <p:cNvPr id="29" name="사각형: 둥근 모서리 402">
              <a:extLst>
                <a:ext uri="{FF2B5EF4-FFF2-40B4-BE49-F238E27FC236}">
                  <a16:creationId xmlns:a16="http://schemas.microsoft.com/office/drawing/2014/main" xmlns="" id="{BC45243C-BA9B-4ADA-BF30-0505A19B48D7}"/>
                </a:ext>
              </a:extLst>
            </p:cNvPr>
            <p:cNvSpPr/>
            <p:nvPr/>
          </p:nvSpPr>
          <p:spPr>
            <a:xfrm rot="10800000">
              <a:off x="-1" y="8026586"/>
              <a:ext cx="7272338" cy="52942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82828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A48E36D6-A439-44FE-BB01-C9559D5AC867}"/>
                </a:ext>
              </a:extLst>
            </p:cNvPr>
            <p:cNvSpPr txBox="1"/>
            <p:nvPr/>
          </p:nvSpPr>
          <p:spPr>
            <a:xfrm flipH="1">
              <a:off x="4107472" y="8165086"/>
              <a:ext cx="214427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ko-KR" altLang="en-US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대용량 보조배터리</a:t>
              </a:r>
              <a:endParaRPr lang="ko-KR" altLang="en-US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xmlns="" id="{A48E36D6-A439-44FE-BB01-C9559D5AC867}"/>
                </a:ext>
              </a:extLst>
            </p:cNvPr>
            <p:cNvSpPr txBox="1"/>
            <p:nvPr/>
          </p:nvSpPr>
          <p:spPr>
            <a:xfrm flipH="1">
              <a:off x="310033" y="8155262"/>
              <a:ext cx="31394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ko-KR" altLang="en-US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  하이 오더 전용 와이파이</a:t>
              </a:r>
              <a:r>
                <a:rPr lang="en-US" altLang="ko-KR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(AP)</a:t>
              </a:r>
              <a:endParaRPr lang="ko-KR" altLang="en-US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612806" y="8087773"/>
              <a:ext cx="52017" cy="407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885883" y="2190195"/>
            <a:ext cx="2370549" cy="2303794"/>
            <a:chOff x="885883" y="2277279"/>
            <a:chExt cx="2370549" cy="2303794"/>
          </a:xfrm>
        </p:grpSpPr>
        <p:pic>
          <p:nvPicPr>
            <p:cNvPr id="67" name="그림 6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85884" y="2600407"/>
              <a:ext cx="2089943" cy="1980666"/>
            </a:xfrm>
            <a:prstGeom prst="rect">
              <a:avLst/>
            </a:prstGeom>
          </p:spPr>
        </p:pic>
        <p:sp>
          <p:nvSpPr>
            <p:cNvPr id="104" name="타원 103">
              <a:extLst>
                <a:ext uri="{FF2B5EF4-FFF2-40B4-BE49-F238E27FC236}">
                  <a16:creationId xmlns:a16="http://schemas.microsoft.com/office/drawing/2014/main" xmlns="" id="{DF860197-BD4F-4509-9DB5-1D9DEF5AC0A9}"/>
                </a:ext>
              </a:extLst>
            </p:cNvPr>
            <p:cNvSpPr/>
            <p:nvPr/>
          </p:nvSpPr>
          <p:spPr>
            <a:xfrm>
              <a:off x="2148062" y="3776978"/>
              <a:ext cx="271806" cy="271806"/>
            </a:xfrm>
            <a:prstGeom prst="ellipse">
              <a:avLst/>
            </a:prstGeom>
            <a:solidFill>
              <a:srgbClr val="E70012">
                <a:alpha val="20000"/>
              </a:srgbClr>
            </a:solidFill>
            <a:ln>
              <a:solidFill>
                <a:srgbClr val="E700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>
              <a:extLst>
                <a:ext uri="{FF2B5EF4-FFF2-40B4-BE49-F238E27FC236}">
                  <a16:creationId xmlns:a16="http://schemas.microsoft.com/office/drawing/2014/main" xmlns="" id="{DF860197-BD4F-4509-9DB5-1D9DEF5AC0A9}"/>
                </a:ext>
              </a:extLst>
            </p:cNvPr>
            <p:cNvSpPr/>
            <p:nvPr/>
          </p:nvSpPr>
          <p:spPr>
            <a:xfrm>
              <a:off x="1794952" y="4121483"/>
              <a:ext cx="271806" cy="271806"/>
            </a:xfrm>
            <a:prstGeom prst="ellipse">
              <a:avLst/>
            </a:prstGeom>
            <a:solidFill>
              <a:srgbClr val="E70012">
                <a:alpha val="20000"/>
              </a:srgbClr>
            </a:solidFill>
            <a:ln>
              <a:solidFill>
                <a:srgbClr val="E700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xmlns="" id="{DF860197-BD4F-4509-9DB5-1D9DEF5AC0A9}"/>
                </a:ext>
              </a:extLst>
            </p:cNvPr>
            <p:cNvSpPr/>
            <p:nvPr/>
          </p:nvSpPr>
          <p:spPr>
            <a:xfrm>
              <a:off x="1025117" y="2659453"/>
              <a:ext cx="271806" cy="271806"/>
            </a:xfrm>
            <a:prstGeom prst="ellipse">
              <a:avLst/>
            </a:prstGeom>
            <a:solidFill>
              <a:srgbClr val="E70012">
                <a:alpha val="20000"/>
              </a:srgbClr>
            </a:solidFill>
            <a:ln>
              <a:solidFill>
                <a:srgbClr val="E700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200807" y="2419350"/>
              <a:ext cx="271114" cy="263786"/>
            </a:xfrm>
            <a:prstGeom prst="rect">
              <a:avLst/>
            </a:prstGeom>
          </p:spPr>
        </p:pic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xmlns="" id="{12328B2F-664C-FFCE-3BCF-9C9CADD9407E}"/>
                </a:ext>
              </a:extLst>
            </p:cNvPr>
            <p:cNvSpPr txBox="1"/>
            <p:nvPr/>
          </p:nvSpPr>
          <p:spPr>
            <a:xfrm>
              <a:off x="1413342" y="2277279"/>
              <a:ext cx="1611602" cy="356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kern="0" spc="-178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EBANG Gothic OTF Bold" pitchFamily="34" charset="0"/>
                </a:rPr>
                <a:t>테블릿</a:t>
              </a:r>
              <a:r>
                <a:rPr lang="ko-KR" altLang="en-US" sz="1400" kern="0" spc="-178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EBANG Gothic OTF Bold" pitchFamily="34" charset="0"/>
                </a:rPr>
                <a:t> 보호용 케이스</a:t>
              </a:r>
              <a:endParaRPr lang="ko-KR" altLang="en-US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endParaRPr>
            </a:p>
          </p:txBody>
        </p:sp>
        <p:pic>
          <p:nvPicPr>
            <p:cNvPr id="112" name="그림 111"/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4165771">
              <a:off x="1457441" y="4130744"/>
              <a:ext cx="298779" cy="290704"/>
            </a:xfrm>
            <a:prstGeom prst="rect">
              <a:avLst/>
            </a:prstGeom>
          </p:spPr>
        </p:pic>
        <p:pic>
          <p:nvPicPr>
            <p:cNvPr id="113" name="그림 112"/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21003174" flipV="1">
              <a:off x="2413941" y="3943543"/>
              <a:ext cx="263248" cy="256133"/>
            </a:xfrm>
            <a:prstGeom prst="rect">
              <a:avLst/>
            </a:prstGeom>
          </p:spPr>
        </p:pic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xmlns="" id="{12328B2F-664C-FFCE-3BCF-9C9CADD9407E}"/>
                </a:ext>
              </a:extLst>
            </p:cNvPr>
            <p:cNvSpPr txBox="1"/>
            <p:nvPr/>
          </p:nvSpPr>
          <p:spPr>
            <a:xfrm>
              <a:off x="885883" y="3928588"/>
              <a:ext cx="64554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400" kern="0" spc="-178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EBANG Gothic OTF Bold" pitchFamily="34" charset="0"/>
                </a:rPr>
                <a:t>고정용</a:t>
              </a:r>
              <a:endPara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endParaRPr>
            </a:p>
            <a:p>
              <a:r>
                <a:rPr lang="ko-KR" altLang="en-US" sz="1400" kern="0" spc="-178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EBANG Gothic OTF Bold" pitchFamily="34" charset="0"/>
                </a:rPr>
                <a:t>거치대</a:t>
              </a:r>
              <a:endParaRPr lang="ko-KR" altLang="en-US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xmlns="" id="{12328B2F-664C-FFCE-3BCF-9C9CADD9407E}"/>
                </a:ext>
              </a:extLst>
            </p:cNvPr>
            <p:cNvSpPr txBox="1"/>
            <p:nvPr/>
          </p:nvSpPr>
          <p:spPr>
            <a:xfrm>
              <a:off x="2610886" y="3928588"/>
              <a:ext cx="64554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400" kern="0" spc="-178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EBANG Gothic OTF Bold" pitchFamily="34" charset="0"/>
                </a:rPr>
                <a:t>카드</a:t>
              </a:r>
              <a:endPara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endParaRPr>
            </a:p>
            <a:p>
              <a:r>
                <a:rPr lang="ko-KR" altLang="en-US" sz="1400" kern="0" spc="-178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  <a:cs typeface="SEBANG Gothic OTF Bold" pitchFamily="34" charset="0"/>
                </a:rPr>
                <a:t>리더기</a:t>
              </a:r>
              <a:endParaRPr lang="ko-KR" altLang="en-US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endParaRP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98924" y="2528222"/>
            <a:ext cx="3642296" cy="2256355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677" y="5523953"/>
            <a:ext cx="3572086" cy="2220486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5970202" y="4311710"/>
            <a:ext cx="778669" cy="271802"/>
            <a:chOff x="5989252" y="4398794"/>
            <a:chExt cx="778669" cy="271802"/>
          </a:xfrm>
        </p:grpSpPr>
        <p:sp>
          <p:nvSpPr>
            <p:cNvPr id="143" name="직사각형 142">
              <a:extLst>
                <a:ext uri="{FF2B5EF4-FFF2-40B4-BE49-F238E27FC236}">
                  <a16:creationId xmlns:a16="http://schemas.microsoft.com/office/drawing/2014/main" xmlns="" id="{1F915FDA-1EDC-4AA0-B08D-E0CA843164FF}"/>
                </a:ext>
              </a:extLst>
            </p:cNvPr>
            <p:cNvSpPr/>
            <p:nvPr/>
          </p:nvSpPr>
          <p:spPr>
            <a:xfrm>
              <a:off x="5989252" y="4398794"/>
              <a:ext cx="778669" cy="271802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 w="19050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LcS17">
              <a:extLst>
                <a:ext uri="{FF2B5EF4-FFF2-40B4-BE49-F238E27FC236}">
                  <a16:creationId xmlns:a16="http://schemas.microsoft.com/office/drawing/2014/main" xmlns="" id="{728D0F68-BBCA-4468-BCA5-C29C9BB61A1D}"/>
                </a:ext>
              </a:extLst>
            </p:cNvPr>
            <p:cNvSpPr/>
            <p:nvPr/>
          </p:nvSpPr>
          <p:spPr>
            <a:xfrm>
              <a:off x="6048825" y="4418103"/>
              <a:ext cx="647614" cy="230832"/>
            </a:xfrm>
            <a:prstGeom prst="rect">
              <a:avLst/>
            </a:prstGeom>
            <a:noFill/>
            <a:ln w="127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>
              <a:spAutoFit/>
            </a:bodyPr>
            <a:lstStyle/>
            <a:p>
              <a:pPr marL="0" lvl="1" algn="ctr">
                <a:spcAft>
                  <a:spcPts val="100"/>
                </a:spcAft>
                <a:buSzPct val="80000"/>
              </a:pPr>
              <a:r>
                <a:rPr lang="ko-KR" altLang="en-US" sz="1500" spc="-5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주문결제</a:t>
              </a:r>
              <a:endParaRPr lang="ko-KR" altLang="en-US" sz="15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  <p:sp>
        <p:nvSpPr>
          <p:cNvPr id="145" name="직사각형 144">
            <a:extLst>
              <a:ext uri="{FF2B5EF4-FFF2-40B4-BE49-F238E27FC236}">
                <a16:creationId xmlns:a16="http://schemas.microsoft.com/office/drawing/2014/main" xmlns="" id="{1F915FDA-1EDC-4AA0-B08D-E0CA843164FF}"/>
              </a:ext>
            </a:extLst>
          </p:cNvPr>
          <p:cNvSpPr/>
          <p:nvPr/>
        </p:nvSpPr>
        <p:spPr>
          <a:xfrm>
            <a:off x="3467100" y="4216394"/>
            <a:ext cx="778669" cy="271802"/>
          </a:xfrm>
          <a:prstGeom prst="rect">
            <a:avLst/>
          </a:prstGeom>
          <a:solidFill>
            <a:schemeClr val="tx1">
              <a:alpha val="40000"/>
            </a:schemeClr>
          </a:solidFill>
          <a:ln w="19050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46" name="LcS17">
            <a:extLst>
              <a:ext uri="{FF2B5EF4-FFF2-40B4-BE49-F238E27FC236}">
                <a16:creationId xmlns:a16="http://schemas.microsoft.com/office/drawing/2014/main" xmlns="" id="{728D0F68-BBCA-4468-BCA5-C29C9BB61A1D}"/>
              </a:ext>
            </a:extLst>
          </p:cNvPr>
          <p:cNvSpPr/>
          <p:nvPr/>
        </p:nvSpPr>
        <p:spPr>
          <a:xfrm>
            <a:off x="3526673" y="4235703"/>
            <a:ext cx="647614" cy="230832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spAutoFit/>
          </a:bodyPr>
          <a:lstStyle/>
          <a:p>
            <a:pPr marL="0" lvl="1" algn="ctr">
              <a:spcAft>
                <a:spcPts val="100"/>
              </a:spcAft>
              <a:buSzPct val="80000"/>
            </a:pPr>
            <a:r>
              <a:rPr lang="ko-KR" altLang="en-US" sz="1500" spc="-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직원호출</a:t>
            </a:r>
            <a:endParaRPr lang="ko-KR" altLang="en-US" sz="15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xmlns="" id="{1F915FDA-1EDC-4AA0-B08D-E0CA843164FF}"/>
              </a:ext>
            </a:extLst>
          </p:cNvPr>
          <p:cNvSpPr/>
          <p:nvPr/>
        </p:nvSpPr>
        <p:spPr>
          <a:xfrm>
            <a:off x="4314391" y="3169710"/>
            <a:ext cx="2436929" cy="1124705"/>
          </a:xfrm>
          <a:prstGeom prst="rect">
            <a:avLst/>
          </a:prstGeom>
          <a:solidFill>
            <a:schemeClr val="tx1">
              <a:alpha val="40000"/>
            </a:schemeClr>
          </a:solidFill>
          <a:ln w="19050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48" name="LcS17">
            <a:extLst>
              <a:ext uri="{FF2B5EF4-FFF2-40B4-BE49-F238E27FC236}">
                <a16:creationId xmlns:a16="http://schemas.microsoft.com/office/drawing/2014/main" xmlns="" id="{728D0F68-BBCA-4468-BCA5-C29C9BB61A1D}"/>
              </a:ext>
            </a:extLst>
          </p:cNvPr>
          <p:cNvSpPr/>
          <p:nvPr/>
        </p:nvSpPr>
        <p:spPr>
          <a:xfrm>
            <a:off x="5139503" y="3642643"/>
            <a:ext cx="647614" cy="230832"/>
          </a:xfrm>
          <a:prstGeom prst="rect">
            <a:avLst/>
          </a:prstGeom>
          <a:noFill/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spAutoFit/>
          </a:bodyPr>
          <a:lstStyle/>
          <a:p>
            <a:pPr marL="0" lvl="1" algn="ctr">
              <a:spcAft>
                <a:spcPts val="100"/>
              </a:spcAft>
              <a:buSzPct val="80000"/>
            </a:pPr>
            <a:r>
              <a:rPr lang="ko-KR" altLang="en-US" sz="1500" spc="-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메뉴선택</a:t>
            </a:r>
            <a:endParaRPr lang="ko-KR" altLang="en-US" sz="15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149" name="Object 11"/>
          <p:cNvSpPr txBox="1"/>
          <p:nvPr/>
        </p:nvSpPr>
        <p:spPr>
          <a:xfrm>
            <a:off x="742601" y="6955116"/>
            <a:ext cx="2953082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- </a:t>
            </a:r>
            <a:r>
              <a:rPr lang="ko-KR" altLang="en-US" sz="1400" kern="0" spc="-178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서빙</a:t>
            </a:r>
            <a:r>
              <a:rPr lang="ko-KR" altLang="en-US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직원이 상주하는 위치에 설치 </a:t>
            </a:r>
            <a:r>
              <a: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!</a:t>
            </a:r>
          </a:p>
          <a:p>
            <a:r>
              <a: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- </a:t>
            </a:r>
            <a:r>
              <a:rPr lang="ko-KR" altLang="en-US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기본 </a:t>
            </a:r>
            <a:r>
              <a: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1</a:t>
            </a:r>
            <a:r>
              <a:rPr lang="ko-KR" altLang="en-US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대</a:t>
            </a:r>
            <a:r>
              <a: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400" kern="0" spc="-178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</a:t>
            </a:r>
            <a:r>
              <a:rPr lang="ko-KR" altLang="en-US" sz="1400" kern="0" spc="-178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큰사업장은</a:t>
            </a:r>
            <a:r>
              <a:rPr lang="ko-KR" altLang="en-US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</a:t>
            </a:r>
            <a:r>
              <a: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2</a:t>
            </a:r>
            <a:r>
              <a:rPr lang="ko-KR" altLang="en-US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대 이상 설치 권유</a:t>
            </a:r>
            <a:endParaRPr lang="en-US" altLang="ko-KR" sz="1400" kern="0" spc="-178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EBANG Gothic OTF Bold" pitchFamily="34" charset="0"/>
            </a:endParaRPr>
          </a:p>
          <a:p>
            <a:r>
              <a:rPr lang="en-US" altLang="ko-KR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- </a:t>
            </a:r>
            <a:r>
              <a:rPr lang="ko-KR" altLang="en-US" sz="1400" kern="0" spc="-178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선불형</a:t>
            </a:r>
            <a:r>
              <a:rPr lang="ko-KR" altLang="en-US" sz="1400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결제 취소는 알림판에서만 가능</a:t>
            </a:r>
            <a:endParaRPr lang="en-US" altLang="ko-KR" sz="1400" kern="0" spc="-178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EBANG Gothic OTF Bold" pitchFamily="34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12328B2F-664C-FFCE-3BCF-9C9CADD9407E}"/>
              </a:ext>
            </a:extLst>
          </p:cNvPr>
          <p:cNvSpPr txBox="1"/>
          <p:nvPr/>
        </p:nvSpPr>
        <p:spPr>
          <a:xfrm>
            <a:off x="3727088" y="5093519"/>
            <a:ext cx="3042311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600" spc="-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“</a:t>
            </a:r>
            <a:r>
              <a:rPr lang="ko-KR" altLang="en-US" sz="1600" spc="-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직원이 주문을 확인해요</a:t>
            </a:r>
            <a:r>
              <a:rPr lang="en-US" altLang="ko-KR" sz="16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!”</a:t>
            </a:r>
          </a:p>
        </p:txBody>
      </p:sp>
      <p:sp>
        <p:nvSpPr>
          <p:cNvPr id="151" name="Object 11"/>
          <p:cNvSpPr txBox="1"/>
          <p:nvPr/>
        </p:nvSpPr>
        <p:spPr>
          <a:xfrm>
            <a:off x="454314" y="5320277"/>
            <a:ext cx="295308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주문 </a:t>
            </a:r>
            <a:r>
              <a:rPr lang="en-US" altLang="ko-KR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/ </a:t>
            </a:r>
            <a:r>
              <a:rPr lang="ko-KR" altLang="en-US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결제 </a:t>
            </a:r>
            <a:r>
              <a:rPr lang="en-US" altLang="ko-KR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/ </a:t>
            </a:r>
            <a:r>
              <a:rPr lang="ko-KR" altLang="en-US" kern="0" spc="-178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직원호출</a:t>
            </a:r>
            <a:r>
              <a:rPr lang="ko-KR" altLang="en-US" kern="0" spc="-17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확인</a:t>
            </a:r>
            <a:endParaRPr lang="en-US" altLang="ko-KR" kern="0" spc="-178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EBANG Gothic OTF Bold" pitchFamily="34" charset="0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781385" y="5736466"/>
            <a:ext cx="3110962" cy="1174292"/>
            <a:chOff x="7574931" y="7999038"/>
            <a:chExt cx="2902675" cy="1095670"/>
          </a:xfrm>
        </p:grpSpPr>
        <p:sp>
          <p:nvSpPr>
            <p:cNvPr id="18" name="직사각형 17"/>
            <p:cNvSpPr/>
            <p:nvPr/>
          </p:nvSpPr>
          <p:spPr>
            <a:xfrm>
              <a:off x="7574931" y="7999038"/>
              <a:ext cx="2902675" cy="10956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70" t="66361" r="51973" b="11634"/>
            <a:stretch/>
          </p:blipFill>
          <p:spPr>
            <a:xfrm>
              <a:off x="7611975" y="8026586"/>
              <a:ext cx="2780060" cy="1047197"/>
            </a:xfrm>
            <a:prstGeom prst="rect">
              <a:avLst/>
            </a:prstGeom>
          </p:spPr>
        </p:pic>
      </p:grpSp>
      <p:sp>
        <p:nvSpPr>
          <p:cNvPr id="20" name="직사각형 19"/>
          <p:cNvSpPr/>
          <p:nvPr/>
        </p:nvSpPr>
        <p:spPr>
          <a:xfrm>
            <a:off x="6715489" y="6907491"/>
            <a:ext cx="92010" cy="3880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3581887" y="5848881"/>
            <a:ext cx="872343" cy="271802"/>
            <a:chOff x="3445722" y="3264895"/>
            <a:chExt cx="809517" cy="271802"/>
          </a:xfrm>
        </p:grpSpPr>
        <p:sp>
          <p:nvSpPr>
            <p:cNvPr id="141" name="직사각형 140">
              <a:extLst>
                <a:ext uri="{FF2B5EF4-FFF2-40B4-BE49-F238E27FC236}">
                  <a16:creationId xmlns:a16="http://schemas.microsoft.com/office/drawing/2014/main" xmlns="" id="{1F915FDA-1EDC-4AA0-B08D-E0CA843164FF}"/>
                </a:ext>
              </a:extLst>
            </p:cNvPr>
            <p:cNvSpPr/>
            <p:nvPr/>
          </p:nvSpPr>
          <p:spPr>
            <a:xfrm>
              <a:off x="3467100" y="3264895"/>
              <a:ext cx="778669" cy="271802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 w="19050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LcS17">
              <a:extLst>
                <a:ext uri="{FF2B5EF4-FFF2-40B4-BE49-F238E27FC236}">
                  <a16:creationId xmlns:a16="http://schemas.microsoft.com/office/drawing/2014/main" xmlns="" id="{728D0F68-BBCA-4468-BCA5-C29C9BB61A1D}"/>
                </a:ext>
              </a:extLst>
            </p:cNvPr>
            <p:cNvSpPr/>
            <p:nvPr/>
          </p:nvSpPr>
          <p:spPr>
            <a:xfrm>
              <a:off x="3445722" y="3284204"/>
              <a:ext cx="809517" cy="230832"/>
            </a:xfrm>
            <a:prstGeom prst="rect">
              <a:avLst/>
            </a:prstGeom>
            <a:noFill/>
            <a:ln w="127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>
              <a:spAutoFit/>
            </a:bodyPr>
            <a:lstStyle/>
            <a:p>
              <a:pPr marL="0" lvl="1" algn="ctr">
                <a:spcAft>
                  <a:spcPts val="100"/>
                </a:spcAft>
                <a:buSzPct val="80000"/>
              </a:pPr>
              <a:r>
                <a:rPr lang="ko-KR" altLang="en-US" sz="1500" spc="-5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테이블번호</a:t>
              </a:r>
              <a:endParaRPr lang="ko-KR" altLang="en-US" sz="15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  <p:grpSp>
        <p:nvGrpSpPr>
          <p:cNvPr id="152" name="그룹 151"/>
          <p:cNvGrpSpPr/>
          <p:nvPr/>
        </p:nvGrpSpPr>
        <p:grpSpPr>
          <a:xfrm>
            <a:off x="4982925" y="6062225"/>
            <a:ext cx="707882" cy="271802"/>
            <a:chOff x="3563922" y="3264895"/>
            <a:chExt cx="585026" cy="271802"/>
          </a:xfrm>
        </p:grpSpPr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xmlns="" id="{1F915FDA-1EDC-4AA0-B08D-E0CA843164FF}"/>
                </a:ext>
              </a:extLst>
            </p:cNvPr>
            <p:cNvSpPr/>
            <p:nvPr/>
          </p:nvSpPr>
          <p:spPr>
            <a:xfrm>
              <a:off x="3563922" y="3264895"/>
              <a:ext cx="585026" cy="271802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 w="19050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LcS17">
              <a:extLst>
                <a:ext uri="{FF2B5EF4-FFF2-40B4-BE49-F238E27FC236}">
                  <a16:creationId xmlns:a16="http://schemas.microsoft.com/office/drawing/2014/main" xmlns="" id="{728D0F68-BBCA-4468-BCA5-C29C9BB61A1D}"/>
                </a:ext>
              </a:extLst>
            </p:cNvPr>
            <p:cNvSpPr/>
            <p:nvPr/>
          </p:nvSpPr>
          <p:spPr>
            <a:xfrm>
              <a:off x="3582873" y="3284204"/>
              <a:ext cx="535218" cy="230832"/>
            </a:xfrm>
            <a:prstGeom prst="rect">
              <a:avLst/>
            </a:prstGeom>
            <a:noFill/>
            <a:ln w="127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>
              <a:spAutoFit/>
            </a:bodyPr>
            <a:lstStyle/>
            <a:p>
              <a:pPr marL="0" lvl="1" algn="ctr">
                <a:spcAft>
                  <a:spcPts val="100"/>
                </a:spcAft>
                <a:buSzPct val="80000"/>
              </a:pPr>
              <a:r>
                <a:rPr lang="ko-KR" altLang="en-US" sz="1500" spc="-5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결제유형</a:t>
              </a:r>
              <a:endParaRPr lang="ko-KR" altLang="en-US" sz="15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3891828" y="6737185"/>
            <a:ext cx="707882" cy="366305"/>
            <a:chOff x="3563922" y="3264895"/>
            <a:chExt cx="585026" cy="271802"/>
          </a:xfrm>
        </p:grpSpPr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xmlns="" id="{1F915FDA-1EDC-4AA0-B08D-E0CA843164FF}"/>
                </a:ext>
              </a:extLst>
            </p:cNvPr>
            <p:cNvSpPr/>
            <p:nvPr/>
          </p:nvSpPr>
          <p:spPr>
            <a:xfrm>
              <a:off x="3563922" y="3264895"/>
              <a:ext cx="585026" cy="271802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 w="19050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LcS17">
              <a:extLst>
                <a:ext uri="{FF2B5EF4-FFF2-40B4-BE49-F238E27FC236}">
                  <a16:creationId xmlns:a16="http://schemas.microsoft.com/office/drawing/2014/main" xmlns="" id="{728D0F68-BBCA-4468-BCA5-C29C9BB61A1D}"/>
                </a:ext>
              </a:extLst>
            </p:cNvPr>
            <p:cNvSpPr/>
            <p:nvPr/>
          </p:nvSpPr>
          <p:spPr>
            <a:xfrm>
              <a:off x="3582873" y="3313980"/>
              <a:ext cx="535217" cy="171280"/>
            </a:xfrm>
            <a:prstGeom prst="rect">
              <a:avLst/>
            </a:prstGeom>
            <a:noFill/>
            <a:ln w="127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>
              <a:spAutoFit/>
            </a:bodyPr>
            <a:lstStyle/>
            <a:p>
              <a:pPr marL="0" lvl="1" algn="ctr">
                <a:spcAft>
                  <a:spcPts val="100"/>
                </a:spcAft>
                <a:buSzPct val="80000"/>
              </a:pPr>
              <a:r>
                <a:rPr lang="ko-KR" altLang="en-US" sz="15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주문내역</a:t>
              </a:r>
              <a:endParaRPr lang="ko-KR" altLang="en-US" sz="15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  <p:grpSp>
        <p:nvGrpSpPr>
          <p:cNvPr id="158" name="그룹 157"/>
          <p:cNvGrpSpPr/>
          <p:nvPr/>
        </p:nvGrpSpPr>
        <p:grpSpPr>
          <a:xfrm>
            <a:off x="5238120" y="6577119"/>
            <a:ext cx="707882" cy="271802"/>
            <a:chOff x="3563922" y="3264895"/>
            <a:chExt cx="585026" cy="271802"/>
          </a:xfrm>
        </p:grpSpPr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xmlns="" id="{1F915FDA-1EDC-4AA0-B08D-E0CA843164FF}"/>
                </a:ext>
              </a:extLst>
            </p:cNvPr>
            <p:cNvSpPr/>
            <p:nvPr/>
          </p:nvSpPr>
          <p:spPr>
            <a:xfrm>
              <a:off x="3563922" y="3264895"/>
              <a:ext cx="585026" cy="271802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 w="19050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LcS17">
              <a:extLst>
                <a:ext uri="{FF2B5EF4-FFF2-40B4-BE49-F238E27FC236}">
                  <a16:creationId xmlns:a16="http://schemas.microsoft.com/office/drawing/2014/main" xmlns="" id="{728D0F68-BBCA-4468-BCA5-C29C9BB61A1D}"/>
                </a:ext>
              </a:extLst>
            </p:cNvPr>
            <p:cNvSpPr/>
            <p:nvPr/>
          </p:nvSpPr>
          <p:spPr>
            <a:xfrm>
              <a:off x="3582873" y="3284204"/>
              <a:ext cx="535218" cy="230832"/>
            </a:xfrm>
            <a:prstGeom prst="rect">
              <a:avLst/>
            </a:prstGeom>
            <a:noFill/>
            <a:ln w="127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>
              <a:spAutoFit/>
            </a:bodyPr>
            <a:lstStyle/>
            <a:p>
              <a:pPr marL="0" lvl="1" algn="ctr">
                <a:spcAft>
                  <a:spcPts val="100"/>
                </a:spcAft>
                <a:buSzPct val="80000"/>
              </a:pPr>
              <a:r>
                <a:rPr lang="ko-KR" altLang="en-US" sz="1500" spc="-5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누적주문</a:t>
              </a:r>
              <a:endParaRPr lang="ko-KR" altLang="en-US" sz="15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  <p:grpSp>
        <p:nvGrpSpPr>
          <p:cNvPr id="167" name="그룹 166"/>
          <p:cNvGrpSpPr/>
          <p:nvPr/>
        </p:nvGrpSpPr>
        <p:grpSpPr>
          <a:xfrm>
            <a:off x="3461145" y="3187091"/>
            <a:ext cx="778669" cy="847308"/>
            <a:chOff x="5989252" y="4398794"/>
            <a:chExt cx="778669" cy="271802"/>
          </a:xfrm>
        </p:grpSpPr>
        <p:sp>
          <p:nvSpPr>
            <p:cNvPr id="168" name="직사각형 167">
              <a:extLst>
                <a:ext uri="{FF2B5EF4-FFF2-40B4-BE49-F238E27FC236}">
                  <a16:creationId xmlns:a16="http://schemas.microsoft.com/office/drawing/2014/main" xmlns="" id="{1F915FDA-1EDC-4AA0-B08D-E0CA843164FF}"/>
                </a:ext>
              </a:extLst>
            </p:cNvPr>
            <p:cNvSpPr/>
            <p:nvPr/>
          </p:nvSpPr>
          <p:spPr>
            <a:xfrm>
              <a:off x="5989252" y="4398794"/>
              <a:ext cx="778669" cy="271802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 w="19050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LcS17">
              <a:extLst>
                <a:ext uri="{FF2B5EF4-FFF2-40B4-BE49-F238E27FC236}">
                  <a16:creationId xmlns:a16="http://schemas.microsoft.com/office/drawing/2014/main" xmlns="" id="{728D0F68-BBCA-4468-BCA5-C29C9BB61A1D}"/>
                </a:ext>
              </a:extLst>
            </p:cNvPr>
            <p:cNvSpPr/>
            <p:nvPr/>
          </p:nvSpPr>
          <p:spPr>
            <a:xfrm>
              <a:off x="6210728" y="4418334"/>
              <a:ext cx="323807" cy="230369"/>
            </a:xfrm>
            <a:prstGeom prst="rect">
              <a:avLst/>
            </a:prstGeom>
            <a:noFill/>
            <a:ln w="127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>
              <a:spAutoFit/>
            </a:bodyPr>
            <a:lstStyle/>
            <a:p>
              <a:pPr marL="0" lvl="1" algn="ctr">
                <a:spcAft>
                  <a:spcPts val="100"/>
                </a:spcAft>
                <a:buSzPct val="80000"/>
              </a:pPr>
              <a:r>
                <a:rPr lang="ko-KR" altLang="en-US" sz="15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메뉴</a:t>
              </a:r>
              <a:endParaRPr lang="en-US" altLang="ko-KR" sz="1500" spc="-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  <a:p>
              <a:pPr marL="0" lvl="1" algn="ctr">
                <a:spcAft>
                  <a:spcPts val="100"/>
                </a:spcAft>
                <a:buSzPct val="80000"/>
              </a:pPr>
              <a:r>
                <a:rPr lang="ko-KR" altLang="en-US" sz="15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게임</a:t>
              </a:r>
              <a:endParaRPr lang="en-US" altLang="ko-KR" sz="1500" spc="-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  <a:p>
              <a:pPr marL="0" lvl="1" algn="ctr">
                <a:spcAft>
                  <a:spcPts val="100"/>
                </a:spcAft>
                <a:buSzPct val="80000"/>
              </a:pPr>
              <a:r>
                <a:rPr lang="ko-KR" altLang="en-US" sz="150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채팅</a:t>
              </a:r>
              <a:endParaRPr lang="ko-KR" altLang="en-US" sz="15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6602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사각형: 둥근 모서리 402">
            <a:extLst>
              <a:ext uri="{FF2B5EF4-FFF2-40B4-BE49-F238E27FC236}">
                <a16:creationId xmlns:a16="http://schemas.microsoft.com/office/drawing/2014/main" xmlns="" id="{BC45243C-BA9B-4ADA-BF30-0505A19B48D7}"/>
              </a:ext>
            </a:extLst>
          </p:cNvPr>
          <p:cNvSpPr/>
          <p:nvPr/>
        </p:nvSpPr>
        <p:spPr>
          <a:xfrm rot="10800000">
            <a:off x="-3" y="2064604"/>
            <a:ext cx="7272339" cy="47625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19050">
            <a:noFill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4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82828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75" name="Object 98"/>
          <p:cNvSpPr txBox="1"/>
          <p:nvPr/>
        </p:nvSpPr>
        <p:spPr>
          <a:xfrm>
            <a:off x="181769" y="731526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메뉴판</a:t>
            </a:r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구성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3" name="Object 98"/>
          <p:cNvSpPr txBox="1"/>
          <p:nvPr/>
        </p:nvSpPr>
        <p:spPr>
          <a:xfrm>
            <a:off x="217488" y="1342627"/>
            <a:ext cx="7272337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700"/>
              </a:lnSpc>
            </a:pP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고객님의 </a:t>
            </a:r>
            <a:r>
              <a:rPr lang="ko-KR" altLang="en-US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니즈에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따라 </a:t>
            </a:r>
            <a:r>
              <a:rPr lang="ko-KR" altLang="en-US" kern="0" spc="-44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테블릿</a:t>
            </a: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색상 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및 </a:t>
            </a:r>
            <a:r>
              <a:rPr lang="ko-KR" altLang="en-US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거치대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선택이 가능합니다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324251" y="9086659"/>
            <a:ext cx="2119318" cy="48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1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측면에 고정</a:t>
            </a:r>
            <a:endParaRPr lang="en-US" altLang="ko-KR" sz="12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7220" y="9563809"/>
            <a:ext cx="2149972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볼트를 통한 거치 방식으로</a:t>
            </a:r>
            <a:endParaRPr lang="en-US" altLang="ko-KR" sz="14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ko-KR" altLang="en-US" sz="14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내 설치 흔적 최소화</a:t>
            </a:r>
            <a:endParaRPr lang="en-US" altLang="ko-KR" sz="14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en-US" altLang="ko-KR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</a:t>
            </a:r>
            <a:r>
              <a:rPr lang="en-US" altLang="ko-KR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환경에 따라 </a:t>
            </a:r>
            <a:r>
              <a:rPr lang="ko-KR" altLang="en-US" sz="1200" dirty="0" err="1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피스작업</a:t>
            </a:r>
            <a:r>
              <a:rPr lang="ko-KR" altLang="en-US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병행</a:t>
            </a:r>
            <a:r>
              <a:rPr lang="en-US" altLang="ko-KR" sz="12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cxnSp>
        <p:nvCxnSpPr>
          <p:cNvPr id="34" name="직선 연결선 33"/>
          <p:cNvCxnSpPr/>
          <p:nvPr/>
        </p:nvCxnSpPr>
        <p:spPr>
          <a:xfrm>
            <a:off x="302439" y="9487498"/>
            <a:ext cx="21145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374424" y="7817811"/>
            <a:ext cx="2033341" cy="1268848"/>
            <a:chOff x="256195" y="7325571"/>
            <a:chExt cx="2271702" cy="1417590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12466" y="7325571"/>
              <a:ext cx="2164258" cy="1417590"/>
            </a:xfrm>
            <a:prstGeom prst="rect">
              <a:avLst/>
            </a:prstGeom>
          </p:spPr>
        </p:pic>
        <p:sp>
          <p:nvSpPr>
            <p:cNvPr id="39" name="직사각형 38"/>
            <p:cNvSpPr/>
            <p:nvPr/>
          </p:nvSpPr>
          <p:spPr>
            <a:xfrm rot="20684397">
              <a:off x="781238" y="7637503"/>
              <a:ext cx="135241" cy="158929"/>
            </a:xfrm>
            <a:prstGeom prst="rect">
              <a:avLst/>
            </a:prstGeom>
            <a:solidFill>
              <a:srgbClr val="1F2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12466" y="8300938"/>
              <a:ext cx="2147589" cy="442223"/>
            </a:xfrm>
            <a:prstGeom prst="rect">
              <a:avLst/>
            </a:prstGeom>
            <a:solidFill>
              <a:srgbClr val="000000">
                <a:alpha val="5411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Object 11"/>
            <p:cNvSpPr txBox="1"/>
            <p:nvPr/>
          </p:nvSpPr>
          <p:spPr>
            <a:xfrm>
              <a:off x="256195" y="8273298"/>
              <a:ext cx="2271702" cy="46950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2131" kern="0" spc="-178" dirty="0" err="1" smtClean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SEBANG Gothic OTF Bold" pitchFamily="34" charset="0"/>
                </a:rPr>
                <a:t>기둥형</a:t>
              </a:r>
              <a:endParaRPr lang="en-US" sz="1243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F8990A25-8E2B-4485-BD36-A531C59872F8}"/>
              </a:ext>
            </a:extLst>
          </p:cNvPr>
          <p:cNvSpPr txBox="1"/>
          <p:nvPr/>
        </p:nvSpPr>
        <p:spPr>
          <a:xfrm>
            <a:off x="722325" y="2167751"/>
            <a:ext cx="5829275" cy="276999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algn="ctr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tabLst>
                <a:tab pos="5648325" algn="l"/>
              </a:tabLst>
              <a:defRPr/>
            </a:pPr>
            <a:r>
              <a:rPr lang="ko-KR" altLang="en-US" sz="18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매장 분위기를 고려한 태블릿 색상 선택</a:t>
            </a:r>
            <a:endParaRPr lang="ko-KR" altLang="en-US" sz="1800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86765" y="2603077"/>
            <a:ext cx="6253666" cy="2116654"/>
            <a:chOff x="486765" y="2515064"/>
            <a:chExt cx="6253666" cy="2116654"/>
          </a:xfrm>
        </p:grpSpPr>
        <p:sp>
          <p:nvSpPr>
            <p:cNvPr id="8" name="직사각형 7"/>
            <p:cNvSpPr/>
            <p:nvPr/>
          </p:nvSpPr>
          <p:spPr>
            <a:xfrm>
              <a:off x="2443569" y="2812681"/>
              <a:ext cx="1573600" cy="4572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124200" y="3439877"/>
              <a:ext cx="1336675" cy="45053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A48E36D6-A439-44FE-BB01-C9559D5AC867}"/>
                </a:ext>
              </a:extLst>
            </p:cNvPr>
            <p:cNvSpPr txBox="1"/>
            <p:nvPr/>
          </p:nvSpPr>
          <p:spPr>
            <a:xfrm flipH="1">
              <a:off x="2599434" y="2880129"/>
              <a:ext cx="146456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ko-KR" altLang="en-US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 화이트</a:t>
              </a:r>
              <a:endParaRPr lang="ko-KR" altLang="en-US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A48E36D6-A439-44FE-BB01-C9559D5AC867}"/>
                </a:ext>
              </a:extLst>
            </p:cNvPr>
            <p:cNvSpPr txBox="1"/>
            <p:nvPr/>
          </p:nvSpPr>
          <p:spPr>
            <a:xfrm flipH="1">
              <a:off x="3324433" y="3510852"/>
              <a:ext cx="873806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ko-KR" altLang="en-US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블랙</a:t>
              </a:r>
              <a:endParaRPr lang="ko-KR" altLang="en-US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6848" y="2515064"/>
              <a:ext cx="2593583" cy="2116654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6765" y="2536221"/>
              <a:ext cx="2543915" cy="2078362"/>
            </a:xfrm>
            <a:prstGeom prst="rect">
              <a:avLst/>
            </a:prstGeom>
          </p:spPr>
        </p:pic>
      </p:grpSp>
      <p:sp>
        <p:nvSpPr>
          <p:cNvPr id="46" name="사각형: 둥근 모서리 402">
            <a:extLst>
              <a:ext uri="{FF2B5EF4-FFF2-40B4-BE49-F238E27FC236}">
                <a16:creationId xmlns:a16="http://schemas.microsoft.com/office/drawing/2014/main" xmlns="" id="{BC45243C-BA9B-4ADA-BF30-0505A19B48D7}"/>
              </a:ext>
            </a:extLst>
          </p:cNvPr>
          <p:cNvSpPr/>
          <p:nvPr/>
        </p:nvSpPr>
        <p:spPr>
          <a:xfrm rot="10800000">
            <a:off x="-1" y="4644320"/>
            <a:ext cx="7272338" cy="47625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19050">
            <a:noFill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4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82828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F8990A25-8E2B-4485-BD36-A531C59872F8}"/>
              </a:ext>
            </a:extLst>
          </p:cNvPr>
          <p:cNvSpPr txBox="1"/>
          <p:nvPr/>
        </p:nvSpPr>
        <p:spPr>
          <a:xfrm>
            <a:off x="722325" y="4748384"/>
            <a:ext cx="5829275" cy="276999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algn="ctr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tabLst>
                <a:tab pos="5648325" algn="l"/>
              </a:tabLst>
              <a:defRPr/>
            </a:pPr>
            <a:r>
              <a:rPr lang="ko-KR" altLang="en-US" sz="18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결제 방식에 따라 </a:t>
            </a:r>
            <a:r>
              <a:rPr lang="ko-KR" altLang="en-US" sz="1800" kern="0" spc="-44" dirty="0" err="1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선불형</a:t>
            </a:r>
            <a:r>
              <a:rPr lang="en-US" altLang="ko-KR" sz="18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800" kern="0" spc="-44" dirty="0" err="1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후불형</a:t>
            </a:r>
            <a:r>
              <a:rPr lang="ko-KR" altLang="en-US" sz="18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 선택</a:t>
            </a:r>
            <a:endParaRPr lang="ko-KR" altLang="en-US" sz="1800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372967" y="5798483"/>
            <a:ext cx="1635674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주문</a:t>
            </a:r>
            <a:r>
              <a:rPr lang="en-US" altLang="ko-KR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+</a:t>
            </a:r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결제 가능</a:t>
            </a:r>
            <a:endParaRPr lang="en-US" altLang="ko-KR" sz="151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ko-KR" altLang="en-US" sz="151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</a:t>
            </a:r>
            <a:r>
              <a:rPr lang="en-US" altLang="ko-KR" sz="151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·</a:t>
            </a:r>
            <a:r>
              <a:rPr lang="ko-KR" altLang="en-US" sz="151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후불 </a:t>
            </a:r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변환 가능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361098" y="6399367"/>
            <a:ext cx="1742281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빠른 테이블회전을</a:t>
            </a:r>
            <a:endParaRPr lang="en-US" altLang="ko-KR" sz="151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원하는 매장</a:t>
            </a:r>
          </a:p>
        </p:txBody>
      </p:sp>
      <p:cxnSp>
        <p:nvCxnSpPr>
          <p:cNvPr id="71" name="직선 연결선 70"/>
          <p:cNvCxnSpPr/>
          <p:nvPr/>
        </p:nvCxnSpPr>
        <p:spPr>
          <a:xfrm>
            <a:off x="452699" y="6428484"/>
            <a:ext cx="155594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/>
          <p:cNvSpPr/>
          <p:nvPr/>
        </p:nvSpPr>
        <p:spPr>
          <a:xfrm>
            <a:off x="3788681" y="5791323"/>
            <a:ext cx="2289570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주문만 가능</a:t>
            </a:r>
            <a:endParaRPr lang="en-US" altLang="ko-KR" sz="151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퇴장 시 카운터 결제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3784000" y="6438270"/>
            <a:ext cx="2289570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고깃집</a:t>
            </a:r>
            <a:r>
              <a:rPr lang="en-US" altLang="ko-KR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주점 등</a:t>
            </a:r>
            <a:endParaRPr lang="en-US" altLang="ko-KR" sz="151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추가 주문이 많은 매장</a:t>
            </a:r>
          </a:p>
        </p:txBody>
      </p:sp>
      <p:cxnSp>
        <p:nvCxnSpPr>
          <p:cNvPr id="74" name="직선 연결선 73"/>
          <p:cNvCxnSpPr/>
          <p:nvPr/>
        </p:nvCxnSpPr>
        <p:spPr>
          <a:xfrm>
            <a:off x="3896719" y="6421324"/>
            <a:ext cx="155594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직사각형 116"/>
          <p:cNvSpPr/>
          <p:nvPr/>
        </p:nvSpPr>
        <p:spPr>
          <a:xfrm>
            <a:off x="2578612" y="9086659"/>
            <a:ext cx="2119318" cy="48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1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벽에 </a:t>
            </a:r>
            <a:r>
              <a:rPr lang="ko-KR" altLang="en-US" sz="1510" dirty="0" err="1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타공하여</a:t>
            </a:r>
            <a:r>
              <a:rPr lang="ko-KR" altLang="en-US" sz="151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설치</a:t>
            </a:r>
            <a:endParaRPr lang="ko-KR" altLang="en-US" sz="151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2551581" y="9577252"/>
            <a:ext cx="2149972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테이블에 </a:t>
            </a:r>
            <a:r>
              <a:rPr lang="ko-KR" altLang="en-US" sz="14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직접 거치가 어려운 경우 </a:t>
            </a:r>
            <a:r>
              <a:rPr lang="ko-KR" altLang="en-US" sz="1400" dirty="0" err="1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벽걸이형</a:t>
            </a:r>
            <a:r>
              <a:rPr lang="ko-KR" altLang="en-US" sz="14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설치로 대체</a:t>
            </a:r>
          </a:p>
        </p:txBody>
      </p:sp>
      <p:cxnSp>
        <p:nvCxnSpPr>
          <p:cNvPr id="119" name="직선 연결선 118"/>
          <p:cNvCxnSpPr/>
          <p:nvPr/>
        </p:nvCxnSpPr>
        <p:spPr>
          <a:xfrm>
            <a:off x="2556800" y="9487498"/>
            <a:ext cx="21145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/>
          <p:cNvSpPr/>
          <p:nvPr/>
        </p:nvSpPr>
        <p:spPr>
          <a:xfrm>
            <a:off x="4863828" y="9086659"/>
            <a:ext cx="2119318" cy="48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1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위에 거치</a:t>
            </a:r>
            <a:endParaRPr lang="en-US" altLang="ko-KR" sz="12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21" name="직사각형 120"/>
          <p:cNvSpPr/>
          <p:nvPr/>
        </p:nvSpPr>
        <p:spPr>
          <a:xfrm>
            <a:off x="4836797" y="9487498"/>
            <a:ext cx="2149972" cy="64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이동형 </a:t>
            </a:r>
            <a:r>
              <a:rPr lang="ko-KR" altLang="en-US" sz="1400" dirty="0" err="1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메뉴판이</a:t>
            </a:r>
            <a:r>
              <a:rPr lang="ko-KR" altLang="en-US" sz="140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필요한 경우 </a:t>
            </a:r>
            <a:r>
              <a:rPr lang="ko-KR" altLang="en-US" sz="1400" dirty="0" err="1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탁상형으로</a:t>
            </a:r>
            <a:r>
              <a:rPr lang="ko-KR" altLang="en-US" sz="1400" dirty="0" smtClean="0">
                <a:solidFill>
                  <a:srgbClr val="051F38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설치</a:t>
            </a:r>
            <a:endParaRPr lang="ko-KR" altLang="en-US" sz="1400" dirty="0">
              <a:solidFill>
                <a:srgbClr val="051F38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122" name="직선 연결선 121"/>
          <p:cNvCxnSpPr/>
          <p:nvPr/>
        </p:nvCxnSpPr>
        <p:spPr>
          <a:xfrm>
            <a:off x="4842016" y="9487498"/>
            <a:ext cx="21145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/>
          <p:cNvGrpSpPr/>
          <p:nvPr/>
        </p:nvGrpSpPr>
        <p:grpSpPr>
          <a:xfrm>
            <a:off x="2659533" y="7792108"/>
            <a:ext cx="1926815" cy="1228599"/>
            <a:chOff x="2659533" y="7291572"/>
            <a:chExt cx="2173100" cy="1385638"/>
          </a:xfrm>
        </p:grpSpPr>
        <p:pic>
          <p:nvPicPr>
            <p:cNvPr id="123" name="그림 12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59533" y="7291572"/>
              <a:ext cx="2173100" cy="1385638"/>
            </a:xfrm>
            <a:prstGeom prst="rect">
              <a:avLst/>
            </a:prstGeom>
          </p:spPr>
        </p:pic>
        <p:pic>
          <p:nvPicPr>
            <p:cNvPr id="124" name="그림 1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79318" y="7374430"/>
              <a:ext cx="1622382" cy="1274730"/>
            </a:xfrm>
            <a:prstGeom prst="rect">
              <a:avLst/>
            </a:prstGeom>
          </p:spPr>
        </p:pic>
      </p:grpSp>
      <p:sp>
        <p:nvSpPr>
          <p:cNvPr id="110" name="직사각형 109"/>
          <p:cNvSpPr/>
          <p:nvPr/>
        </p:nvSpPr>
        <p:spPr>
          <a:xfrm>
            <a:off x="2664097" y="8690837"/>
            <a:ext cx="1922251" cy="395822"/>
          </a:xfrm>
          <a:prstGeom prst="rect">
            <a:avLst/>
          </a:prstGeom>
          <a:solidFill>
            <a:srgbClr val="000000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Object 11"/>
          <p:cNvSpPr txBox="1"/>
          <p:nvPr/>
        </p:nvSpPr>
        <p:spPr>
          <a:xfrm>
            <a:off x="2613730" y="8666097"/>
            <a:ext cx="2033341" cy="4202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131" kern="0" spc="-178" dirty="0" err="1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SEBANG Gothic OTF Bold" pitchFamily="34" charset="0"/>
              </a:rPr>
              <a:t>벽걸이형</a:t>
            </a:r>
            <a:endParaRPr lang="ko-KR" altLang="en-US" sz="2131" kern="0" spc="-178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  <a:cs typeface="SEBANG Gothic OTF Bold" pitchFamily="34" charset="0"/>
            </a:endParaRPr>
          </a:p>
        </p:txBody>
      </p:sp>
      <p:sp>
        <p:nvSpPr>
          <p:cNvPr id="125" name="사각형: 둥근 모서리 402">
            <a:extLst>
              <a:ext uri="{FF2B5EF4-FFF2-40B4-BE49-F238E27FC236}">
                <a16:creationId xmlns:a16="http://schemas.microsoft.com/office/drawing/2014/main" xmlns="" id="{BC45243C-BA9B-4ADA-BF30-0505A19B48D7}"/>
              </a:ext>
            </a:extLst>
          </p:cNvPr>
          <p:cNvSpPr/>
          <p:nvPr/>
        </p:nvSpPr>
        <p:spPr>
          <a:xfrm rot="10800000">
            <a:off x="-1" y="7219949"/>
            <a:ext cx="7272338" cy="47625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19050">
            <a:noFill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4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82828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F8990A25-8E2B-4485-BD36-A531C59872F8}"/>
              </a:ext>
            </a:extLst>
          </p:cNvPr>
          <p:cNvSpPr txBox="1"/>
          <p:nvPr/>
        </p:nvSpPr>
        <p:spPr>
          <a:xfrm>
            <a:off x="722325" y="7298613"/>
            <a:ext cx="5829275" cy="276999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algn="ctr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tabLst>
                <a:tab pos="5648325" algn="l"/>
              </a:tabLst>
              <a:defRPr/>
            </a:pPr>
            <a:r>
              <a:rPr lang="ko-KR" altLang="en-US" sz="18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설치 환경에 따라 다양한 방법으로 설치</a:t>
            </a:r>
            <a:endParaRPr lang="ko-KR" altLang="en-US" sz="1800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128" name="자유형 127"/>
          <p:cNvSpPr/>
          <p:nvPr/>
        </p:nvSpPr>
        <p:spPr>
          <a:xfrm>
            <a:off x="309089" y="5426576"/>
            <a:ext cx="1763054" cy="345574"/>
          </a:xfrm>
          <a:custGeom>
            <a:avLst/>
            <a:gdLst>
              <a:gd name="connsiteX0" fmla="*/ 126035 w 1275310"/>
              <a:gd name="connsiteY0" fmla="*/ 0 h 269358"/>
              <a:gd name="connsiteX1" fmla="*/ 132310 w 1275310"/>
              <a:gd name="connsiteY1" fmla="*/ 1354 h 269358"/>
              <a:gd name="connsiteX2" fmla="*/ 132310 w 1275310"/>
              <a:gd name="connsiteY2" fmla="*/ 0 h 269358"/>
              <a:gd name="connsiteX3" fmla="*/ 1275310 w 1275310"/>
              <a:gd name="connsiteY3" fmla="*/ 0 h 269358"/>
              <a:gd name="connsiteX4" fmla="*/ 1275310 w 1275310"/>
              <a:gd name="connsiteY4" fmla="*/ 269357 h 269358"/>
              <a:gd name="connsiteX5" fmla="*/ 132310 w 1275310"/>
              <a:gd name="connsiteY5" fmla="*/ 269357 h 269358"/>
              <a:gd name="connsiteX6" fmla="*/ 132310 w 1275310"/>
              <a:gd name="connsiteY6" fmla="*/ 268004 h 269358"/>
              <a:gd name="connsiteX7" fmla="*/ 126035 w 1275310"/>
              <a:gd name="connsiteY7" fmla="*/ 269358 h 269358"/>
              <a:gd name="connsiteX8" fmla="*/ 0 w 1275310"/>
              <a:gd name="connsiteY8" fmla="*/ 134679 h 269358"/>
              <a:gd name="connsiteX9" fmla="*/ 126035 w 1275310"/>
              <a:gd name="connsiteY9" fmla="*/ 0 h 26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5310" h="269358">
                <a:moveTo>
                  <a:pt x="126035" y="0"/>
                </a:moveTo>
                <a:lnTo>
                  <a:pt x="132310" y="1354"/>
                </a:lnTo>
                <a:lnTo>
                  <a:pt x="132310" y="0"/>
                </a:lnTo>
                <a:lnTo>
                  <a:pt x="1275310" y="0"/>
                </a:lnTo>
                <a:lnTo>
                  <a:pt x="1275310" y="269357"/>
                </a:lnTo>
                <a:lnTo>
                  <a:pt x="132310" y="269357"/>
                </a:lnTo>
                <a:lnTo>
                  <a:pt x="132310" y="268004"/>
                </a:lnTo>
                <a:lnTo>
                  <a:pt x="126035" y="269358"/>
                </a:lnTo>
                <a:cubicBezTo>
                  <a:pt x="56428" y="269358"/>
                  <a:pt x="0" y="209060"/>
                  <a:pt x="0" y="134679"/>
                </a:cubicBezTo>
                <a:cubicBezTo>
                  <a:pt x="0" y="60298"/>
                  <a:pt x="56428" y="0"/>
                  <a:pt x="12603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A48E36D6-A439-44FE-BB01-C9559D5AC867}"/>
              </a:ext>
            </a:extLst>
          </p:cNvPr>
          <p:cNvSpPr txBox="1"/>
          <p:nvPr/>
        </p:nvSpPr>
        <p:spPr>
          <a:xfrm flipH="1">
            <a:off x="655378" y="5469890"/>
            <a:ext cx="1057306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altLang="en-US" spc="-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선불방식</a:t>
            </a:r>
            <a:endParaRPr lang="ko-KR" altLang="en-US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135" name="자유형 134"/>
          <p:cNvSpPr/>
          <p:nvPr/>
        </p:nvSpPr>
        <p:spPr>
          <a:xfrm>
            <a:off x="3890470" y="5426576"/>
            <a:ext cx="1763054" cy="345574"/>
          </a:xfrm>
          <a:custGeom>
            <a:avLst/>
            <a:gdLst>
              <a:gd name="connsiteX0" fmla="*/ 126035 w 1275310"/>
              <a:gd name="connsiteY0" fmla="*/ 0 h 269358"/>
              <a:gd name="connsiteX1" fmla="*/ 132310 w 1275310"/>
              <a:gd name="connsiteY1" fmla="*/ 1354 h 269358"/>
              <a:gd name="connsiteX2" fmla="*/ 132310 w 1275310"/>
              <a:gd name="connsiteY2" fmla="*/ 0 h 269358"/>
              <a:gd name="connsiteX3" fmla="*/ 1275310 w 1275310"/>
              <a:gd name="connsiteY3" fmla="*/ 0 h 269358"/>
              <a:gd name="connsiteX4" fmla="*/ 1275310 w 1275310"/>
              <a:gd name="connsiteY4" fmla="*/ 269357 h 269358"/>
              <a:gd name="connsiteX5" fmla="*/ 132310 w 1275310"/>
              <a:gd name="connsiteY5" fmla="*/ 269357 h 269358"/>
              <a:gd name="connsiteX6" fmla="*/ 132310 w 1275310"/>
              <a:gd name="connsiteY6" fmla="*/ 268004 h 269358"/>
              <a:gd name="connsiteX7" fmla="*/ 126035 w 1275310"/>
              <a:gd name="connsiteY7" fmla="*/ 269358 h 269358"/>
              <a:gd name="connsiteX8" fmla="*/ 0 w 1275310"/>
              <a:gd name="connsiteY8" fmla="*/ 134679 h 269358"/>
              <a:gd name="connsiteX9" fmla="*/ 126035 w 1275310"/>
              <a:gd name="connsiteY9" fmla="*/ 0 h 26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5310" h="269358">
                <a:moveTo>
                  <a:pt x="126035" y="0"/>
                </a:moveTo>
                <a:lnTo>
                  <a:pt x="132310" y="1354"/>
                </a:lnTo>
                <a:lnTo>
                  <a:pt x="132310" y="0"/>
                </a:lnTo>
                <a:lnTo>
                  <a:pt x="1275310" y="0"/>
                </a:lnTo>
                <a:lnTo>
                  <a:pt x="1275310" y="269357"/>
                </a:lnTo>
                <a:lnTo>
                  <a:pt x="132310" y="269357"/>
                </a:lnTo>
                <a:lnTo>
                  <a:pt x="132310" y="268004"/>
                </a:lnTo>
                <a:lnTo>
                  <a:pt x="126035" y="269358"/>
                </a:lnTo>
                <a:cubicBezTo>
                  <a:pt x="56428" y="269358"/>
                  <a:pt x="0" y="209060"/>
                  <a:pt x="0" y="134679"/>
                </a:cubicBezTo>
                <a:cubicBezTo>
                  <a:pt x="0" y="60298"/>
                  <a:pt x="56428" y="0"/>
                  <a:pt x="12603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xmlns="" id="{A48E36D6-A439-44FE-BB01-C9559D5AC867}"/>
              </a:ext>
            </a:extLst>
          </p:cNvPr>
          <p:cNvSpPr txBox="1"/>
          <p:nvPr/>
        </p:nvSpPr>
        <p:spPr>
          <a:xfrm flipH="1">
            <a:off x="4313363" y="5469890"/>
            <a:ext cx="1057306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altLang="en-US" spc="-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후</a:t>
            </a:r>
            <a:r>
              <a:rPr lang="ko-KR" altLang="en-US" spc="-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불방식</a:t>
            </a:r>
            <a:endParaRPr lang="ko-KR" altLang="en-US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5411091" y="5212662"/>
            <a:ext cx="1861245" cy="1806567"/>
            <a:chOff x="3790565" y="2724153"/>
            <a:chExt cx="2775335" cy="2630192"/>
          </a:xfrm>
        </p:grpSpPr>
        <p:pic>
          <p:nvPicPr>
            <p:cNvPr id="66" name="그림 65"/>
            <p:cNvPicPr>
              <a:picLocks noChangeAspect="1"/>
            </p:cNvPicPr>
            <p:nvPr/>
          </p:nvPicPr>
          <p:blipFill rotWithShape="1">
            <a:blip r:embed="rId7"/>
            <a:srcRect t="76542" b="14785"/>
            <a:stretch/>
          </p:blipFill>
          <p:spPr>
            <a:xfrm>
              <a:off x="3790565" y="4297681"/>
              <a:ext cx="2775335" cy="736282"/>
            </a:xfrm>
            <a:prstGeom prst="rect">
              <a:avLst/>
            </a:prstGeom>
          </p:spPr>
        </p:pic>
        <p:pic>
          <p:nvPicPr>
            <p:cNvPr id="67" name="그림 66"/>
            <p:cNvPicPr>
              <a:picLocks noChangeAspect="1"/>
            </p:cNvPicPr>
            <p:nvPr/>
          </p:nvPicPr>
          <p:blipFill rotWithShape="1">
            <a:blip r:embed="rId8" cstate="print"/>
            <a:srcRect t="87302"/>
            <a:stretch/>
          </p:blipFill>
          <p:spPr>
            <a:xfrm>
              <a:off x="3790565" y="5019675"/>
              <a:ext cx="2775335" cy="334670"/>
            </a:xfrm>
            <a:prstGeom prst="rect">
              <a:avLst/>
            </a:prstGeom>
          </p:spPr>
        </p:pic>
        <p:pic>
          <p:nvPicPr>
            <p:cNvPr id="68" name="그림 67"/>
            <p:cNvPicPr>
              <a:picLocks noChangeAspect="1"/>
            </p:cNvPicPr>
            <p:nvPr/>
          </p:nvPicPr>
          <p:blipFill rotWithShape="1">
            <a:blip r:embed="rId8" cstate="print"/>
            <a:srcRect b="40298"/>
            <a:stretch/>
          </p:blipFill>
          <p:spPr>
            <a:xfrm>
              <a:off x="3790565" y="2724153"/>
              <a:ext cx="2775335" cy="1573528"/>
            </a:xfrm>
            <a:prstGeom prst="rect">
              <a:avLst/>
            </a:prstGeom>
          </p:spPr>
        </p:pic>
      </p:grpSp>
      <p:pic>
        <p:nvPicPr>
          <p:cNvPr id="64" name="그림 6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44240" y="5199042"/>
            <a:ext cx="1906259" cy="181030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10"/>
          <a:srcRect t="5028"/>
          <a:stretch/>
        </p:blipFill>
        <p:spPr>
          <a:xfrm>
            <a:off x="4941034" y="7792108"/>
            <a:ext cx="1911895" cy="1281718"/>
          </a:xfrm>
          <a:prstGeom prst="rect">
            <a:avLst/>
          </a:prstGeom>
        </p:spPr>
      </p:pic>
      <p:grpSp>
        <p:nvGrpSpPr>
          <p:cNvPr id="102" name="그룹 101"/>
          <p:cNvGrpSpPr/>
          <p:nvPr/>
        </p:nvGrpSpPr>
        <p:grpSpPr>
          <a:xfrm>
            <a:off x="4880311" y="8666094"/>
            <a:ext cx="2033341" cy="420562"/>
            <a:chOff x="256195" y="8273298"/>
            <a:chExt cx="2271702" cy="469863"/>
          </a:xfrm>
        </p:grpSpPr>
        <p:sp>
          <p:nvSpPr>
            <p:cNvPr id="105" name="직사각형 104"/>
            <p:cNvSpPr/>
            <p:nvPr/>
          </p:nvSpPr>
          <p:spPr>
            <a:xfrm>
              <a:off x="312466" y="8300938"/>
              <a:ext cx="2147589" cy="442223"/>
            </a:xfrm>
            <a:prstGeom prst="rect">
              <a:avLst/>
            </a:prstGeom>
            <a:solidFill>
              <a:srgbClr val="000000">
                <a:alpha val="5411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Object 11"/>
            <p:cNvSpPr txBox="1"/>
            <p:nvPr/>
          </p:nvSpPr>
          <p:spPr>
            <a:xfrm>
              <a:off x="256195" y="8273298"/>
              <a:ext cx="2271702" cy="46950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2131" kern="0" spc="-178" dirty="0" err="1" smtClean="0">
                  <a:solidFill>
                    <a:schemeClr val="bg1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SEBANG Gothic OTF Bold" pitchFamily="34" charset="0"/>
                </a:rPr>
                <a:t>탁상형</a:t>
              </a:r>
              <a:endParaRPr lang="en-US" sz="1243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grpSp>
        <p:nvGrpSpPr>
          <p:cNvPr id="55" name="그룹 1001"/>
          <p:cNvGrpSpPr/>
          <p:nvPr/>
        </p:nvGrpSpPr>
        <p:grpSpPr>
          <a:xfrm flipH="1">
            <a:off x="-5610046" y="1066758"/>
            <a:ext cx="5478977" cy="5317823"/>
            <a:chOff x="707487" y="715258"/>
            <a:chExt cx="8534855" cy="5878523"/>
          </a:xfrm>
        </p:grpSpPr>
        <p:pic>
          <p:nvPicPr>
            <p:cNvPr id="56" name="Object 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7487" y="715258"/>
              <a:ext cx="8534855" cy="5878523"/>
            </a:xfrm>
            <a:prstGeom prst="rect">
              <a:avLst/>
            </a:prstGeom>
          </p:spPr>
        </p:pic>
      </p:grpSp>
      <p:grpSp>
        <p:nvGrpSpPr>
          <p:cNvPr id="57" name="그룹 1009"/>
          <p:cNvGrpSpPr/>
          <p:nvPr/>
        </p:nvGrpSpPr>
        <p:grpSpPr>
          <a:xfrm>
            <a:off x="-4911162" y="6406280"/>
            <a:ext cx="4034809" cy="2915150"/>
            <a:chOff x="5128411" y="6593781"/>
            <a:chExt cx="4544775" cy="3283600"/>
          </a:xfrm>
        </p:grpSpPr>
        <p:pic>
          <p:nvPicPr>
            <p:cNvPr id="58" name="Object 33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28411" y="6593781"/>
              <a:ext cx="4544775" cy="3283600"/>
            </a:xfrm>
            <a:prstGeom prst="rect">
              <a:avLst/>
            </a:prstGeom>
          </p:spPr>
        </p:pic>
      </p:grpSp>
      <p:sp>
        <p:nvSpPr>
          <p:cNvPr id="59" name="TextBox 58"/>
          <p:cNvSpPr txBox="1"/>
          <p:nvPr/>
        </p:nvSpPr>
        <p:spPr>
          <a:xfrm>
            <a:off x="-5258197" y="1359295"/>
            <a:ext cx="5110216" cy="4760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테이블오더는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후불형과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선불형이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있습니다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후불형은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주문까지만 가능한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메뉴판이고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선불형은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카드리더기가 부착되어 있어 결제까지 가능한 기기에요</a:t>
            </a:r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즉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98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카드리더기 부착 유무에 따라 후불형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598">
                <a:latin typeface="나눔스퀘어" panose="020B0600000101010101" pitchFamily="50" charset="-127"/>
                <a:ea typeface="나눔스퀘어" panose="020B0600000101010101" pitchFamily="50" charset="-127"/>
              </a:rPr>
              <a:t>선불형이 구분된다고 보시면 됩니다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후불형은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결제까지 진행되는 것이 아닌 주문까지만 진행되기에 고깃집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98">
                <a:latin typeface="나눔스퀘어" panose="020B0600000101010101" pitchFamily="50" charset="-127"/>
                <a:ea typeface="나눔스퀘어" panose="020B0600000101010101" pitchFamily="50" charset="-127"/>
              </a:rPr>
              <a:t>주점 등 추가 주문이 많은 매장에 적합해요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선불형사용 시 카운터에 직원이 필요 없다고 생각하시면 됩니다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98">
                <a:latin typeface="나눔스퀘어" panose="020B0600000101010101" pitchFamily="50" charset="-127"/>
                <a:ea typeface="나눔스퀘어" panose="020B0600000101010101" pitchFamily="50" charset="-127"/>
              </a:rPr>
              <a:t>또 선불형은 후불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598">
                <a:latin typeface="나눔스퀘어" panose="020B0600000101010101" pitchFamily="50" charset="-127"/>
                <a:ea typeface="나눔스퀘어" panose="020B0600000101010101" pitchFamily="50" charset="-127"/>
              </a:rPr>
              <a:t>선불을 자유롭게 변환할 수 있으며 타임라인 설정을 통해 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18</a:t>
            </a:r>
            <a:r>
              <a:rPr lang="ko-KR" altLang="en-US" sz="1598">
                <a:latin typeface="나눔스퀘어" panose="020B0600000101010101" pitchFamily="50" charset="-127"/>
                <a:ea typeface="나눔스퀘어" panose="020B0600000101010101" pitchFamily="50" charset="-127"/>
              </a:rPr>
              <a:t>시 이후에는 후불형으로 전환 등도 설정할 수 있습니다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추가주문이 많지 않은 중식당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98">
                <a:latin typeface="나눔스퀘어" panose="020B0600000101010101" pitchFamily="50" charset="-127"/>
                <a:ea typeface="나눔스퀘어" panose="020B0600000101010101" pitchFamily="50" charset="-127"/>
              </a:rPr>
              <a:t>한식당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598">
                <a:latin typeface="나눔스퀘어" panose="020B0600000101010101" pitchFamily="50" charset="-127"/>
                <a:ea typeface="나눔스퀘어" panose="020B0600000101010101" pitchFamily="50" charset="-127"/>
              </a:rPr>
              <a:t>등은 선불형 사용을 권해드립니다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endParaRPr lang="en-US" altLang="ko-KR" sz="1598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endParaRPr lang="en-US" altLang="ko-KR" sz="1598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grpSp>
        <p:nvGrpSpPr>
          <p:cNvPr id="60" name="그룹 1001"/>
          <p:cNvGrpSpPr/>
          <p:nvPr/>
        </p:nvGrpSpPr>
        <p:grpSpPr>
          <a:xfrm flipH="1">
            <a:off x="7533532" y="942088"/>
            <a:ext cx="5478977" cy="6359064"/>
            <a:chOff x="707488" y="715258"/>
            <a:chExt cx="8534855" cy="5023827"/>
          </a:xfrm>
        </p:grpSpPr>
        <p:pic>
          <p:nvPicPr>
            <p:cNvPr id="61" name="Object 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7488" y="715258"/>
              <a:ext cx="8534855" cy="5023827"/>
            </a:xfrm>
            <a:prstGeom prst="rect">
              <a:avLst/>
            </a:prstGeom>
          </p:spPr>
        </p:pic>
      </p:grpSp>
      <p:sp>
        <p:nvSpPr>
          <p:cNvPr id="62" name="TextBox 61"/>
          <p:cNvSpPr txBox="1"/>
          <p:nvPr/>
        </p:nvSpPr>
        <p:spPr>
          <a:xfrm>
            <a:off x="7827842" y="1171428"/>
            <a:ext cx="5110216" cy="4518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테이블오더는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거치대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&amp;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케이스는 크게 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가지 종류가 있어요</a:t>
            </a:r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일반적으로는 테이블에 고정하는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기둥형이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가장 많이 쓰이지만 매장 환경에 따라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벽걸이형이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혼합되기도 해요</a:t>
            </a:r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04451" indent="-304451">
              <a:buAutoNum type="arabicPeriod"/>
            </a:pP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거치형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많이 쓰이는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유형이에요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테이블에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거치되는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형식으로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고정방식입니다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테이블에 직접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거치시키는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방법인 만큼 테이블두께가 신용카드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세로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보다 길게 뻗어있는 경우 테이블을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물릴수가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없어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거치형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설치가 불가합니다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경우 피스로 고정시키는 작업을 진행해요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피스로 고정 시 테이블에 구멍 등 작업 흠집이 남습니다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endParaRPr lang="en-US" altLang="ko-KR" sz="159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벽걸이형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다찌테이블이나 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라멘집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등 테이블에 직접 거치가 어려운 경우 혹은 점주께서 테이블에 설치를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비희망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하시는 경우에 활용됩니다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테이블이 벽에 붙어있다면 테이블에 </a:t>
            </a:r>
            <a:r>
              <a:rPr lang="ko-KR" altLang="en-US" sz="1598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거치시키는</a:t>
            </a:r>
            <a:r>
              <a:rPr lang="ko-KR" altLang="en-US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기둥형보다는 벽걸이형으로 설치 시 테이블 공간을 더욱 활용할 수 있습니다</a:t>
            </a:r>
            <a:r>
              <a:rPr lang="en-US" altLang="ko-KR" sz="1598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grpSp>
        <p:nvGrpSpPr>
          <p:cNvPr id="63" name="그룹 1009"/>
          <p:cNvGrpSpPr/>
          <p:nvPr/>
        </p:nvGrpSpPr>
        <p:grpSpPr>
          <a:xfrm>
            <a:off x="8236345" y="6633270"/>
            <a:ext cx="4034809" cy="2915150"/>
            <a:chOff x="5128411" y="6593781"/>
            <a:chExt cx="4544775" cy="3283600"/>
          </a:xfrm>
        </p:grpSpPr>
        <p:pic>
          <p:nvPicPr>
            <p:cNvPr id="76" name="Object 33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28411" y="6593781"/>
              <a:ext cx="4544775" cy="328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85266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98"/>
          <p:cNvSpPr txBox="1"/>
          <p:nvPr/>
        </p:nvSpPr>
        <p:spPr>
          <a:xfrm>
            <a:off x="181769" y="755555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다양한 기능 소개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(1/2)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3" name="Object 98"/>
          <p:cNvSpPr txBox="1"/>
          <p:nvPr/>
        </p:nvSpPr>
        <p:spPr>
          <a:xfrm>
            <a:off x="217488" y="1354736"/>
            <a:ext cx="7272337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700"/>
              </a:lnSpc>
            </a:pP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다양한 기능 제공을 통해 매장직원</a:t>
            </a:r>
            <a:r>
              <a:rPr lang="en-US" altLang="ko-KR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손님이 편리하게 사용할 수 있습니다</a:t>
            </a:r>
            <a:endParaRPr lang="ko-KR" altLang="en-US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0" y="2085521"/>
            <a:ext cx="7267575" cy="2616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0" y="4837565"/>
            <a:ext cx="7267575" cy="2616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0" y="7589610"/>
            <a:ext cx="7267575" cy="2616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F8990A25-8E2B-4485-BD36-A531C59872F8}"/>
              </a:ext>
            </a:extLst>
          </p:cNvPr>
          <p:cNvSpPr txBox="1"/>
          <p:nvPr/>
        </p:nvSpPr>
        <p:spPr>
          <a:xfrm>
            <a:off x="284163" y="2340310"/>
            <a:ext cx="5829275" cy="307777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tabLst>
                <a:tab pos="5648325" algn="l"/>
              </a:tabLst>
              <a:defRPr/>
            </a:pPr>
            <a:r>
              <a:rPr lang="ko-KR" altLang="en-US" sz="2000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상품 옵션을 </a:t>
            </a:r>
            <a:r>
              <a:rPr lang="ko-KR" altLang="en-US" sz="20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자유롭게 설정 가능합니다</a:t>
            </a:r>
            <a:endParaRPr lang="en-US" altLang="ko-KR" sz="2000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174" y="2715791"/>
            <a:ext cx="2873730" cy="1944472"/>
          </a:xfrm>
          <a:prstGeom prst="rect">
            <a:avLst/>
          </a:prstGeom>
        </p:spPr>
      </p:pic>
      <p:sp>
        <p:nvSpPr>
          <p:cNvPr id="101" name="타원 100">
            <a:extLst>
              <a:ext uri="{FF2B5EF4-FFF2-40B4-BE49-F238E27FC236}">
                <a16:creationId xmlns:a16="http://schemas.microsoft.com/office/drawing/2014/main" xmlns="" id="{DF860197-BD4F-4509-9DB5-1D9DEF5AC0A9}"/>
              </a:ext>
            </a:extLst>
          </p:cNvPr>
          <p:cNvSpPr/>
          <p:nvPr/>
        </p:nvSpPr>
        <p:spPr>
          <a:xfrm>
            <a:off x="2467771" y="3138538"/>
            <a:ext cx="271806" cy="271806"/>
          </a:xfrm>
          <a:prstGeom prst="ellipse">
            <a:avLst/>
          </a:prstGeom>
          <a:solidFill>
            <a:srgbClr val="E70012">
              <a:alpha val="20000"/>
            </a:srgbClr>
          </a:solidFill>
          <a:ln>
            <a:solidFill>
              <a:srgbClr val="E700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타원 101">
            <a:extLst>
              <a:ext uri="{FF2B5EF4-FFF2-40B4-BE49-F238E27FC236}">
                <a16:creationId xmlns:a16="http://schemas.microsoft.com/office/drawing/2014/main" xmlns="" id="{DF860197-BD4F-4509-9DB5-1D9DEF5AC0A9}"/>
              </a:ext>
            </a:extLst>
          </p:cNvPr>
          <p:cNvSpPr/>
          <p:nvPr/>
        </p:nvSpPr>
        <p:spPr>
          <a:xfrm>
            <a:off x="2467771" y="3799129"/>
            <a:ext cx="271806" cy="271806"/>
          </a:xfrm>
          <a:prstGeom prst="ellipse">
            <a:avLst/>
          </a:prstGeom>
          <a:solidFill>
            <a:srgbClr val="E70012">
              <a:alpha val="20000"/>
            </a:srgbClr>
          </a:solidFill>
          <a:ln>
            <a:solidFill>
              <a:srgbClr val="E700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TextBox 102"/>
          <p:cNvSpPr txBox="1"/>
          <p:nvPr/>
        </p:nvSpPr>
        <p:spPr>
          <a:xfrm>
            <a:off x="4705124" y="3052756"/>
            <a:ext cx="278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옵션이 있는 메뉴의 경우 필수로</a:t>
            </a:r>
            <a:endParaRPr lang="en-US" altLang="ko-KR" sz="1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옵션을 선택 후 주문이 </a:t>
            </a: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가능</a:t>
            </a:r>
            <a:endParaRPr lang="en-US" altLang="ko-KR" sz="1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grpSp>
        <p:nvGrpSpPr>
          <p:cNvPr id="104" name="그룹 103"/>
          <p:cNvGrpSpPr/>
          <p:nvPr/>
        </p:nvGrpSpPr>
        <p:grpSpPr>
          <a:xfrm>
            <a:off x="3164301" y="3092998"/>
            <a:ext cx="1554872" cy="369332"/>
            <a:chOff x="10035266" y="2735716"/>
            <a:chExt cx="2499470" cy="593703"/>
          </a:xfrm>
        </p:grpSpPr>
        <p:sp>
          <p:nvSpPr>
            <p:cNvPr id="105" name="모서리가 둥근 직사각형 104"/>
            <p:cNvSpPr/>
            <p:nvPr/>
          </p:nvSpPr>
          <p:spPr>
            <a:xfrm rot="10800000" flipH="1">
              <a:off x="10107239" y="2766539"/>
              <a:ext cx="2427497" cy="5566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0675029" y="2769530"/>
              <a:ext cx="1746068" cy="54422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</a:lstStyle>
            <a:p>
              <a:r>
                <a:rPr lang="ko-KR" altLang="en-US" sz="16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상세페이지</a:t>
              </a:r>
            </a:p>
          </p:txBody>
        </p:sp>
        <p:sp>
          <p:nvSpPr>
            <p:cNvPr id="107" name="타원 106"/>
            <p:cNvSpPr/>
            <p:nvPr/>
          </p:nvSpPr>
          <p:spPr>
            <a:xfrm>
              <a:off x="10107239" y="2765600"/>
              <a:ext cx="557617" cy="55761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0035266" y="2735716"/>
              <a:ext cx="675544" cy="5937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</a:lstStyle>
            <a:p>
              <a:r>
                <a:rPr lang="en-US" altLang="ko-KR" b="1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01</a:t>
              </a:r>
              <a:endParaRPr lang="ko-KR" altLang="en-US" b="1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</p:txBody>
        </p:sp>
      </p:grpSp>
      <p:cxnSp>
        <p:nvCxnSpPr>
          <p:cNvPr id="109" name="직선 연결선 108"/>
          <p:cNvCxnSpPr/>
          <p:nvPr/>
        </p:nvCxnSpPr>
        <p:spPr>
          <a:xfrm>
            <a:off x="2732882" y="3270252"/>
            <a:ext cx="462425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4940298" y="3701469"/>
            <a:ext cx="2237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관리자 </a:t>
            </a:r>
            <a:r>
              <a:rPr lang="ko-KR" altLang="en-US" sz="1400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어플에서</a:t>
            </a: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자유롭게 </a:t>
            </a:r>
            <a:r>
              <a: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/>
            </a:r>
            <a:br>
              <a: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추가 가능</a:t>
            </a:r>
            <a:endParaRPr lang="en-US" altLang="ko-KR" sz="1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grpSp>
        <p:nvGrpSpPr>
          <p:cNvPr id="111" name="그룹 110"/>
          <p:cNvGrpSpPr/>
          <p:nvPr/>
        </p:nvGrpSpPr>
        <p:grpSpPr>
          <a:xfrm>
            <a:off x="3164299" y="3748061"/>
            <a:ext cx="1776000" cy="369332"/>
            <a:chOff x="10035266" y="2735716"/>
            <a:chExt cx="2854936" cy="593703"/>
          </a:xfrm>
        </p:grpSpPr>
        <p:sp>
          <p:nvSpPr>
            <p:cNvPr id="112" name="모서리가 둥근 직사각형 111"/>
            <p:cNvSpPr/>
            <p:nvPr/>
          </p:nvSpPr>
          <p:spPr>
            <a:xfrm rot="10800000" flipH="1">
              <a:off x="10107239" y="2766537"/>
              <a:ext cx="2782963" cy="5566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675029" y="2772293"/>
              <a:ext cx="2057763" cy="54422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</a:lstStyle>
            <a:p>
              <a:r>
                <a:rPr lang="ko-KR" altLang="en-US" sz="1600" kern="0" spc="-44" dirty="0" err="1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옵션항목</a:t>
              </a:r>
              <a:r>
                <a:rPr lang="ko-KR" altLang="en-US" sz="1600" kern="0" spc="-44" dirty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 </a:t>
              </a:r>
              <a:r>
                <a:rPr lang="ko-KR" altLang="en-US" sz="1600" kern="0" spc="-44" dirty="0" smtClean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추가</a:t>
              </a:r>
              <a:endParaRPr lang="ko-KR" altLang="en-US" sz="16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</p:txBody>
        </p:sp>
        <p:sp>
          <p:nvSpPr>
            <p:cNvPr id="114" name="타원 113"/>
            <p:cNvSpPr/>
            <p:nvPr/>
          </p:nvSpPr>
          <p:spPr>
            <a:xfrm>
              <a:off x="10107239" y="2765600"/>
              <a:ext cx="557617" cy="55761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0035266" y="2735716"/>
              <a:ext cx="675544" cy="5937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</a:lstStyle>
            <a:p>
              <a:r>
                <a:rPr lang="en-US" altLang="ko-KR" b="1" kern="0" spc="-44" dirty="0" smtClean="0">
                  <a:latin typeface="KT서체 Light" panose="020B0600000101010101" pitchFamily="50" charset="-127"/>
                  <a:ea typeface="KT서체 Light" panose="020B0600000101010101" pitchFamily="50" charset="-127"/>
                  <a:cs typeface="S-Core Dream 4 Regular" pitchFamily="34" charset="0"/>
                </a:rPr>
                <a:t>02</a:t>
              </a:r>
              <a:endParaRPr lang="ko-KR" altLang="en-US" b="1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endParaRPr>
            </a:p>
          </p:txBody>
        </p:sp>
      </p:grpSp>
      <p:cxnSp>
        <p:nvCxnSpPr>
          <p:cNvPr id="116" name="직선 연결선 115"/>
          <p:cNvCxnSpPr/>
          <p:nvPr/>
        </p:nvCxnSpPr>
        <p:spPr>
          <a:xfrm>
            <a:off x="2732882" y="3937000"/>
            <a:ext cx="462425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그림 1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555" y="5557119"/>
            <a:ext cx="2762918" cy="1711592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F8990A25-8E2B-4485-BD36-A531C59872F8}"/>
              </a:ext>
            </a:extLst>
          </p:cNvPr>
          <p:cNvSpPr txBox="1"/>
          <p:nvPr/>
        </p:nvSpPr>
        <p:spPr>
          <a:xfrm>
            <a:off x="284163" y="5097172"/>
            <a:ext cx="7169943" cy="307777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tabLst>
                <a:tab pos="5648325" algn="l"/>
              </a:tabLst>
              <a:defRPr/>
            </a:pPr>
            <a:r>
              <a:rPr lang="ko-KR" altLang="en-US" sz="2000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다양한 호출 </a:t>
            </a:r>
            <a:r>
              <a:rPr lang="ko-KR" altLang="en-US" sz="20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기능으로 매장 </a:t>
            </a:r>
            <a:r>
              <a:rPr lang="ko-KR" altLang="en-US" sz="2000" kern="0" spc="-44" dirty="0" err="1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서빙을</a:t>
            </a:r>
            <a:r>
              <a:rPr lang="ko-KR" altLang="en-US" sz="2000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 </a:t>
            </a:r>
            <a:r>
              <a:rPr lang="ko-KR" altLang="en-US" sz="20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최소화 할 </a:t>
            </a:r>
            <a:r>
              <a:rPr lang="ko-KR" altLang="en-US" sz="2000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수 </a:t>
            </a:r>
            <a:r>
              <a:rPr lang="ko-KR" altLang="en-US" sz="20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있습니다</a:t>
            </a:r>
            <a:endParaRPr lang="en-US" altLang="ko-KR" sz="2000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3352078" y="5664610"/>
            <a:ext cx="3622725" cy="373234"/>
            <a:chOff x="3352078" y="5664610"/>
            <a:chExt cx="3622725" cy="373234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21" name="그룹 20"/>
            <p:cNvGrpSpPr/>
            <p:nvPr/>
          </p:nvGrpSpPr>
          <p:grpSpPr>
            <a:xfrm>
              <a:off x="3352078" y="5664610"/>
              <a:ext cx="1768562" cy="373234"/>
              <a:chOff x="3352078" y="5561558"/>
              <a:chExt cx="1794042" cy="428059"/>
            </a:xfrm>
            <a:grpFill/>
          </p:grpSpPr>
          <p:sp>
            <p:nvSpPr>
              <p:cNvPr id="119" name="모서리가 둥근 직사각형 118"/>
              <p:cNvSpPr/>
              <p:nvPr/>
            </p:nvSpPr>
            <p:spPr>
              <a:xfrm>
                <a:off x="3545816" y="5561558"/>
                <a:ext cx="1600304" cy="42805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3873886" y="5578847"/>
                <a:ext cx="939234" cy="388285"/>
              </a:xfrm>
              <a:prstGeom prst="rect">
                <a:avLst/>
              </a:prstGeom>
              <a:grp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ko-KR" altLang="en-US" sz="1600" b="1" kern="0" spc="-44" dirty="0">
                    <a:solidFill>
                      <a:schemeClr val="bg1"/>
                    </a:solidFill>
                    <a:latin typeface="KT서체 Light" panose="020B0600000101010101" pitchFamily="50" charset="-127"/>
                    <a:ea typeface="KT서체 Light" panose="020B0600000101010101" pitchFamily="50" charset="-127"/>
                    <a:cs typeface="S-Core Dream 4 Regular" pitchFamily="34" charset="0"/>
                  </a:rPr>
                  <a:t>물 주세요</a:t>
                </a:r>
              </a:p>
            </p:txBody>
          </p:sp>
          <p:sp>
            <p:nvSpPr>
              <p:cNvPr id="133" name="이등변 삼각형 132"/>
              <p:cNvSpPr/>
              <p:nvPr/>
            </p:nvSpPr>
            <p:spPr>
              <a:xfrm rot="16200000" flipH="1">
                <a:off x="3486947" y="5737010"/>
                <a:ext cx="117738" cy="387475"/>
              </a:xfrm>
              <a:prstGeom prst="triangle">
                <a:avLst>
                  <a:gd name="adj" fmla="val 1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64" name="그룹 163"/>
            <p:cNvGrpSpPr/>
            <p:nvPr/>
          </p:nvGrpSpPr>
          <p:grpSpPr>
            <a:xfrm>
              <a:off x="5206241" y="5664610"/>
              <a:ext cx="1768562" cy="373234"/>
              <a:chOff x="3352078" y="5561558"/>
              <a:chExt cx="1794042" cy="428059"/>
            </a:xfrm>
            <a:grpFill/>
          </p:grpSpPr>
          <p:sp>
            <p:nvSpPr>
              <p:cNvPr id="165" name="모서리가 둥근 직사각형 164"/>
              <p:cNvSpPr/>
              <p:nvPr/>
            </p:nvSpPr>
            <p:spPr>
              <a:xfrm>
                <a:off x="3545816" y="5561558"/>
                <a:ext cx="1600304" cy="42805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3714939" y="5578848"/>
                <a:ext cx="1261852" cy="388285"/>
              </a:xfrm>
              <a:prstGeom prst="rect">
                <a:avLst/>
              </a:prstGeom>
              <a:grp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600" spc="-120" dirty="0">
                    <a:solidFill>
                      <a:schemeClr val="bg1"/>
                    </a:solidFill>
                    <a:latin typeface="KT서체 Bold" panose="020B0600000101010101" pitchFamily="50" charset="-127"/>
                    <a:ea typeface="KT서체 Bold" panose="020B0600000101010101" pitchFamily="50" charset="-127"/>
                  </a:rPr>
                  <a:t>앞치마 주세요</a:t>
                </a:r>
              </a:p>
            </p:txBody>
          </p:sp>
          <p:sp>
            <p:nvSpPr>
              <p:cNvPr id="167" name="이등변 삼각형 166"/>
              <p:cNvSpPr/>
              <p:nvPr/>
            </p:nvSpPr>
            <p:spPr>
              <a:xfrm rot="16200000" flipH="1">
                <a:off x="3486947" y="5737010"/>
                <a:ext cx="117738" cy="387475"/>
              </a:xfrm>
              <a:prstGeom prst="triangle">
                <a:avLst>
                  <a:gd name="adj" fmla="val 1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49" name="모서리가 둥근 직사각형 148"/>
          <p:cNvSpPr/>
          <p:nvPr/>
        </p:nvSpPr>
        <p:spPr>
          <a:xfrm>
            <a:off x="3543064" y="6227961"/>
            <a:ext cx="1577576" cy="373233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TextBox 149"/>
          <p:cNvSpPr txBox="1"/>
          <p:nvPr/>
        </p:nvSpPr>
        <p:spPr>
          <a:xfrm>
            <a:off x="3709785" y="6243037"/>
            <a:ext cx="124393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spc="-120" dirty="0" err="1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앞접시</a:t>
            </a:r>
            <a:r>
              <a:rPr lang="ko-KR" altLang="en-US" sz="1600" spc="-12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주세요</a:t>
            </a:r>
          </a:p>
        </p:txBody>
      </p:sp>
      <p:sp>
        <p:nvSpPr>
          <p:cNvPr id="151" name="이등변 삼각형 150"/>
          <p:cNvSpPr/>
          <p:nvPr/>
        </p:nvSpPr>
        <p:spPr>
          <a:xfrm rot="16200000" flipH="1">
            <a:off x="3491735" y="6358879"/>
            <a:ext cx="102658" cy="381972"/>
          </a:xfrm>
          <a:prstGeom prst="triangle">
            <a:avLst>
              <a:gd name="adj" fmla="val 10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9" name="모서리가 둥근 직사각형 168"/>
          <p:cNvSpPr/>
          <p:nvPr/>
        </p:nvSpPr>
        <p:spPr>
          <a:xfrm>
            <a:off x="5397227" y="6227961"/>
            <a:ext cx="1577576" cy="373233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0" name="TextBox 169"/>
          <p:cNvSpPr txBox="1"/>
          <p:nvPr/>
        </p:nvSpPr>
        <p:spPr>
          <a:xfrm>
            <a:off x="5563948" y="6243037"/>
            <a:ext cx="124393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spc="-12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숟가락 주세요</a:t>
            </a:r>
          </a:p>
        </p:txBody>
      </p:sp>
      <p:sp>
        <p:nvSpPr>
          <p:cNvPr id="171" name="이등변 삼각형 170"/>
          <p:cNvSpPr/>
          <p:nvPr/>
        </p:nvSpPr>
        <p:spPr>
          <a:xfrm rot="16200000" flipH="1">
            <a:off x="5345898" y="6358879"/>
            <a:ext cx="102658" cy="381972"/>
          </a:xfrm>
          <a:prstGeom prst="triangle">
            <a:avLst>
              <a:gd name="adj" fmla="val 10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모서리가 둥근 직사각형 156"/>
          <p:cNvSpPr/>
          <p:nvPr/>
        </p:nvSpPr>
        <p:spPr>
          <a:xfrm>
            <a:off x="3543064" y="6786496"/>
            <a:ext cx="1577576" cy="373233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TextBox 157"/>
          <p:cNvSpPr txBox="1"/>
          <p:nvPr/>
        </p:nvSpPr>
        <p:spPr>
          <a:xfrm>
            <a:off x="3709785" y="6801572"/>
            <a:ext cx="127983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spc="-12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얼음 더 주세요</a:t>
            </a:r>
          </a:p>
        </p:txBody>
      </p:sp>
      <p:sp>
        <p:nvSpPr>
          <p:cNvPr id="159" name="이등변 삼각형 158"/>
          <p:cNvSpPr/>
          <p:nvPr/>
        </p:nvSpPr>
        <p:spPr>
          <a:xfrm rot="16200000" flipH="1">
            <a:off x="3491735" y="6917414"/>
            <a:ext cx="102658" cy="381972"/>
          </a:xfrm>
          <a:prstGeom prst="triangle">
            <a:avLst>
              <a:gd name="adj" fmla="val 10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5397227" y="6786496"/>
            <a:ext cx="1577576" cy="373233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TextBox 173"/>
          <p:cNvSpPr txBox="1"/>
          <p:nvPr/>
        </p:nvSpPr>
        <p:spPr>
          <a:xfrm>
            <a:off x="5563948" y="6801572"/>
            <a:ext cx="124393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spc="-120" dirty="0" err="1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물티슈</a:t>
            </a:r>
            <a:r>
              <a:rPr lang="ko-KR" altLang="en-US" sz="1600" spc="-12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주세요</a:t>
            </a:r>
          </a:p>
        </p:txBody>
      </p:sp>
      <p:sp>
        <p:nvSpPr>
          <p:cNvPr id="175" name="이등변 삼각형 174"/>
          <p:cNvSpPr/>
          <p:nvPr/>
        </p:nvSpPr>
        <p:spPr>
          <a:xfrm rot="16200000" flipH="1">
            <a:off x="5345898" y="6917414"/>
            <a:ext cx="102658" cy="381972"/>
          </a:xfrm>
          <a:prstGeom prst="triangle">
            <a:avLst>
              <a:gd name="adj" fmla="val 10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xmlns="" id="{F8990A25-8E2B-4485-BD36-A531C59872F8}"/>
              </a:ext>
            </a:extLst>
          </p:cNvPr>
          <p:cNvSpPr txBox="1"/>
          <p:nvPr/>
        </p:nvSpPr>
        <p:spPr>
          <a:xfrm>
            <a:off x="284163" y="7849521"/>
            <a:ext cx="7169943" cy="307777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tabLst>
                <a:tab pos="5648325" algn="l"/>
              </a:tabLst>
              <a:defRPr/>
            </a:pPr>
            <a:r>
              <a:rPr lang="ko-KR" altLang="en-US" sz="2000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어떤 매장이라도 </a:t>
            </a:r>
            <a:r>
              <a:rPr lang="ko-KR" altLang="en-US" sz="20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메뉴를 유연하게 자동화 </a:t>
            </a:r>
            <a:r>
              <a:rPr lang="ko-KR" altLang="en-US" sz="2000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할 수 </a:t>
            </a:r>
            <a:r>
              <a:rPr lang="ko-KR" altLang="en-US" sz="20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있습니다</a:t>
            </a:r>
            <a:endParaRPr lang="en-US" altLang="ko-KR" sz="2000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pic>
        <p:nvPicPr>
          <p:cNvPr id="177" name="그림 176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4062" y="8369037"/>
            <a:ext cx="709272" cy="704575"/>
          </a:xfrm>
          <a:prstGeom prst="rect">
            <a:avLst/>
          </a:prstGeom>
        </p:spPr>
      </p:pic>
      <p:pic>
        <p:nvPicPr>
          <p:cNvPr id="178" name="그림 177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773" y="9359149"/>
            <a:ext cx="662300" cy="713969"/>
          </a:xfrm>
          <a:prstGeom prst="rect">
            <a:avLst/>
          </a:prstGeom>
        </p:spPr>
      </p:pic>
      <p:pic>
        <p:nvPicPr>
          <p:cNvPr id="179" name="그림 178"/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7929" y="8283289"/>
            <a:ext cx="664068" cy="672805"/>
          </a:xfrm>
          <a:prstGeom prst="rect">
            <a:avLst/>
          </a:prstGeom>
        </p:spPr>
      </p:pic>
      <p:pic>
        <p:nvPicPr>
          <p:cNvPr id="180" name="그림 179"/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7122" y="9283064"/>
            <a:ext cx="671311" cy="671311"/>
          </a:xfrm>
          <a:prstGeom prst="rect">
            <a:avLst/>
          </a:prstGeom>
        </p:spPr>
      </p:pic>
      <p:sp>
        <p:nvSpPr>
          <p:cNvPr id="184" name="모서리가 둥근 직사각형 183"/>
          <p:cNvSpPr/>
          <p:nvPr/>
        </p:nvSpPr>
        <p:spPr>
          <a:xfrm rot="10800000" flipH="1">
            <a:off x="1460577" y="8304411"/>
            <a:ext cx="1731227" cy="314815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5" name="TextBox 184"/>
          <p:cNvSpPr txBox="1"/>
          <p:nvPr/>
        </p:nvSpPr>
        <p:spPr>
          <a:xfrm>
            <a:off x="1669188" y="8292251"/>
            <a:ext cx="128330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ko-KR"/>
            </a:defPPr>
            <a:lvl1pPr>
              <a:defRPr spc="-12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r>
              <a:rPr lang="ko-KR" altLang="en-US" sz="16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조식</a:t>
            </a:r>
            <a:r>
              <a:rPr lang="en-US" altLang="ko-KR" sz="16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/</a:t>
            </a:r>
            <a:r>
              <a:rPr lang="ko-KR" altLang="en-US" sz="1600" kern="0" spc="-44" dirty="0" err="1" smtClean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석식메뉴</a:t>
            </a:r>
            <a:endParaRPr lang="ko-KR" altLang="en-US" sz="1600" kern="0" spc="-44" dirty="0"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246561" y="8640402"/>
            <a:ext cx="2237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특정 시간에만 주문이</a:t>
            </a:r>
          </a:p>
          <a:p>
            <a:pPr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가능한 상품으로 </a:t>
            </a: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설정</a:t>
            </a:r>
            <a:endParaRPr lang="ko-KR" altLang="en-US" sz="1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189" name="모서리가 둥근 직사각형 188"/>
          <p:cNvSpPr/>
          <p:nvPr/>
        </p:nvSpPr>
        <p:spPr>
          <a:xfrm rot="10800000" flipH="1">
            <a:off x="1460577" y="9278394"/>
            <a:ext cx="1731227" cy="314815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0" name="TextBox 189"/>
          <p:cNvSpPr txBox="1"/>
          <p:nvPr/>
        </p:nvSpPr>
        <p:spPr>
          <a:xfrm>
            <a:off x="1886747" y="9266234"/>
            <a:ext cx="90588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ko-KR"/>
            </a:defPPr>
            <a:lvl1pPr>
              <a:defRPr spc="-12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r>
              <a:rPr lang="ko-KR" altLang="en-US" sz="16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특별메뉴</a:t>
            </a:r>
            <a:endParaRPr lang="ko-KR" altLang="en-US" sz="1600" kern="0" spc="-44" dirty="0"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908862" y="9614385"/>
            <a:ext cx="2978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특정 요일 </a:t>
            </a:r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&amp; </a:t>
            </a: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특정 시간에만 </a:t>
            </a:r>
            <a:r>
              <a: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/>
            </a:r>
            <a:br>
              <a: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주문 가능한상품으로 </a:t>
            </a: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설정</a:t>
            </a:r>
          </a:p>
        </p:txBody>
      </p:sp>
      <p:sp>
        <p:nvSpPr>
          <p:cNvPr id="192" name="모서리가 둥근 직사각형 191"/>
          <p:cNvSpPr/>
          <p:nvPr/>
        </p:nvSpPr>
        <p:spPr>
          <a:xfrm rot="10800000" flipH="1">
            <a:off x="4950599" y="8304411"/>
            <a:ext cx="1731227" cy="314815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TextBox 192"/>
          <p:cNvSpPr txBox="1"/>
          <p:nvPr/>
        </p:nvSpPr>
        <p:spPr>
          <a:xfrm>
            <a:off x="4914984" y="8292251"/>
            <a:ext cx="181934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ko-KR"/>
            </a:defPPr>
            <a:lvl1pPr>
              <a:defRPr spc="-12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r>
              <a:rPr lang="en-US" altLang="ko-KR" sz="16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1</a:t>
            </a:r>
            <a:r>
              <a:rPr lang="ko-KR" altLang="en-US" sz="16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인 </a:t>
            </a:r>
            <a:r>
              <a:rPr lang="en-US" altLang="ko-KR" sz="16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1</a:t>
            </a:r>
            <a:r>
              <a:rPr lang="ko-KR" altLang="en-US" sz="16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메뉴 </a:t>
            </a:r>
            <a:r>
              <a:rPr lang="ko-KR" altLang="en-US" sz="16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필수 </a:t>
            </a:r>
            <a:r>
              <a:rPr lang="ko-KR" altLang="en-US" sz="16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주문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4736583" y="8640402"/>
            <a:ext cx="2237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특정 시간에만 주문이</a:t>
            </a:r>
          </a:p>
          <a:p>
            <a:pPr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가능한 상품으로 </a:t>
            </a: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설정</a:t>
            </a:r>
            <a:endParaRPr lang="ko-KR" altLang="en-US" sz="14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195" name="모서리가 둥근 직사각형 194"/>
          <p:cNvSpPr/>
          <p:nvPr/>
        </p:nvSpPr>
        <p:spPr>
          <a:xfrm rot="10800000" flipH="1">
            <a:off x="4950599" y="9278394"/>
            <a:ext cx="1731227" cy="314815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6" name="TextBox 195"/>
          <p:cNvSpPr txBox="1"/>
          <p:nvPr/>
        </p:nvSpPr>
        <p:spPr>
          <a:xfrm>
            <a:off x="5238365" y="9266234"/>
            <a:ext cx="131215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ko-KR"/>
            </a:defPPr>
            <a:lvl1pPr>
              <a:defRPr spc="-12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r>
              <a:rPr lang="ko-KR" altLang="en-US" sz="1600" kern="0" spc="-44" dirty="0" err="1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중복주문</a:t>
            </a:r>
            <a:r>
              <a:rPr lang="ko-KR" altLang="en-US" sz="1600" kern="0" spc="-44" dirty="0"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제한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4736583" y="9604301"/>
            <a:ext cx="2237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특정 상품을 중복 주문</a:t>
            </a:r>
          </a:p>
          <a:p>
            <a:pPr>
              <a:lnSpc>
                <a:spcPct val="100000"/>
              </a:lnSpc>
            </a:pP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할 수 없도록 제한</a:t>
            </a:r>
          </a:p>
        </p:txBody>
      </p:sp>
    </p:spTree>
    <p:extLst>
      <p:ext uri="{BB962C8B-B14F-4D97-AF65-F5344CB8AC3E}">
        <p14:creationId xmlns:p14="http://schemas.microsoft.com/office/powerpoint/2010/main" xmlns="" val="234868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98"/>
          <p:cNvSpPr txBox="1"/>
          <p:nvPr/>
        </p:nvSpPr>
        <p:spPr>
          <a:xfrm>
            <a:off x="181769" y="732277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다양한 기능 소개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(2/2)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3" name="Object 98"/>
          <p:cNvSpPr txBox="1"/>
          <p:nvPr/>
        </p:nvSpPr>
        <p:spPr>
          <a:xfrm>
            <a:off x="217488" y="1328947"/>
            <a:ext cx="7272337" cy="4212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700"/>
              </a:lnSpc>
            </a:pP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다양한 기능 제공을 통해 매장직원</a:t>
            </a:r>
            <a:r>
              <a:rPr lang="en-US" altLang="ko-KR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손님이 편리하게 사용할 수 있습니다</a:t>
            </a:r>
            <a:endParaRPr lang="ko-KR" altLang="en-US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0" y="2085521"/>
            <a:ext cx="7267575" cy="2616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0" y="4837565"/>
            <a:ext cx="7267575" cy="2616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0" y="7589610"/>
            <a:ext cx="7267575" cy="2616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F8990A25-8E2B-4485-BD36-A531C59872F8}"/>
              </a:ext>
            </a:extLst>
          </p:cNvPr>
          <p:cNvSpPr txBox="1"/>
          <p:nvPr/>
        </p:nvSpPr>
        <p:spPr>
          <a:xfrm>
            <a:off x="284163" y="2340310"/>
            <a:ext cx="7543006" cy="307777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tabLst>
                <a:tab pos="5648325" algn="l"/>
              </a:tabLst>
              <a:defRPr/>
            </a:pPr>
            <a:r>
              <a:rPr lang="ko-KR" altLang="en-US" sz="20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다양한 화면 공지로 손님에게 양해를 구할 수 있습니다</a:t>
            </a:r>
            <a:endParaRPr lang="en-US" altLang="ko-KR" sz="2000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F8990A25-8E2B-4485-BD36-A531C59872F8}"/>
              </a:ext>
            </a:extLst>
          </p:cNvPr>
          <p:cNvSpPr txBox="1"/>
          <p:nvPr/>
        </p:nvSpPr>
        <p:spPr>
          <a:xfrm>
            <a:off x="284163" y="5097172"/>
            <a:ext cx="7169943" cy="307777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tabLst>
                <a:tab pos="5648325" algn="l"/>
              </a:tabLst>
              <a:defRPr/>
            </a:pPr>
            <a:r>
              <a:rPr lang="ko-KR" altLang="en-US" sz="20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게임이나 채팅 기능으로 손님의 지루함을 덜어줍니다</a:t>
            </a:r>
            <a:endParaRPr lang="en-US" altLang="ko-KR" sz="2000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xmlns="" id="{F8990A25-8E2B-4485-BD36-A531C59872F8}"/>
              </a:ext>
            </a:extLst>
          </p:cNvPr>
          <p:cNvSpPr txBox="1"/>
          <p:nvPr/>
        </p:nvSpPr>
        <p:spPr>
          <a:xfrm>
            <a:off x="284163" y="7849521"/>
            <a:ext cx="7169943" cy="307777"/>
          </a:xfrm>
          <a:prstGeom prst="rect">
            <a:avLst/>
          </a:prstGeom>
          <a:noFill/>
          <a:ln w="6350" cap="flat" cmpd="sng" algn="ctr">
            <a:solidFill>
              <a:srgbClr val="E0E0E0">
                <a:alpha val="0"/>
              </a:srgbClr>
            </a:solidFill>
            <a:prstDash val="solid"/>
          </a:ln>
          <a:effectLst>
            <a:outerShdw sx="1000" sy="1000" algn="t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 i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  <a:lvl2pPr marL="0" lvl="1" indent="-180932" defTabSz="914400" fontAlgn="auto" latinLnBrk="0">
              <a:spcBef>
                <a:spcPts val="0"/>
              </a:spcBef>
              <a:spcAft>
                <a:spcPts val="240"/>
              </a:spcAft>
              <a:buSzPct val="80000"/>
              <a:defRPr kumimoji="1" sz="90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2pPr>
            <a:lvl3pPr marL="93545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3pPr>
            <a:lvl4pPr marL="1403177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4pPr>
            <a:lvl5pPr marL="1870900" algn="ctr" fontAlgn="base">
              <a:spcBef>
                <a:spcPct val="0"/>
              </a:spcBef>
              <a:spcAft>
                <a:spcPct val="0"/>
              </a:spcAft>
              <a:defRPr kumimoji="1" sz="1200">
                <a:latin typeface="산돌고딕 L" pitchFamily="18" charset="-127"/>
                <a:ea typeface="굴림" pitchFamily="50" charset="-127"/>
              </a:defRPr>
            </a:lvl5pPr>
            <a:lvl6pPr marL="2338624" defTabSz="935450">
              <a:defRPr kumimoji="1" sz="1200">
                <a:latin typeface="산돌고딕 L" pitchFamily="18" charset="-127"/>
                <a:ea typeface="굴림" pitchFamily="50" charset="-127"/>
              </a:defRPr>
            </a:lvl6pPr>
            <a:lvl7pPr marL="2806350" defTabSz="935450">
              <a:defRPr kumimoji="1" sz="1200">
                <a:latin typeface="산돌고딕 L" pitchFamily="18" charset="-127"/>
                <a:ea typeface="굴림" pitchFamily="50" charset="-127"/>
              </a:defRPr>
            </a:lvl7pPr>
            <a:lvl8pPr marL="3274074" defTabSz="935450">
              <a:defRPr kumimoji="1" sz="1200">
                <a:latin typeface="산돌고딕 L" pitchFamily="18" charset="-127"/>
                <a:ea typeface="굴림" pitchFamily="50" charset="-127"/>
              </a:defRPr>
            </a:lvl8pPr>
            <a:lvl9pPr marL="3741799" defTabSz="935450">
              <a:defRPr kumimoji="1" sz="1200">
                <a:latin typeface="산돌고딕 L" pitchFamily="18" charset="-127"/>
                <a:ea typeface="굴림" pitchFamily="50" charset="-127"/>
              </a:defRPr>
            </a:lvl9pPr>
          </a:lstStyle>
          <a:p>
            <a:pPr lvl="1" indent="-339725" defTabSz="1602029" fontAlgn="base">
              <a:spcBef>
                <a:spcPct val="0"/>
              </a:spcBef>
              <a:spcAft>
                <a:spcPct val="0"/>
              </a:spcAft>
              <a:buClr>
                <a:prstClr val="black">
                  <a:lumMod val="50000"/>
                  <a:lumOff val="50000"/>
                </a:prstClr>
              </a:buClr>
              <a:buSzPct val="90000"/>
              <a:tabLst>
                <a:tab pos="5648325" algn="l"/>
              </a:tabLst>
              <a:defRPr/>
            </a:pPr>
            <a:r>
              <a:rPr lang="ko-KR" altLang="en-US" sz="2000" kern="0" spc="-44" dirty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지속적인 매출 </a:t>
            </a:r>
            <a:r>
              <a:rPr lang="ko-KR" altLang="en-US" sz="2000" kern="0" spc="-44" dirty="0" smtClean="0"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유지를 위한 단골고객 관리가 가능합니다</a:t>
            </a:r>
            <a:endParaRPr lang="ko-KR" altLang="en-US" sz="2000" kern="0" spc="-44" dirty="0"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</p:txBody>
      </p:sp>
      <p:pic>
        <p:nvPicPr>
          <p:cNvPr id="71" name="그림 7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8169" y="2816547"/>
            <a:ext cx="2762918" cy="171159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931069" y="3003774"/>
            <a:ext cx="2205037" cy="13763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42467" y="3902023"/>
            <a:ext cx="677407" cy="442124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981869" y="3053575"/>
            <a:ext cx="22375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손님</a:t>
            </a:r>
            <a:r>
              <a: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! </a:t>
            </a: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저희 가게는</a:t>
            </a:r>
            <a:endParaRPr lang="en-US" altLang="ko-KR" sz="1400" kern="0" spc="-44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맛을 위해 주문 즉시 요리를</a:t>
            </a:r>
            <a:endParaRPr lang="en-US" altLang="ko-KR" sz="1400" kern="0" spc="-44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만들기 때문에</a:t>
            </a:r>
            <a:endParaRPr lang="en-US" altLang="ko-KR" sz="1400" kern="0" spc="-44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다소 시간이걸리더라도 </a:t>
            </a:r>
            <a:endParaRPr lang="en-US" altLang="ko-KR" sz="1400" kern="0" spc="-44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양해 부탁드립니다</a:t>
            </a:r>
            <a:endParaRPr lang="en-US" altLang="ko-KR" sz="1400" kern="0" spc="-44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pic>
        <p:nvPicPr>
          <p:cNvPr id="82" name="그림 8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9256" y="2816547"/>
            <a:ext cx="2762918" cy="1711592"/>
          </a:xfrm>
          <a:prstGeom prst="rect">
            <a:avLst/>
          </a:prstGeom>
        </p:spPr>
      </p:pic>
      <p:sp>
        <p:nvSpPr>
          <p:cNvPr id="83" name="직사각형 82"/>
          <p:cNvSpPr/>
          <p:nvPr/>
        </p:nvSpPr>
        <p:spPr>
          <a:xfrm>
            <a:off x="4282156" y="3003774"/>
            <a:ext cx="2205037" cy="13763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4432453" y="3263756"/>
            <a:ext cx="2237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ts val="2200"/>
              </a:lnSpc>
              <a:defRPr sz="1600" spc="-1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ko-KR" altLang="en-US" sz="2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추가 반찬은</a:t>
            </a:r>
            <a:endParaRPr lang="en-US" altLang="ko-KR" sz="2400" kern="0" spc="-44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  <a:cs typeface="S-Core Dream 4 Regular" pitchFamily="34" charset="0"/>
            </a:endParaRPr>
          </a:p>
          <a:p>
            <a:pPr algn="l">
              <a:lnSpc>
                <a:spcPct val="100000"/>
              </a:lnSpc>
            </a:pPr>
            <a:r>
              <a:rPr lang="ko-KR" altLang="en-US" sz="2400" kern="0" spc="-44" dirty="0" err="1" smtClean="0">
                <a:solidFill>
                  <a:srgbClr val="0070C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셀프</a:t>
            </a:r>
            <a:r>
              <a:rPr lang="ko-KR" altLang="en-US" sz="2400" kern="0" spc="-44" dirty="0" smtClean="0">
                <a:solidFill>
                  <a:srgbClr val="0070C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 </a:t>
            </a:r>
            <a:r>
              <a:rPr lang="ko-KR" altLang="en-US" sz="2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입니다</a:t>
            </a:r>
            <a:r>
              <a:rPr lang="en-US" altLang="ko-KR" sz="2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S-Core Dream 4 Regular" pitchFamily="34" charset="0"/>
              </a:rPr>
              <a:t>!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39" y="8373172"/>
            <a:ext cx="2166021" cy="1616765"/>
          </a:xfrm>
          <a:prstGeom prst="rect">
            <a:avLst/>
          </a:prstGeom>
        </p:spPr>
      </p:pic>
      <p:sp>
        <p:nvSpPr>
          <p:cNvPr id="123" name="직사각형 122">
            <a:extLst>
              <a:ext uri="{FF2B5EF4-FFF2-40B4-BE49-F238E27FC236}">
                <a16:creationId xmlns:a16="http://schemas.microsoft.com/office/drawing/2014/main" xmlns="" id="{A4D1FBFC-CB30-412C-9FA0-1BB03DC8BF71}"/>
              </a:ext>
            </a:extLst>
          </p:cNvPr>
          <p:cNvSpPr/>
          <p:nvPr/>
        </p:nvSpPr>
        <p:spPr>
          <a:xfrm>
            <a:off x="3197211" y="8543130"/>
            <a:ext cx="3966726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kern="0" spc="-44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스템프를</a:t>
            </a:r>
            <a:r>
              <a:rPr lang="ko-KR" altLang="en-US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적립 또는 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APP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을 통한 주문 시</a:t>
            </a:r>
            <a:endParaRPr lang="en-US" altLang="ko-KR" sz="16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>
              <a:lnSpc>
                <a:spcPts val="2200"/>
              </a:lnSpc>
            </a:pPr>
            <a:r>
              <a:rPr lang="ko-KR" altLang="en-US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자동으로 우리 매장의 회원으로 가입되며</a:t>
            </a:r>
            <a:r>
              <a:rPr lang="en-US" altLang="ko-KR" sz="1600" b="1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</a:t>
            </a:r>
          </a:p>
          <a:p>
            <a:pPr>
              <a:lnSpc>
                <a:spcPts val="2200"/>
              </a:lnSpc>
            </a:pP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각종 쿠폰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600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앱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메시지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이벤트 안내 메시지</a:t>
            </a:r>
            <a:endParaRPr lang="en-US" altLang="ko-KR" sz="16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  <a:p>
            <a:pPr>
              <a:lnSpc>
                <a:spcPts val="2200"/>
              </a:lnSpc>
            </a:pP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등을 전송할 수 있습니다</a:t>
            </a:r>
            <a:r>
              <a:rPr lang="en-US" altLang="ko-KR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.</a:t>
            </a:r>
            <a:endParaRPr lang="en-US" altLang="ko-KR" sz="16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pic>
        <p:nvPicPr>
          <p:cNvPr id="127" name="그림 1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706" y="5646316"/>
            <a:ext cx="2483168" cy="1586164"/>
          </a:xfrm>
          <a:prstGeom prst="rect">
            <a:avLst/>
          </a:prstGeom>
        </p:spPr>
      </p:pic>
      <p:sp>
        <p:nvSpPr>
          <p:cNvPr id="132" name="직사각형 131">
            <a:extLst>
              <a:ext uri="{FF2B5EF4-FFF2-40B4-BE49-F238E27FC236}">
                <a16:creationId xmlns:a16="http://schemas.microsoft.com/office/drawing/2014/main" xmlns="" id="{A4D1FBFC-CB30-412C-9FA0-1BB03DC8BF71}"/>
              </a:ext>
            </a:extLst>
          </p:cNvPr>
          <p:cNvSpPr/>
          <p:nvPr/>
        </p:nvSpPr>
        <p:spPr>
          <a:xfrm>
            <a:off x="3209911" y="5827529"/>
            <a:ext cx="3966726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주문 후 음식을 </a:t>
            </a:r>
            <a:r>
              <a:rPr lang="ko-KR" altLang="en-US" sz="1600" b="1" kern="0" spc="-44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기다릴때</a:t>
            </a:r>
            <a:r>
              <a:rPr lang="en-US" altLang="ko-KR" sz="16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 </a:t>
            </a:r>
            <a:r>
              <a:rPr lang="ko-KR" altLang="en-US" sz="16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게임이나 채팅을</a:t>
            </a:r>
            <a:r>
              <a:rPr lang="en-US" altLang="ko-KR" sz="16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/>
            </a:r>
            <a:br>
              <a:rPr lang="en-US" altLang="ko-KR" sz="16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ko-KR" altLang="en-US" sz="16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통해 손님이 지루함을 덜 수 있으며</a:t>
            </a:r>
            <a:r>
              <a:rPr lang="en-US" altLang="ko-KR" sz="16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,</a:t>
            </a:r>
            <a:br>
              <a:rPr lang="en-US" altLang="ko-KR" sz="1600" b="1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ko-KR" altLang="en-US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호프집에서는 다른 테이블과 대결을 통해</a:t>
            </a:r>
            <a:r>
              <a:rPr lang="en-US" altLang="ko-KR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/>
            </a:r>
            <a:br>
              <a:rPr lang="en-US" altLang="ko-KR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</a:br>
            <a:r>
              <a:rPr lang="ko-KR" altLang="en-US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음식 메뉴를 선물할 수도 있습니다</a:t>
            </a:r>
            <a:endParaRPr lang="en-US" altLang="ko-KR" sz="1600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783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모서리가 둥근 직사각형 162"/>
          <p:cNvSpPr/>
          <p:nvPr/>
        </p:nvSpPr>
        <p:spPr>
          <a:xfrm>
            <a:off x="1974479" y="1657350"/>
            <a:ext cx="3369330" cy="55245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13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메뉴판</a:t>
            </a:r>
            <a:r>
              <a:rPr lang="en-US" altLang="ko-KR" sz="213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/</a:t>
            </a:r>
            <a:r>
              <a:rPr lang="ko-KR" altLang="en-US" sz="213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알림판 이용료</a:t>
            </a:r>
            <a:endParaRPr lang="ko-KR" altLang="en-US" sz="213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953088" y="5702301"/>
            <a:ext cx="3369330" cy="5407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13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POS/</a:t>
            </a:r>
            <a:r>
              <a:rPr lang="ko-KR" altLang="en-US" sz="213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부대장비</a:t>
            </a:r>
            <a:r>
              <a:rPr lang="ko-KR" altLang="en-US" sz="213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 이용료</a:t>
            </a:r>
            <a:endParaRPr lang="ko-KR" altLang="en-US" sz="213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5370" y="2245656"/>
            <a:ext cx="3037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단위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대당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8837441"/>
              </p:ext>
            </p:extLst>
          </p:nvPr>
        </p:nvGraphicFramePr>
        <p:xfrm>
          <a:off x="284163" y="2419352"/>
          <a:ext cx="6705600" cy="3104204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121991538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523016029"/>
                    </a:ext>
                  </a:extLst>
                </a:gridCol>
              </a:tblGrid>
              <a:tr h="17726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52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36</a:t>
                      </a:r>
                      <a:r>
                        <a:rPr lang="ko-KR" altLang="en-US" sz="2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개월</a:t>
                      </a:r>
                      <a:endParaRPr lang="ko-KR" altLang="en-US" sz="2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24</a:t>
                      </a:r>
                      <a:r>
                        <a:rPr lang="ko-KR" altLang="en-US" sz="2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개월</a:t>
                      </a:r>
                      <a:endParaRPr lang="ko-KR" altLang="en-US" sz="2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비고</a:t>
                      </a:r>
                      <a:endParaRPr lang="ko-KR" altLang="en-US" sz="2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39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endParaRPr lang="en-US" altLang="ko-KR" sz="18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(10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24,000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약정 만료 후</a:t>
                      </a:r>
                      <a:endParaRPr lang="en-US" altLang="ko-KR" sz="16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 이용료</a:t>
                      </a:r>
                      <a:endParaRPr lang="en-US" altLang="ko-KR" sz="16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endParaRPr lang="en-US" altLang="ko-KR" sz="16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(36</a:t>
                      </a:r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 약정</a:t>
                      </a:r>
                      <a:r>
                        <a:rPr lang="en-US" altLang="ko-KR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13,000</a:t>
                      </a:r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16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endParaRPr lang="en-US" altLang="ko-KR" sz="16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(24</a:t>
                      </a:r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 약정</a:t>
                      </a:r>
                      <a:r>
                        <a:rPr lang="en-US" altLang="ko-KR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15,500</a:t>
                      </a:r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1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39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</a:t>
                      </a:r>
                      <a:endParaRPr lang="en-US" altLang="ko-KR" sz="18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(10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21,000</a:t>
                      </a:r>
                    </a:p>
                    <a:p>
                      <a:pPr marL="0" marR="0" lvl="0" indent="0" algn="ctr" defTabSz="81187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카드리더기 비용 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2,000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원은 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VAN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대리점을 통해 별도 청구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26,000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39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알림판</a:t>
                      </a:r>
                      <a:endParaRPr lang="en-US" altLang="ko-KR" sz="18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(10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24,000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39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알림판</a:t>
                      </a:r>
                      <a:endParaRPr lang="en-US" altLang="ko-KR" sz="18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(15</a:t>
                      </a:r>
                      <a:r>
                        <a:rPr lang="ko-KR" altLang="en-US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인치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22,000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28,500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8301507"/>
              </p:ext>
            </p:extLst>
          </p:nvPr>
        </p:nvGraphicFramePr>
        <p:xfrm>
          <a:off x="295683" y="6415315"/>
          <a:ext cx="6694080" cy="3360286"/>
        </p:xfrm>
        <a:graphic>
          <a:graphicData uri="http://schemas.openxmlformats.org/drawingml/2006/table">
            <a:tbl>
              <a:tblPr/>
              <a:tblGrid>
                <a:gridCol w="1673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3520">
                  <a:extLst>
                    <a:ext uri="{9D8B030D-6E8A-4147-A177-3AD203B41FA5}">
                      <a16:colId xmlns:a16="http://schemas.microsoft.com/office/drawing/2014/main" xmlns="" val="1219915381"/>
                    </a:ext>
                  </a:extLst>
                </a:gridCol>
                <a:gridCol w="16735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73520">
                  <a:extLst>
                    <a:ext uri="{9D8B030D-6E8A-4147-A177-3AD203B41FA5}">
                      <a16:colId xmlns:a16="http://schemas.microsoft.com/office/drawing/2014/main" xmlns="" val="2523016029"/>
                    </a:ext>
                  </a:extLst>
                </a:gridCol>
              </a:tblGrid>
              <a:tr h="288881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25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36</a:t>
                      </a:r>
                      <a:r>
                        <a:rPr lang="ko-KR" altLang="en-US" sz="2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개월</a:t>
                      </a:r>
                      <a:endParaRPr lang="ko-KR" altLang="en-US" sz="2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일시불</a:t>
                      </a:r>
                      <a:endParaRPr lang="ko-KR" altLang="en-US" sz="2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비고</a:t>
                      </a:r>
                      <a:endParaRPr lang="ko-KR" altLang="en-US" sz="2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78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메인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endParaRPr lang="ko-KR" altLang="en-US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35,000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1,240,000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약정 만료 후</a:t>
                      </a:r>
                      <a:endParaRPr lang="en-US" altLang="ko-KR" sz="16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 이용료</a:t>
                      </a:r>
                      <a:endParaRPr lang="en-US" altLang="ko-KR" sz="16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15,000</a:t>
                      </a:r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1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853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오더</a:t>
                      </a:r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endParaRPr lang="ko-KR" altLang="en-US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25,000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890,000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78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주방프린터</a:t>
                      </a:r>
                      <a:endParaRPr lang="ko-KR" altLang="en-US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3,500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124,000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약정 만료 후</a:t>
                      </a:r>
                      <a:endParaRPr lang="en-US" altLang="ko-KR" sz="16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비용 </a:t>
                      </a:r>
                      <a:r>
                        <a:rPr lang="en-US" altLang="ko-KR" sz="16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  <a:endParaRPr lang="en-US" altLang="ko-KR" sz="1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78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듀얼모니터</a:t>
                      </a:r>
                      <a:endParaRPr lang="ko-KR" altLang="en-US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356,000</a:t>
                      </a:r>
                      <a:endParaRPr lang="en-US" altLang="ko-KR" sz="1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23113" y="9947874"/>
            <a:ext cx="547408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※POS</a:t>
            </a:r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의 경우 일시불 구매 시에도 서비스 이용료 월 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15,000</a:t>
            </a:r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 부과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55370" y="6356754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단위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대당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4" name="Object 98"/>
          <p:cNvSpPr txBox="1"/>
          <p:nvPr/>
        </p:nvSpPr>
        <p:spPr>
          <a:xfrm>
            <a:off x="181769" y="782018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서비스 요금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(1/2)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651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모서리가 둥근 직사각형 162"/>
          <p:cNvSpPr/>
          <p:nvPr/>
        </p:nvSpPr>
        <p:spPr>
          <a:xfrm>
            <a:off x="1918069" y="1657350"/>
            <a:ext cx="3369330" cy="552450"/>
          </a:xfrm>
          <a:prstGeom prst="roundRect">
            <a:avLst>
              <a:gd name="adj" fmla="val 50000"/>
            </a:avLst>
          </a:prstGeom>
          <a:solidFill>
            <a:srgbClr val="404040"/>
          </a:solidFill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213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프로모션</a:t>
            </a:r>
            <a:endParaRPr lang="ko-KR" altLang="en-US" sz="213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122" name="Object 11"/>
          <p:cNvSpPr txBox="1"/>
          <p:nvPr/>
        </p:nvSpPr>
        <p:spPr>
          <a:xfrm>
            <a:off x="280555" y="5391150"/>
            <a:ext cx="664435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</a:t>
            </a:r>
            <a:r>
              <a:rPr lang="en-US" altLang="ko-KR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- </a:t>
            </a:r>
            <a:r>
              <a:rPr lang="ko-KR" altLang="en-US" sz="16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설치비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600" kern="0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거치대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배터리</a:t>
            </a:r>
            <a:r>
              <a:rPr lang="en-US" altLang="ko-KR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, </a:t>
            </a:r>
            <a:r>
              <a:rPr lang="ko-KR" altLang="en-US" sz="16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네트워크 장비 등 </a:t>
            </a:r>
            <a:r>
              <a:rPr lang="ko-KR" altLang="en-US" sz="1600" kern="0" spc="-44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초기 </a:t>
            </a:r>
            <a:r>
              <a:rPr lang="en-US" altLang="ko-KR" sz="1600" kern="0" spc="-44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1</a:t>
            </a:r>
            <a:r>
              <a:rPr lang="ko-KR" altLang="en-US" sz="1600" kern="0" spc="-44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회 무상 지원</a:t>
            </a:r>
            <a:r>
              <a:rPr lang="en-US" altLang="ko-KR" sz="1600" kern="0" spc="-44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!!</a:t>
            </a:r>
            <a:endParaRPr lang="en-US" altLang="ko-KR" sz="1600" kern="0" spc="-44" dirty="0">
              <a:solidFill>
                <a:srgbClr val="FF0000"/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EBANG Gothic OTF Bold" pitchFamily="34" charset="0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918069" y="6045200"/>
            <a:ext cx="3369330" cy="535488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18" tIns="46510" rIns="93018" bIns="465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13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해지 위약금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2801" y="2271415"/>
            <a:ext cx="1701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단위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7019452"/>
              </p:ext>
            </p:extLst>
          </p:nvPr>
        </p:nvGraphicFramePr>
        <p:xfrm>
          <a:off x="313106" y="2571750"/>
          <a:ext cx="6676656" cy="2759772"/>
        </p:xfrm>
        <a:graphic>
          <a:graphicData uri="http://schemas.openxmlformats.org/drawingml/2006/table">
            <a:tbl>
              <a:tblPr/>
              <a:tblGrid>
                <a:gridCol w="16691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691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91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691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6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7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7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고객 부담금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7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금액</a:t>
                      </a:r>
                      <a:endParaRPr lang="ko-KR" altLang="en-US" sz="17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7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비고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6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초기 설치비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출동비</a:t>
                      </a:r>
                      <a:r>
                        <a:rPr lang="ko-KR" altLang="en-US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25</a:t>
                      </a:r>
                      <a:r>
                        <a:rPr lang="ko-KR" altLang="en-US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 </a:t>
                      </a:r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+</a:t>
                      </a:r>
                    </a:p>
                    <a:p>
                      <a:pPr algn="ctr" fontAlgn="ctr"/>
                      <a:r>
                        <a:rPr lang="ko-KR" altLang="en-US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테이블당 </a:t>
                      </a:r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</a:t>
                      </a:r>
                      <a:r>
                        <a:rPr lang="ko-KR" altLang="en-US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설치 시</a:t>
                      </a:r>
                      <a:endParaRPr lang="en-US" altLang="ko-KR" sz="15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40</a:t>
                      </a:r>
                      <a:r>
                        <a:rPr lang="ko-KR" altLang="en-US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</a:t>
                      </a:r>
                      <a:endParaRPr lang="ko-KR" altLang="en-US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6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태블릿 거치대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17,000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26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보조배터리</a:t>
                      </a:r>
                      <a:r>
                        <a:rPr lang="ko-KR" altLang="en-US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 </a:t>
                      </a:r>
                      <a:r>
                        <a:rPr lang="en-US" altLang="ko-KR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+ </a:t>
                      </a:r>
                      <a:r>
                        <a:rPr lang="ko-KR" altLang="en-US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충전기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70,000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16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네트워크 </a:t>
                      </a:r>
                      <a:r>
                        <a:rPr lang="ko-KR" altLang="en-US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장비</a:t>
                      </a:r>
                      <a:endParaRPr lang="en-US" altLang="ko-KR" sz="15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(</a:t>
                      </a:r>
                      <a:r>
                        <a:rPr lang="en-US" altLang="ko-KR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AP </a:t>
                      </a:r>
                      <a:r>
                        <a:rPr lang="en-US" altLang="ko-KR" sz="15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wifi</a:t>
                      </a:r>
                      <a:r>
                        <a:rPr lang="en-US" altLang="ko-KR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)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200,000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16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증폭기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100,000</a:t>
                      </a:r>
                      <a:endParaRPr lang="en-US" altLang="ko-KR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 금액</a:t>
                      </a:r>
                      <a:endParaRPr lang="ko-KR" altLang="en-US" sz="15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7549183"/>
                  </a:ext>
                </a:extLst>
              </a:tr>
            </a:tbl>
          </a:graphicData>
        </a:graphic>
      </p:graphicFrame>
      <p:sp>
        <p:nvSpPr>
          <p:cNvPr id="12" name="Object 98"/>
          <p:cNvSpPr txBox="1"/>
          <p:nvPr/>
        </p:nvSpPr>
        <p:spPr>
          <a:xfrm>
            <a:off x="181769" y="795010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서비스 요금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(2/2)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5755939"/>
              </p:ext>
            </p:extLst>
          </p:nvPr>
        </p:nvGraphicFramePr>
        <p:xfrm>
          <a:off x="297166" y="6787002"/>
          <a:ext cx="6586188" cy="2892511"/>
        </p:xfrm>
        <a:graphic>
          <a:graphicData uri="http://schemas.openxmlformats.org/drawingml/2006/table">
            <a:tbl>
              <a:tblPr/>
              <a:tblGrid>
                <a:gridCol w="32930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930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1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항목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위약금</a:t>
                      </a: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51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프로모션 할인 금액</a:t>
                      </a:r>
                      <a:endParaRPr lang="ko-KR" altLang="en-US" sz="15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할인금액</a:t>
                      </a:r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 </a:t>
                      </a:r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위약금 산정</a:t>
                      </a:r>
                      <a:endParaRPr lang="en-US" altLang="ko-KR" sz="15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51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 대금</a:t>
                      </a:r>
                      <a:endParaRPr lang="ko-KR" altLang="en-US" sz="15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잔여 </a:t>
                      </a:r>
                      <a:r>
                        <a:rPr lang="ko-KR" altLang="en-US" sz="1500" b="0" i="0" u="none" strike="noStrike" spc="-5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단말대금</a:t>
                      </a:r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 </a:t>
                      </a:r>
                      <a:r>
                        <a:rPr lang="ko-KR" altLang="en-US" sz="1500" b="0" i="0" u="none" strike="noStrike" spc="-5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위약금 산정</a:t>
                      </a:r>
                      <a:endParaRPr lang="en-US" altLang="ko-KR" sz="1500" b="0" i="0" u="none" strike="noStrike" spc="-5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04559972"/>
                  </a:ext>
                </a:extLst>
              </a:tr>
              <a:tr h="5951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서비스이용료</a:t>
                      </a:r>
                      <a:endParaRPr lang="ko-KR" altLang="en-US" sz="15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잔여 서비스이용료 위약금 </a:t>
                      </a:r>
                      <a:r>
                        <a:rPr lang="en-US" altLang="ko-KR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50% </a:t>
                      </a:r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산정</a:t>
                      </a:r>
                      <a:endParaRPr lang="en-US" altLang="ko-KR" sz="1500" b="0" i="0" u="none" strike="noStrike" spc="-5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9888686"/>
                  </a:ext>
                </a:extLst>
              </a:tr>
              <a:tr h="5951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초기 설치비</a:t>
                      </a:r>
                    </a:p>
                  </a:txBody>
                  <a:tcPr marL="8455" marR="8455" marT="845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 </a:t>
                      </a:r>
                      <a:r>
                        <a:rPr lang="en-US" altLang="ko-KR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 </a:t>
                      </a:r>
                      <a:r>
                        <a:rPr lang="ko-KR" altLang="en-US" sz="1500" b="0" i="0" u="none" strike="noStrike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위약금 산정</a:t>
                      </a:r>
                      <a:endParaRPr lang="en-US" altLang="ko-KR" sz="1500" b="0" i="0" u="none" strike="noStrike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455" marR="8455" marT="84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Object 11"/>
          <p:cNvSpPr txBox="1"/>
          <p:nvPr/>
        </p:nvSpPr>
        <p:spPr>
          <a:xfrm>
            <a:off x="297166" y="9698563"/>
            <a:ext cx="6644358" cy="5693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7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- </a:t>
            </a:r>
            <a:r>
              <a:rPr lang="ko-KR" altLang="en-US" sz="17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위약금 산정 식</a:t>
            </a:r>
            <a:r>
              <a:rPr lang="en-US" altLang="ko-KR" sz="17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:</a:t>
            </a:r>
          </a:p>
          <a:p>
            <a:r>
              <a:rPr lang="en-US" altLang="ko-KR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[</a:t>
            </a:r>
            <a:r>
              <a:rPr lang="ko-KR" altLang="en-US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프로모션 할인 금액 </a:t>
            </a:r>
            <a:r>
              <a:rPr lang="en-US" altLang="ko-KR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+ </a:t>
            </a:r>
            <a:r>
              <a:rPr lang="ko-KR" altLang="en-US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월 서비스 이용료 </a:t>
            </a:r>
            <a:r>
              <a:rPr lang="en-US" altLang="ko-KR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* </a:t>
            </a:r>
            <a:r>
              <a:rPr lang="ko-KR" altLang="en-US" sz="1400" kern="0" spc="-44" dirty="0" err="1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남은개월</a:t>
            </a:r>
            <a:r>
              <a:rPr lang="ko-KR" altLang="en-US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수 </a:t>
            </a:r>
            <a:r>
              <a:rPr lang="en-US" altLang="ko-KR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* 50%) + </a:t>
            </a:r>
            <a:r>
              <a:rPr lang="ko-KR" altLang="en-US" sz="1400" kern="0" spc="-44" dirty="0" err="1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철거비</a:t>
            </a:r>
            <a:r>
              <a:rPr lang="ko-KR" altLang="en-US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</a:t>
            </a:r>
            <a:r>
              <a:rPr lang="en-US" altLang="ko-KR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+ </a:t>
            </a:r>
            <a:r>
              <a:rPr lang="ko-KR" altLang="en-US" sz="1400" kern="0" spc="-44" dirty="0" err="1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단말대금</a:t>
            </a:r>
            <a:r>
              <a:rPr lang="ko-KR" altLang="en-US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 일시 지급</a:t>
            </a:r>
            <a:r>
              <a:rPr lang="en-US" altLang="ko-KR" sz="1400" kern="0" spc="-44" dirty="0" smtClean="0">
                <a:latin typeface="KT서체 Light" panose="020B0600000101010101" pitchFamily="50" charset="-127"/>
                <a:ea typeface="KT서체 Light" panose="020B0600000101010101" pitchFamily="50" charset="-127"/>
                <a:cs typeface="SEBANG Gothic OTF Bold" pitchFamily="34" charset="0"/>
              </a:rPr>
              <a:t>]</a:t>
            </a:r>
            <a:endParaRPr lang="en-US" altLang="ko-KR" sz="1400" spc="-44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52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68838" y="1746250"/>
            <a:ext cx="1701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단위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205706"/>
              </p:ext>
            </p:extLst>
          </p:nvPr>
        </p:nvGraphicFramePr>
        <p:xfrm>
          <a:off x="284164" y="2062686"/>
          <a:ext cx="6735266" cy="8567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9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61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61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461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4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구분</a:t>
                      </a:r>
                      <a:endParaRPr lang="ko-KR" alt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</a:t>
                      </a:r>
                      <a:endParaRPr lang="ko-KR" alt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</a:t>
                      </a:r>
                      <a:endParaRPr lang="ko-KR" alt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 오더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4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endParaRPr lang="en-US" altLang="ko-KR" sz="1300" b="1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</a:t>
                      </a:r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</a:t>
                      </a:r>
                      <a:r>
                        <a:rPr lang="en-US" altLang="ko-KR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3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18,000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15,000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4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</a:t>
                      </a:r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endParaRPr lang="en-US" altLang="ko-KR" sz="1300" b="1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(1</a:t>
                      </a:r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대당</a:t>
                      </a:r>
                      <a:r>
                        <a:rPr lang="en-US" altLang="ko-KR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3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20,000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21,000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018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계약조건</a:t>
                      </a:r>
                      <a:endParaRPr lang="ko-KR" altLang="en-US" sz="13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기본 </a:t>
                      </a:r>
                      <a:r>
                        <a:rPr lang="en-US" altLang="ko-KR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</a:t>
                      </a:r>
                      <a:endParaRPr lang="en-US" altLang="ko-KR" sz="12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만기 후</a:t>
                      </a:r>
                      <a:r>
                        <a:rPr lang="ko-KR" altLang="en-US" sz="1200" spc="-40" dirty="0" smtClean="0"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4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소유권 이전 없음</a:t>
                      </a:r>
                      <a:endParaRPr lang="en-US" altLang="ko-KR" sz="1400" spc="-40" dirty="0" smtClean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이후 프로그램 사용료만 지불</a:t>
                      </a:r>
                      <a:endParaRPr lang="ko-KR" altLang="en-US" sz="12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기본 </a:t>
                      </a:r>
                      <a:r>
                        <a:rPr lang="en-US" altLang="ko-KR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</a:t>
                      </a:r>
                      <a:endParaRPr lang="en-US" altLang="ko-KR" sz="12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동일 금액 지속 지불해</a:t>
                      </a:r>
                      <a:endParaRPr lang="en-US" altLang="ko-KR" sz="12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만기 </a:t>
                      </a:r>
                      <a:r>
                        <a:rPr lang="ko-KR" altLang="en-US" sz="1200" spc="-40" dirty="0" smtClean="0">
                          <a:solidFill>
                            <a:srgbClr val="474747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</a:t>
                      </a:r>
                      <a:r>
                        <a:rPr lang="ko-KR" altLang="en-US" sz="12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4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소유권 이전 없음</a:t>
                      </a:r>
                      <a:endParaRPr lang="ko-KR" altLang="en-US" sz="1400" spc="-40" dirty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일시불 </a:t>
                      </a:r>
                      <a:r>
                        <a:rPr lang="en-US" altLang="ko-KR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2</a:t>
                      </a:r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 </a:t>
                      </a:r>
                      <a:r>
                        <a:rPr lang="en-US" altLang="ko-KR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3</a:t>
                      </a:r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 약정 운영</a:t>
                      </a:r>
                      <a:endParaRPr lang="en-US" altLang="ko-KR" sz="12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만기 후 소유권이전</a:t>
                      </a:r>
                      <a:endParaRPr lang="en-US" altLang="ko-KR" sz="1600" spc="-40" dirty="0" smtClean="0">
                        <a:solidFill>
                          <a:srgbClr val="3F6DE2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이후 프로그램 사용료만 지불</a:t>
                      </a:r>
                      <a:endParaRPr lang="ko-KR" altLang="en-US" sz="12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53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보조배터리</a:t>
                      </a:r>
                      <a:endParaRPr lang="ko-KR" altLang="en-US" sz="13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구매</a:t>
                      </a:r>
                      <a:r>
                        <a:rPr lang="en-US" altLang="ko-KR" sz="16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(7</a:t>
                      </a:r>
                      <a:r>
                        <a:rPr lang="ko-KR" altLang="en-US" sz="16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만원</a:t>
                      </a:r>
                      <a:r>
                        <a:rPr lang="en-US" altLang="ko-KR" sz="1600" spc="-40" dirty="0" smtClean="0">
                          <a:solidFill>
                            <a:srgbClr val="FF000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600" spc="-40" dirty="0">
                        <a:solidFill>
                          <a:srgbClr val="FF000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10,000ma</a:t>
                      </a:r>
                      <a:r>
                        <a:rPr lang="en-US" altLang="ko-KR" sz="1400" spc="-4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400" spc="-4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제공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20,000ma  </a:t>
                      </a:r>
                      <a:r>
                        <a:rPr lang="ko-KR" altLang="en-US" sz="1400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제공</a:t>
                      </a:r>
                      <a:r>
                        <a:rPr lang="en-US" altLang="ko-KR" sz="1400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여분 보조 배터리  지급</a:t>
                      </a:r>
                      <a:endParaRPr lang="ko-KR" altLang="en-US" sz="1400" spc="-40" dirty="0">
                        <a:solidFill>
                          <a:srgbClr val="3F6DE2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758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관리 </a:t>
                      </a:r>
                      <a:r>
                        <a:rPr lang="en-US" altLang="ko-KR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APP</a:t>
                      </a:r>
                    </a:p>
                    <a:p>
                      <a:pPr algn="ctr" latinLnBrk="1"/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제공</a:t>
                      </a:r>
                      <a:endParaRPr lang="ko-KR" altLang="en-US" sz="13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없음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없음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i="0" u="none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있음</a:t>
                      </a:r>
                      <a:endParaRPr lang="en-US" altLang="ko-KR" sz="1600" i="0" u="none" spc="-40" dirty="0" smtClean="0">
                        <a:solidFill>
                          <a:srgbClr val="3F6DE2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-40" dirty="0" smtClean="0">
                          <a:solidFill>
                            <a:srgbClr val="3F6DE2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핸드폰을 통해 자유롭게 설정 가능</a:t>
                      </a:r>
                      <a:endParaRPr lang="ko-KR" altLang="en-US" sz="1400" spc="-40" dirty="0">
                        <a:solidFill>
                          <a:srgbClr val="3F6DE2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8175921"/>
                  </a:ext>
                </a:extLst>
              </a:tr>
              <a:tr h="7490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</a:t>
                      </a:r>
                      <a:r>
                        <a:rPr lang="en-US" altLang="ko-KR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/AS</a:t>
                      </a:r>
                      <a:endParaRPr lang="ko-KR" altLang="en-US" sz="13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 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직영조직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  <a:endParaRPr lang="en-US" altLang="ko-KR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원격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택배통한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지원가능</a:t>
                      </a:r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 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직영조직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</a:p>
                    <a:p>
                      <a:pPr algn="ctr" latinLnBrk="1"/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원격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택배통한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지원가능</a:t>
                      </a:r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 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전국조직 지원</a:t>
                      </a:r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방문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원격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택배 지원가능</a:t>
                      </a:r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8630709"/>
                  </a:ext>
                </a:extLst>
              </a:tr>
              <a:tr h="3421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프로그램</a:t>
                      </a:r>
                      <a:endParaRPr lang="en-US" altLang="ko-KR" sz="1300" b="1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주요기능</a:t>
                      </a:r>
                      <a:endParaRPr lang="ko-KR" altLang="en-US" sz="1300" b="1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spc="-40" dirty="0" smtClean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관리 </a:t>
                      </a:r>
                      <a:r>
                        <a:rPr lang="ko-KR" altLang="en-US" sz="1400" b="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웹페이지</a:t>
                      </a:r>
                      <a:r>
                        <a:rPr lang="ko-KR" altLang="en-US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제공</a:t>
                      </a:r>
                      <a:endParaRPr lang="en-US" altLang="ko-KR" sz="1400" b="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사용자편의성 낮음</a:t>
                      </a:r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기본적 </a:t>
                      </a:r>
                      <a:r>
                        <a:rPr lang="ko-KR" altLang="en-US" sz="1400" b="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메뉴수정</a:t>
                      </a:r>
                      <a:r>
                        <a:rPr lang="ko-KR" altLang="en-US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</a:t>
                      </a:r>
                      <a:endParaRPr lang="en-US" altLang="ko-KR" sz="1400" b="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상품등록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수정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삭제 시 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본사에 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전화요청</a:t>
                      </a:r>
                      <a:r>
                        <a:rPr lang="ko-KR" altLang="en-US" sz="1400" spc="-4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필요</a:t>
                      </a:r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ko-KR" altLang="en-US" sz="1400" spc="-40" dirty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spc="-40" dirty="0" smtClean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</a:t>
                      </a:r>
                      <a:r>
                        <a:rPr lang="en-US" altLang="ko-KR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 마스터 태블릿 제공</a:t>
                      </a:r>
                      <a:endParaRPr lang="en-US" altLang="ko-KR" sz="1400" b="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사용자편의성 낮음</a:t>
                      </a:r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단순 </a:t>
                      </a:r>
                      <a:r>
                        <a:rPr lang="ko-KR" altLang="en-US" sz="1400" b="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이미지수정</a:t>
                      </a:r>
                      <a:r>
                        <a:rPr lang="ko-KR" altLang="en-US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지원</a:t>
                      </a:r>
                      <a:endParaRPr lang="en-US" altLang="ko-KR" sz="1400" b="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상품등록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수정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삭제 시 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본사에 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전화요청</a:t>
                      </a:r>
                      <a:r>
                        <a:rPr lang="ko-KR" altLang="en-US" sz="1400" spc="-4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필요</a:t>
                      </a:r>
                      <a:endParaRPr lang="en-US" altLang="ko-KR" sz="1400" spc="-4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400" spc="-4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이벤트 관리기능 제공</a:t>
                      </a:r>
                      <a:r>
                        <a:rPr lang="en-US" altLang="ko-KR" sz="1400" b="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</a:t>
                      </a:r>
                    </a:p>
                    <a:p>
                      <a:pPr algn="l" latinLnBrk="1"/>
                      <a:r>
                        <a:rPr lang="ko-KR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선주문제한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중복주문제한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요일별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시간별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주문제한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이벤트 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주문제한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등 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기능없음</a:t>
                      </a:r>
                      <a:endParaRPr lang="en-US" altLang="ko-KR" sz="1400" spc="-4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spc="-40" dirty="0" smtClean="0"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600" b="0" spc="-40" dirty="0" smtClean="0">
                          <a:solidFill>
                            <a:srgbClr val="0000FF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√ 다양한 </a:t>
                      </a:r>
                      <a:r>
                        <a:rPr lang="ko-KR" altLang="en-US" sz="1600" b="0" spc="-40" dirty="0" err="1" smtClean="0">
                          <a:solidFill>
                            <a:srgbClr val="0000FF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600" b="0" spc="-40" dirty="0" smtClean="0">
                          <a:solidFill>
                            <a:srgbClr val="0000FF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기능</a:t>
                      </a:r>
                      <a:endParaRPr lang="en-US" altLang="ko-KR" sz="1600" b="0" spc="-40" dirty="0" smtClean="0">
                        <a:solidFill>
                          <a:srgbClr val="0000FF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→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광고페이지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상품별 </a:t>
                      </a:r>
                      <a:r>
                        <a:rPr lang="ko-KR" altLang="en-US" sz="1400" spc="-4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선주문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제한</a:t>
                      </a:r>
                      <a:r>
                        <a:rPr lang="en-US" altLang="ko-KR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400" spc="-4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이벤트 주문 제한 등 다양한 기능 제공</a:t>
                      </a:r>
                      <a:endParaRPr lang="ko-KR" altLang="en-US" sz="1400" spc="-4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81180" marR="81180" marT="40590" marB="40590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4764511"/>
                  </a:ext>
                </a:extLst>
              </a:tr>
            </a:tbl>
          </a:graphicData>
        </a:graphic>
      </p:graphicFrame>
      <p:sp>
        <p:nvSpPr>
          <p:cNvPr id="8" name="Object 98"/>
          <p:cNvSpPr txBox="1"/>
          <p:nvPr/>
        </p:nvSpPr>
        <p:spPr>
          <a:xfrm>
            <a:off x="181769" y="718919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타사 </a:t>
            </a:r>
            <a:r>
              <a:rPr lang="ko-KR" alt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테이블오더</a:t>
            </a:r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비교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73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imac2\Documents\네이트온 받은 파일\소상공인 리뉴얼 1018-13.jpg"/>
          <p:cNvPicPr preferRelativeResize="0">
            <a:picLocks noChangeArrowheads="1"/>
          </p:cNvPicPr>
          <p:nvPr/>
        </p:nvPicPr>
        <p:blipFill rotWithShape="1">
          <a:blip r:embed="rId2" cstate="print"/>
          <a:srcRect l="1828" t="17353" r="1795" b="-20"/>
          <a:stretch/>
        </p:blipFill>
        <p:spPr bwMode="auto">
          <a:xfrm>
            <a:off x="108963" y="5943750"/>
            <a:ext cx="3528000" cy="4248000"/>
          </a:xfrm>
          <a:prstGeom prst="rect">
            <a:avLst/>
          </a:prstGeom>
          <a:noFill/>
        </p:spPr>
      </p:pic>
      <p:pic>
        <p:nvPicPr>
          <p:cNvPr id="32" name="Picture 2" descr="C:\Users\imac2\Documents\네이트온 받은 파일\소상공인 리뉴얼 1018\소상공인 리뉴얼 1018-14.jpg"/>
          <p:cNvPicPr preferRelativeResize="0">
            <a:picLocks noChangeArrowheads="1"/>
          </p:cNvPicPr>
          <p:nvPr/>
        </p:nvPicPr>
        <p:blipFill rotWithShape="1">
          <a:blip r:embed="rId3"/>
          <a:srcRect l="503" t="17317" r="982" b="1426"/>
          <a:stretch/>
        </p:blipFill>
        <p:spPr bwMode="auto">
          <a:xfrm>
            <a:off x="3636963" y="5943750"/>
            <a:ext cx="3528000" cy="4248000"/>
          </a:xfrm>
          <a:prstGeom prst="rect">
            <a:avLst/>
          </a:prstGeom>
          <a:noFill/>
        </p:spPr>
      </p:pic>
      <p:pic>
        <p:nvPicPr>
          <p:cNvPr id="33" name="Picture 2" descr="\\Mac\Home\Desktop\2210 소상공인브로셔 리뉴얼\소상공인 리뉴얼-11.jpg"/>
          <p:cNvPicPr preferRelativeResize="0">
            <a:picLocks noChangeArrowheads="1"/>
          </p:cNvPicPr>
          <p:nvPr/>
        </p:nvPicPr>
        <p:blipFill rotWithShape="1">
          <a:blip r:embed="rId4"/>
          <a:srcRect l="2021" t="18329" r="2034" b="1066"/>
          <a:stretch/>
        </p:blipFill>
        <p:spPr bwMode="auto">
          <a:xfrm>
            <a:off x="94534" y="1657350"/>
            <a:ext cx="3528000" cy="4248000"/>
          </a:xfrm>
          <a:prstGeom prst="rect">
            <a:avLst/>
          </a:prstGeom>
          <a:noFill/>
        </p:spPr>
      </p:pic>
      <p:pic>
        <p:nvPicPr>
          <p:cNvPr id="41" name="Picture 2" descr="\\Mac\Home\Desktop\2210 소상공인브로셔 리뉴얼\소상공인 리뉴얼-12.jpg"/>
          <p:cNvPicPr preferRelativeResize="0">
            <a:picLocks noChangeArrowheads="1"/>
          </p:cNvPicPr>
          <p:nvPr/>
        </p:nvPicPr>
        <p:blipFill rotWithShape="1">
          <a:blip r:embed="rId5"/>
          <a:srcRect l="1623" t="17052" r="1513" b="1571"/>
          <a:stretch/>
        </p:blipFill>
        <p:spPr bwMode="auto">
          <a:xfrm>
            <a:off x="3647377" y="1657350"/>
            <a:ext cx="3528000" cy="4248000"/>
          </a:xfrm>
          <a:prstGeom prst="rect">
            <a:avLst/>
          </a:prstGeom>
          <a:noFill/>
        </p:spPr>
      </p:pic>
      <p:sp>
        <p:nvSpPr>
          <p:cNvPr id="55" name="Object 98"/>
          <p:cNvSpPr txBox="1"/>
          <p:nvPr/>
        </p:nvSpPr>
        <p:spPr>
          <a:xfrm>
            <a:off x="181769" y="514350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사장님들을</a:t>
            </a:r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위한 </a:t>
            </a:r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</a:t>
            </a:r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의 추천 상품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56" name="Object 98"/>
          <p:cNvSpPr txBox="1"/>
          <p:nvPr/>
        </p:nvSpPr>
        <p:spPr>
          <a:xfrm>
            <a:off x="217488" y="1141511"/>
            <a:ext cx="7272337" cy="4385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700"/>
              </a:lnSpc>
            </a:pP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지금 사장님께 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꼭 필요한 상품을 확인해보세요</a:t>
            </a:r>
            <a:r>
              <a:rPr lang="en-US" altLang="ko-KR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.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</a:t>
            </a: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할인 및 혜택까지 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한 번에 확인</a:t>
            </a:r>
            <a:r>
              <a:rPr lang="en-US" altLang="ko-KR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~!</a:t>
            </a:r>
            <a:endParaRPr lang="ko-KR" altLang="en-US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780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98"/>
          <p:cNvSpPr txBox="1"/>
          <p:nvPr/>
        </p:nvSpPr>
        <p:spPr>
          <a:xfrm>
            <a:off x="217488" y="1141511"/>
            <a:ext cx="7272337" cy="4385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700"/>
              </a:lnSpc>
            </a:pP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지금 사장님께 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꼭 필요한 상품을 확인해보세요</a:t>
            </a:r>
            <a:r>
              <a:rPr lang="en-US" altLang="ko-KR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.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 </a:t>
            </a:r>
            <a:r>
              <a:rPr lang="ko-KR" altLang="en-US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할인 및 혜택까지 </a:t>
            </a:r>
            <a:r>
              <a:rPr lang="ko-KR" altLang="en-US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한 번에 확인</a:t>
            </a:r>
            <a:r>
              <a:rPr lang="en-US" altLang="ko-KR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S-Core Dream 4 Regular" pitchFamily="34" charset="0"/>
              </a:rPr>
              <a:t>~!</a:t>
            </a:r>
            <a:endParaRPr lang="ko-KR" altLang="en-US" kern="0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S-Core Dream 4 Regular" pitchFamily="34" charset="0"/>
            </a:endParaRPr>
          </a:p>
        </p:txBody>
      </p:sp>
      <p:sp>
        <p:nvSpPr>
          <p:cNvPr id="16" name="Object 98"/>
          <p:cNvSpPr txBox="1"/>
          <p:nvPr/>
        </p:nvSpPr>
        <p:spPr>
          <a:xfrm>
            <a:off x="181769" y="514350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사장님들을</a:t>
            </a:r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위한 </a:t>
            </a:r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</a:t>
            </a:r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의 추천 상품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32"/>
          <a:stretch/>
        </p:blipFill>
        <p:spPr>
          <a:xfrm>
            <a:off x="3650611" y="1657350"/>
            <a:ext cx="3339152" cy="4346015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08963" y="5010150"/>
            <a:ext cx="936406" cy="493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65" y="1657350"/>
            <a:ext cx="3422738" cy="4370701"/>
          </a:xfrm>
          <a:prstGeom prst="rect">
            <a:avLst/>
          </a:prstGeom>
        </p:spPr>
      </p:pic>
      <p:pic>
        <p:nvPicPr>
          <p:cNvPr id="10" name="Picture 2" descr="C:\Users\User\Documents\네이트온 받은 파일\6.jpg"/>
          <p:cNvPicPr preferRelativeResize="0">
            <a:picLocks noChangeArrowheads="1"/>
          </p:cNvPicPr>
          <p:nvPr/>
        </p:nvPicPr>
        <p:blipFill rotWithShape="1">
          <a:blip r:embed="rId4" cstate="print"/>
          <a:srcRect l="1704" t="17974" r="1839" b="1188"/>
          <a:stretch/>
        </p:blipFill>
        <p:spPr bwMode="auto">
          <a:xfrm>
            <a:off x="3650611" y="5815840"/>
            <a:ext cx="3528000" cy="4248000"/>
          </a:xfrm>
          <a:prstGeom prst="rect">
            <a:avLst/>
          </a:prstGeom>
          <a:noFill/>
        </p:spPr>
      </p:pic>
      <p:pic>
        <p:nvPicPr>
          <p:cNvPr id="12" name="Picture 2" descr="\\Mac\Home\Desktop\2210 소상공인브로셔 리뉴얼\소상공인 리뉴얼-05.jpg"/>
          <p:cNvPicPr preferRelativeResize="0">
            <a:picLocks noChangeArrowheads="1"/>
          </p:cNvPicPr>
          <p:nvPr/>
        </p:nvPicPr>
        <p:blipFill rotWithShape="1">
          <a:blip r:embed="rId5"/>
          <a:srcRect l="1206" t="17994" r="2168" b="508"/>
          <a:stretch/>
        </p:blipFill>
        <p:spPr bwMode="auto">
          <a:xfrm>
            <a:off x="108963" y="5815840"/>
            <a:ext cx="3528000" cy="42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1744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직사각형 60"/>
          <p:cNvSpPr/>
          <p:nvPr/>
        </p:nvSpPr>
        <p:spPr>
          <a:xfrm>
            <a:off x="292100" y="1657350"/>
            <a:ext cx="1579043" cy="473548"/>
          </a:xfrm>
          <a:prstGeom prst="rect">
            <a:avLst/>
          </a:prstGeom>
          <a:solidFill>
            <a:srgbClr val="404040"/>
          </a:solidFill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213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주문 </a:t>
            </a:r>
            <a:r>
              <a:rPr lang="en-US" altLang="ko-KR" sz="213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+ </a:t>
            </a:r>
            <a:r>
              <a:rPr lang="ko-KR" altLang="en-US" sz="213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서빙</a:t>
            </a:r>
            <a:endParaRPr lang="ko-KR" altLang="en-US" sz="213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969579" y="1657350"/>
            <a:ext cx="5015421" cy="4735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131" dirty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주문</a:t>
            </a:r>
            <a:r>
              <a:rPr lang="en-US" altLang="ko-KR" sz="2131" dirty="0" smtClean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2131" dirty="0" smtClean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 오더</a:t>
            </a:r>
            <a:r>
              <a:rPr lang="en-US" altLang="ko-KR" sz="2131" dirty="0" smtClean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 </a:t>
            </a:r>
            <a:r>
              <a:rPr lang="en-US" altLang="ko-KR" sz="2131" dirty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+ </a:t>
            </a:r>
            <a:r>
              <a:rPr lang="ko-KR" altLang="en-US" sz="2131" dirty="0" err="1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서빙</a:t>
            </a:r>
            <a:r>
              <a:rPr lang="en-US" altLang="ko-KR" sz="2131" dirty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en-US" altLang="ko-KR" sz="2131" dirty="0" smtClean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 AI</a:t>
            </a:r>
            <a:r>
              <a:rPr lang="ko-KR" altLang="en-US" sz="2131" dirty="0" err="1" smtClean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서비스로봇</a:t>
            </a:r>
            <a:r>
              <a:rPr lang="en-US" altLang="ko-KR" sz="2131" dirty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endParaRPr lang="ko-KR" altLang="en-US" sz="2131" dirty="0">
              <a:solidFill>
                <a:schemeClr val="tx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72" name="Object 16"/>
          <p:cNvSpPr txBox="1"/>
          <p:nvPr/>
        </p:nvSpPr>
        <p:spPr>
          <a:xfrm>
            <a:off x="276462" y="2244531"/>
            <a:ext cx="7245907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000"/>
              </a:lnSpc>
            </a:pP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① 고객님이 </a:t>
            </a:r>
            <a:r>
              <a:rPr lang="ko-KR" altLang="en-US" sz="1776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오더로 </a:t>
            </a: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음식 메뉴 주문</a:t>
            </a:r>
            <a:endParaRPr lang="en-US" altLang="ko-KR" sz="1776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ts val="3000"/>
              </a:lnSpc>
            </a:pP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② 알림판에서 주문 내역 확인 후 조리 시작</a:t>
            </a:r>
            <a:endParaRPr lang="en-US" altLang="ko-KR" sz="1776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ts val="3000"/>
              </a:lnSpc>
            </a:pP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③ 조리 완료 시 알림판에서 </a:t>
            </a:r>
            <a:r>
              <a:rPr lang="en-US" altLang="ko-KR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“KT</a:t>
            </a:r>
            <a:r>
              <a:rPr lang="ko-KR" altLang="en-US" sz="1776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서비스로봇</a:t>
            </a:r>
            <a:r>
              <a:rPr lang="en-US" altLang="ko-KR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”</a:t>
            </a: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버튼 클릭</a:t>
            </a:r>
            <a:endParaRPr lang="en-US" altLang="ko-KR" sz="1776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ts val="3000"/>
              </a:lnSpc>
            </a:pP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④ 연동된 서비스로봇이 지정된 테이블로 </a:t>
            </a:r>
            <a:r>
              <a:rPr lang="ko-KR" altLang="en-US" sz="1776" spc="-4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서빙</a:t>
            </a:r>
            <a:endParaRPr lang="en-US" altLang="ko-KR" sz="1776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63405" y="4068804"/>
            <a:ext cx="6532695" cy="1561372"/>
            <a:chOff x="412727" y="3720549"/>
            <a:chExt cx="7281161" cy="1758717"/>
          </a:xfrm>
        </p:grpSpPr>
        <p:sp>
          <p:nvSpPr>
            <p:cNvPr id="8" name="TextBox 7"/>
            <p:cNvSpPr txBox="1"/>
            <p:nvPr/>
          </p:nvSpPr>
          <p:spPr>
            <a:xfrm>
              <a:off x="412728" y="3727585"/>
              <a:ext cx="1588156" cy="46926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65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고객님이</a:t>
              </a:r>
              <a:endParaRPr lang="en-US" altLang="ko-KR" sz="1065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/>
              <a:r>
                <a:rPr lang="ko-KR" altLang="en-US" sz="1065" dirty="0" err="1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에스오더로</a:t>
              </a:r>
              <a:r>
                <a:rPr lang="ko-KR" altLang="en-US" sz="1065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주문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287195" y="3725062"/>
              <a:ext cx="1583231" cy="46926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65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알림판으로 주문 확인</a:t>
              </a:r>
              <a:endParaRPr lang="en-US" altLang="ko-KR" sz="1065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/>
              <a:r>
                <a:rPr lang="ko-KR" altLang="en-US" sz="1065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주방에서 조리 시작</a:t>
              </a: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651" t="9587"/>
            <a:stretch/>
          </p:blipFill>
          <p:spPr>
            <a:xfrm>
              <a:off x="412727" y="4186727"/>
              <a:ext cx="1588157" cy="1292539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58" t="10740" r="30465"/>
            <a:stretch/>
          </p:blipFill>
          <p:spPr>
            <a:xfrm>
              <a:off x="2301011" y="4182214"/>
              <a:ext cx="1583231" cy="1297052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409" t="9604"/>
            <a:stretch/>
          </p:blipFill>
          <p:spPr>
            <a:xfrm>
              <a:off x="4230562" y="4170799"/>
              <a:ext cx="1597047" cy="1308467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136" t="9908" r="-66"/>
            <a:stretch/>
          </p:blipFill>
          <p:spPr>
            <a:xfrm>
              <a:off x="6094434" y="4182214"/>
              <a:ext cx="1599454" cy="1297052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4228155" y="3727585"/>
              <a:ext cx="1599454" cy="46926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65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알림판에서</a:t>
              </a:r>
              <a:endParaRPr lang="en-US" altLang="ko-KR" sz="1065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/>
              <a:r>
                <a:rPr lang="en-US" altLang="ko-KR" sz="1065" dirty="0" smtClean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“</a:t>
              </a:r>
              <a:r>
                <a:rPr lang="ko-KR" altLang="en-US" sz="1065" dirty="0" err="1" smtClean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서비스로봇</a:t>
              </a:r>
              <a:r>
                <a:rPr lang="en-US" altLang="ko-KR" sz="1065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” </a:t>
              </a:r>
              <a:r>
                <a:rPr lang="ko-KR" altLang="en-US" sz="1065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클릭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094434" y="3720549"/>
              <a:ext cx="1599454" cy="46926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65" dirty="0" smtClean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서비스로봇이</a:t>
              </a:r>
              <a:endParaRPr lang="en-US" altLang="ko-KR" sz="1065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/>
              <a:r>
                <a:rPr lang="ko-KR" altLang="en-US" sz="1065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지정된 테이블로 </a:t>
              </a:r>
              <a:r>
                <a:rPr lang="ko-KR" altLang="en-US" sz="1065" dirty="0" err="1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서빙</a:t>
              </a:r>
              <a:endParaRPr lang="ko-KR" altLang="en-US" sz="1065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304801" y="6216069"/>
            <a:ext cx="1576047" cy="473548"/>
          </a:xfrm>
          <a:prstGeom prst="rect">
            <a:avLst/>
          </a:prstGeom>
          <a:solidFill>
            <a:srgbClr val="404040"/>
          </a:solidFill>
          <a:ln w="1270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213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직원 호출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979098" y="6216069"/>
            <a:ext cx="5005903" cy="4735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131" dirty="0">
                <a:solidFill>
                  <a:schemeClr val="tx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고객이 직원 호출 시 로봇으로 응대</a:t>
            </a:r>
          </a:p>
        </p:txBody>
      </p:sp>
      <p:sp>
        <p:nvSpPr>
          <p:cNvPr id="44" name="Object 16"/>
          <p:cNvSpPr txBox="1"/>
          <p:nvPr/>
        </p:nvSpPr>
        <p:spPr>
          <a:xfrm>
            <a:off x="335293" y="6761113"/>
            <a:ext cx="7245909" cy="12464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000"/>
              </a:lnSpc>
            </a:pP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① 고객님이 </a:t>
            </a:r>
            <a:r>
              <a:rPr lang="ko-KR" altLang="en-US" sz="1776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오더로 </a:t>
            </a:r>
            <a:r>
              <a:rPr lang="en-US" altLang="ko-KR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“</a:t>
            </a: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직원 호출</a:t>
            </a:r>
            <a:r>
              <a:rPr lang="en-US" altLang="ko-KR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”</a:t>
            </a: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클릭 후 요청사항 </a:t>
            </a:r>
            <a:r>
              <a:rPr lang="ko-KR" altLang="en-US" sz="1776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전달</a:t>
            </a:r>
            <a:endParaRPr lang="en-US" altLang="ko-KR" sz="443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ts val="3000"/>
              </a:lnSpc>
            </a:pP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② </a:t>
            </a:r>
            <a:r>
              <a:rPr lang="ko-KR" altLang="en-US" sz="1776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알림판으로 </a:t>
            </a: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고객 요청사항 </a:t>
            </a:r>
            <a:r>
              <a:rPr lang="ko-KR" altLang="en-US" sz="1776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확인</a:t>
            </a:r>
            <a:endParaRPr lang="en-US" altLang="ko-KR" sz="443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ts val="3000"/>
              </a:lnSpc>
            </a:pP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③ 고객 요청사항 </a:t>
            </a:r>
            <a:r>
              <a:rPr lang="ko-KR" altLang="en-US" sz="1776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서비스로봇으로 </a:t>
            </a:r>
            <a:r>
              <a:rPr lang="ko-KR" altLang="en-US" sz="1776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고객에게 </a:t>
            </a:r>
            <a:r>
              <a:rPr lang="ko-KR" altLang="en-US" sz="1776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전달</a:t>
            </a:r>
            <a:endParaRPr lang="en-US" altLang="ko-KR" sz="1776" spc="-44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76462" y="8134350"/>
            <a:ext cx="6716834" cy="2054225"/>
            <a:chOff x="276462" y="8134350"/>
            <a:chExt cx="6716834" cy="205422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582" t="9676" r="11860"/>
            <a:stretch/>
          </p:blipFill>
          <p:spPr>
            <a:xfrm>
              <a:off x="281612" y="8708544"/>
              <a:ext cx="1896311" cy="1480031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276462" y="8159067"/>
              <a:ext cx="1901460" cy="5847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고객님이</a:t>
              </a:r>
              <a:endParaRPr lang="en-US" altLang="ko-KR" sz="160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/>
              <a:r>
                <a:rPr lang="ko-KR" altLang="en-US" sz="1600" dirty="0" err="1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에스오더로</a:t>
              </a:r>
              <a:r>
                <a:rPr lang="ko-KR" altLang="en-US" sz="16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직원호출</a:t>
              </a:r>
            </a:p>
          </p:txBody>
        </p:sp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861" t="11104" r="18372"/>
            <a:stretch/>
          </p:blipFill>
          <p:spPr>
            <a:xfrm>
              <a:off x="2686233" y="8665798"/>
              <a:ext cx="1901460" cy="1478395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686233" y="8134350"/>
              <a:ext cx="1901460" cy="5847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알림판으로</a:t>
              </a:r>
              <a:endParaRPr lang="en-US" altLang="ko-KR" sz="160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 요청사항 확인</a:t>
              </a:r>
            </a:p>
          </p:txBody>
        </p:sp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116" t="11451" r="23023"/>
            <a:stretch/>
          </p:blipFill>
          <p:spPr>
            <a:xfrm>
              <a:off x="5091836" y="8708544"/>
              <a:ext cx="1893164" cy="1478395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5091836" y="8139177"/>
              <a:ext cx="1901460" cy="5847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KT</a:t>
              </a:r>
              <a:r>
                <a:rPr lang="ko-KR" altLang="en-US" sz="1600" dirty="0" err="1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서빙로봇이</a:t>
              </a:r>
              <a:endParaRPr lang="en-US" altLang="ko-KR" sz="160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고객에게 전달</a:t>
              </a:r>
            </a:p>
          </p:txBody>
        </p:sp>
      </p:grpSp>
      <p:sp>
        <p:nvSpPr>
          <p:cNvPr id="32" name="Object 98"/>
          <p:cNvSpPr txBox="1"/>
          <p:nvPr/>
        </p:nvSpPr>
        <p:spPr>
          <a:xfrm>
            <a:off x="181769" y="718919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로봇 호출 연동 방식</a:t>
            </a:r>
          </a:p>
        </p:txBody>
      </p:sp>
    </p:spTree>
    <p:extLst>
      <p:ext uri="{BB962C8B-B14F-4D97-AF65-F5344CB8AC3E}">
        <p14:creationId xmlns:p14="http://schemas.microsoft.com/office/powerpoint/2010/main" xmlns="" val="88978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98"/>
          <p:cNvSpPr txBox="1"/>
          <p:nvPr/>
        </p:nvSpPr>
        <p:spPr>
          <a:xfrm>
            <a:off x="188243" y="763073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자주 묻는 질문</a:t>
            </a: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(1)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236901" y="1634719"/>
            <a:ext cx="6743422" cy="1963851"/>
            <a:chOff x="92491" y="1733550"/>
            <a:chExt cx="7660860" cy="2212066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2491" y="1733550"/>
              <a:ext cx="677843" cy="625695"/>
            </a:xfrm>
            <a:prstGeom prst="rect">
              <a:avLst/>
            </a:prstGeom>
          </p:spPr>
        </p:pic>
        <p:grpSp>
          <p:nvGrpSpPr>
            <p:cNvPr id="9" name="그룹 1002"/>
            <p:cNvGrpSpPr/>
            <p:nvPr/>
          </p:nvGrpSpPr>
          <p:grpSpPr>
            <a:xfrm>
              <a:off x="740636" y="1763705"/>
              <a:ext cx="7012715" cy="546500"/>
              <a:chOff x="2" y="3115288"/>
              <a:chExt cx="8190476" cy="7360902"/>
            </a:xfrm>
          </p:grpSpPr>
          <p:pic>
            <p:nvPicPr>
              <p:cNvPr id="11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" y="3115288"/>
                <a:ext cx="8190476" cy="736090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</p:pic>
        </p:grpSp>
        <p:sp>
          <p:nvSpPr>
            <p:cNvPr id="10" name="Object 99"/>
            <p:cNvSpPr txBox="1"/>
            <p:nvPr/>
          </p:nvSpPr>
          <p:spPr>
            <a:xfrm>
              <a:off x="741297" y="1827741"/>
              <a:ext cx="5463671" cy="438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Q1. </a:t>
              </a:r>
              <a:r>
                <a:rPr lang="ko-KR" altLang="en-US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요금이 너무 </a:t>
              </a:r>
              <a:r>
                <a:rPr lang="ko-KR" altLang="en-US" sz="1953" kern="0" spc="-44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비싼데요</a:t>
              </a:r>
              <a:r>
                <a:rPr lang="en-US" altLang="ko-KR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 </a:t>
              </a:r>
            </a:p>
          </p:txBody>
        </p:sp>
        <p:sp>
          <p:nvSpPr>
            <p:cNvPr id="14" name="Object 99"/>
            <p:cNvSpPr txBox="1"/>
            <p:nvPr/>
          </p:nvSpPr>
          <p:spPr>
            <a:xfrm>
              <a:off x="307053" y="2405142"/>
              <a:ext cx="7296150" cy="154047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spcAft>
                  <a:spcPts val="266"/>
                </a:spcAft>
              </a:pPr>
              <a:r>
                <a:rPr lang="en-US" altLang="ko-KR" sz="1687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A1.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사장님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오히려 비용을 절감할 수 있는 기회일 수도 있어요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</a:p>
            <a:p>
              <a:pPr>
                <a:spcAft>
                  <a:spcPts val="266"/>
                </a:spcAft>
              </a:pP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선납 없이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후불형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19,000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원</a:t>
              </a:r>
              <a:r>
                <a:rPr lang="en-US" altLang="ko-KR" sz="1400" kern="0" spc="-44" baseline="30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(</a:t>
              </a:r>
              <a:r>
                <a:rPr lang="ko-KR" altLang="en-US" sz="1400" kern="0" spc="-44" baseline="30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선불형</a:t>
              </a:r>
              <a:r>
                <a:rPr lang="ko-KR" altLang="en-US" sz="1400" kern="0" spc="-44" baseline="30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카드리더기 별도 </a:t>
              </a:r>
              <a:r>
                <a:rPr lang="en-US" altLang="ko-KR" sz="1400" kern="0" spc="-44" baseline="30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2</a:t>
              </a:r>
              <a:r>
                <a:rPr lang="ko-KR" altLang="en-US" sz="1400" kern="0" spc="-44" baseline="30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천원</a:t>
              </a:r>
              <a:r>
                <a:rPr lang="en-US" altLang="ko-KR" sz="1400" kern="0" spc="-44" baseline="30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)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으로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T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사와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동일해요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 </a:t>
              </a:r>
            </a:p>
            <a:p>
              <a:pPr>
                <a:spcAft>
                  <a:spcPts val="266"/>
                </a:spcAft>
              </a:pP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현재 프로모션 적용으로 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3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개월 무료 혜택도 제공하고 있어요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</a:p>
            <a:p>
              <a:pPr>
                <a:spcAft>
                  <a:spcPts val="266"/>
                </a:spcAft>
              </a:pP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테이블 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15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개 기준으로 따지면 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3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개월 할인 가격이 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90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만원이 넘는 금액으로 </a:t>
              </a:r>
            </a:p>
            <a:p>
              <a:pPr>
                <a:spcAft>
                  <a:spcPts val="266"/>
                </a:spcAft>
              </a:pP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오히려 타사보다 훨씬 더 저렴하게 이용하실 수 있는 </a:t>
              </a:r>
              <a:r>
                <a:rPr lang="ko-KR" altLang="en-US" sz="1400" kern="0" spc="-44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메리트가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있어요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223391" y="3865184"/>
            <a:ext cx="7048947" cy="1736146"/>
            <a:chOff x="92491" y="3943350"/>
            <a:chExt cx="7939875" cy="1955584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2491" y="3943350"/>
              <a:ext cx="677843" cy="625695"/>
            </a:xfrm>
            <a:prstGeom prst="rect">
              <a:avLst/>
            </a:prstGeom>
          </p:spPr>
        </p:pic>
        <p:grpSp>
          <p:nvGrpSpPr>
            <p:cNvPr id="17" name="그룹 1002"/>
            <p:cNvGrpSpPr/>
            <p:nvPr/>
          </p:nvGrpSpPr>
          <p:grpSpPr>
            <a:xfrm>
              <a:off x="709546" y="3972772"/>
              <a:ext cx="7043804" cy="546500"/>
              <a:chOff x="0" y="3115288"/>
              <a:chExt cx="8190476" cy="7360902"/>
            </a:xfrm>
          </p:grpSpPr>
          <p:pic>
            <p:nvPicPr>
              <p:cNvPr id="19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3115288"/>
                <a:ext cx="8190476" cy="7360902"/>
              </a:xfrm>
              <a:prstGeom prst="rect">
                <a:avLst/>
              </a:prstGeom>
            </p:spPr>
          </p:pic>
        </p:grpSp>
        <p:sp>
          <p:nvSpPr>
            <p:cNvPr id="18" name="Object 99"/>
            <p:cNvSpPr txBox="1"/>
            <p:nvPr/>
          </p:nvSpPr>
          <p:spPr>
            <a:xfrm>
              <a:off x="736216" y="4010674"/>
              <a:ext cx="7296150" cy="438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b="1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Q2. </a:t>
              </a:r>
              <a:r>
                <a:rPr lang="ko-KR" altLang="en-US" sz="1953" b="1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뭐 깔고 설치하고 그런 거 </a:t>
              </a:r>
              <a:r>
                <a:rPr lang="ko-KR" altLang="en-US" sz="1953" b="1" kern="0" spc="-8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귀찮아요</a:t>
              </a:r>
              <a:endParaRPr lang="en-US" altLang="ko-KR" sz="1953" b="1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22" name="Object 99"/>
            <p:cNvSpPr txBox="1"/>
            <p:nvPr/>
          </p:nvSpPr>
          <p:spPr>
            <a:xfrm>
              <a:off x="357646" y="4659562"/>
              <a:ext cx="7296150" cy="123937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spcAft>
                  <a:spcPts val="266"/>
                </a:spcAft>
              </a:pPr>
              <a:r>
                <a:rPr lang="en-US" altLang="ko-KR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A2. </a:t>
              </a:r>
              <a:r>
                <a:rPr lang="ko-KR" altLang="en-US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사장님</a:t>
              </a:r>
              <a:r>
                <a:rPr lang="en-US" altLang="ko-KR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KT Service </a:t>
              </a:r>
              <a:r>
                <a:rPr lang="ko-KR" altLang="en-US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기사님이 고객님 스케줄에 맞춰 </a:t>
              </a:r>
              <a:r>
                <a:rPr lang="ko-KR" altLang="en-US" sz="1400" kern="0" spc="-8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설치</a:t>
              </a:r>
              <a:r>
                <a:rPr lang="en-US" altLang="ko-KR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8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관리해드려요</a:t>
              </a:r>
              <a:r>
                <a:rPr lang="en-US" altLang="ko-KR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>
                <a:spcAft>
                  <a:spcPts val="266"/>
                </a:spcAft>
              </a:pPr>
              <a:r>
                <a:rPr lang="en-US" altLang="ko-KR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사장님 영업 안하시는 시간 대에 사장님께서 따로 신경 쓰실 필요없이 </a:t>
              </a:r>
            </a:p>
            <a:p>
              <a:pPr>
                <a:spcAft>
                  <a:spcPts val="266"/>
                </a:spcAft>
              </a:pPr>
              <a:r>
                <a:rPr lang="ko-KR" altLang="en-US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en-US" altLang="ko-KR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KTS</a:t>
              </a:r>
              <a:r>
                <a:rPr lang="ko-KR" altLang="en-US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에서 연락 드려 태블릿 설치부터 포스 연동해드릴 거에요</a:t>
              </a:r>
              <a:r>
                <a:rPr lang="en-US" altLang="ko-KR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</a:p>
            <a:p>
              <a:pPr>
                <a:spcAft>
                  <a:spcPts val="266"/>
                </a:spcAft>
              </a:pPr>
              <a:r>
                <a:rPr lang="ko-KR" altLang="en-US" sz="1400" kern="0" spc="-8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사용 </a:t>
              </a:r>
              <a:r>
                <a:rPr lang="ko-KR" altLang="en-US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매뉴얼까지 다 알려드리니 사장님은 당일부터 바로 </a:t>
              </a:r>
              <a:r>
                <a:rPr lang="ko-KR" altLang="en-US" sz="1400" kern="0" spc="-8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사용 가능하세요</a:t>
              </a:r>
              <a:r>
                <a:rPr lang="en-US" altLang="ko-KR" sz="1400" kern="0" spc="-8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</a:p>
          </p:txBody>
        </p:sp>
      </p:grpSp>
      <p:sp>
        <p:nvSpPr>
          <p:cNvPr id="34" name="Object 99"/>
          <p:cNvSpPr txBox="1"/>
          <p:nvPr/>
        </p:nvSpPr>
        <p:spPr>
          <a:xfrm>
            <a:off x="450062" y="6650333"/>
            <a:ext cx="6091752" cy="7771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266"/>
              </a:spcAft>
            </a:pP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A3. </a:t>
            </a:r>
            <a:r>
              <a:rPr lang="ko-KR" altLang="en-US" sz="1400" kern="0" spc="-89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걱정마세요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! POS 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및 </a:t>
            </a:r>
            <a:r>
              <a:rPr lang="ko-KR" altLang="en-US" sz="1400" kern="0" spc="-89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키오스크용과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동일한 보드를 사용하며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KT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 </a:t>
            </a:r>
            <a:r>
              <a:rPr lang="en-US" altLang="ko-KR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/>
            </a:r>
            <a:br>
              <a:rPr lang="en-US" altLang="ko-KR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en-US" altLang="ko-KR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     </a:t>
            </a:r>
            <a:r>
              <a:rPr lang="ko-KR" altLang="en-US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검수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관리까지 완벽히 하여 출고됩니다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</a:p>
          <a:p>
            <a:pPr>
              <a:spcAft>
                <a:spcPts val="266"/>
              </a:spcAft>
            </a:pP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     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혹시 고장 나면 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년 무상 보증으로 교체 및 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AS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가 가능하니 걱정 마세요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!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825" y="6028534"/>
            <a:ext cx="601783" cy="555486"/>
          </a:xfrm>
          <a:prstGeom prst="rect">
            <a:avLst/>
          </a:prstGeom>
        </p:spPr>
      </p:pic>
      <p:pic>
        <p:nvPicPr>
          <p:cNvPr id="40" name="Object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207" y="6054655"/>
            <a:ext cx="6218556" cy="485178"/>
          </a:xfrm>
          <a:prstGeom prst="rect">
            <a:avLst/>
          </a:prstGeom>
        </p:spPr>
      </p:pic>
      <p:sp>
        <p:nvSpPr>
          <p:cNvPr id="41" name="Object 99"/>
          <p:cNvSpPr txBox="1"/>
          <p:nvPr/>
        </p:nvSpPr>
        <p:spPr>
          <a:xfrm>
            <a:off x="794884" y="6088305"/>
            <a:ext cx="6477454" cy="3893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953" b="1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Q3. </a:t>
            </a:r>
            <a:r>
              <a:rPr lang="ko-KR" altLang="en-US" sz="1953" b="1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쓰다 보면 태블릿이 </a:t>
            </a:r>
            <a:r>
              <a:rPr lang="ko-KR" altLang="en-US" sz="1953" b="1" kern="0" spc="-89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노후화되지</a:t>
            </a:r>
            <a:r>
              <a:rPr lang="ko-KR" altLang="en-US" sz="1953" b="1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않나요</a:t>
            </a:r>
            <a:r>
              <a:rPr lang="en-US" altLang="ko-KR" sz="1953" b="1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? </a:t>
            </a:r>
          </a:p>
        </p:txBody>
      </p:sp>
      <p:sp>
        <p:nvSpPr>
          <p:cNvPr id="49" name="Object 99"/>
          <p:cNvSpPr txBox="1"/>
          <p:nvPr/>
        </p:nvSpPr>
        <p:spPr>
          <a:xfrm>
            <a:off x="458793" y="8482349"/>
            <a:ext cx="6380632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A4. </a:t>
            </a: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통신 </a:t>
            </a:r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 중 테이블 오더에 최적화된 인터넷은 </a:t>
            </a:r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입니다</a:t>
            </a:r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</a:p>
          <a:p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     KT</a:t>
            </a: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 출시하는 만큼</a:t>
            </a:r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네트워크 테스트까지 완벽히 설치 </a:t>
            </a: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및</a:t>
            </a:r>
            <a:endParaRPr lang="en-US" altLang="ko-KR" sz="1400" kern="0" spc="-44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  </a:t>
            </a:r>
            <a:r>
              <a:rPr lang="ko-KR" altLang="en-US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 관리해드립니다</a:t>
            </a:r>
            <a:r>
              <a: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3681" y="7829550"/>
            <a:ext cx="601783" cy="555486"/>
          </a:xfrm>
          <a:prstGeom prst="rect">
            <a:avLst/>
          </a:prstGeom>
        </p:spPr>
      </p:pic>
      <p:grpSp>
        <p:nvGrpSpPr>
          <p:cNvPr id="55" name="그룹 1002"/>
          <p:cNvGrpSpPr/>
          <p:nvPr/>
        </p:nvGrpSpPr>
        <p:grpSpPr>
          <a:xfrm>
            <a:off x="801497" y="7855671"/>
            <a:ext cx="6218428" cy="485178"/>
            <a:chOff x="0" y="3115288"/>
            <a:chExt cx="8247820" cy="7360902"/>
          </a:xfrm>
        </p:grpSpPr>
        <p:pic>
          <p:nvPicPr>
            <p:cNvPr id="5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15288"/>
              <a:ext cx="8247820" cy="7360902"/>
            </a:xfrm>
            <a:prstGeom prst="rect">
              <a:avLst/>
            </a:prstGeom>
          </p:spPr>
        </p:pic>
      </p:grpSp>
      <p:sp>
        <p:nvSpPr>
          <p:cNvPr id="57" name="Object 99"/>
          <p:cNvSpPr txBox="1"/>
          <p:nvPr/>
        </p:nvSpPr>
        <p:spPr>
          <a:xfrm>
            <a:off x="825174" y="7889321"/>
            <a:ext cx="5520175" cy="3893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953" b="1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Q4. </a:t>
            </a:r>
            <a:r>
              <a:rPr lang="ko-KR" altLang="en-US" sz="1953" b="1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다른 테이블 오더 보면 네트워크 끊김 많던데</a:t>
            </a:r>
            <a:r>
              <a:rPr lang="en-US" altLang="ko-KR" sz="1953" b="1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xmlns="" val="403309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그룹 76"/>
          <p:cNvGrpSpPr/>
          <p:nvPr/>
        </p:nvGrpSpPr>
        <p:grpSpPr>
          <a:xfrm>
            <a:off x="240715" y="4504046"/>
            <a:ext cx="6749049" cy="1320967"/>
            <a:chOff x="260253" y="4143492"/>
            <a:chExt cx="7602072" cy="1487928"/>
          </a:xfrm>
        </p:grpSpPr>
        <p:sp>
          <p:nvSpPr>
            <p:cNvPr id="32" name="Object 99"/>
            <p:cNvSpPr txBox="1"/>
            <p:nvPr/>
          </p:nvSpPr>
          <p:spPr>
            <a:xfrm>
              <a:off x="464179" y="4799394"/>
              <a:ext cx="7089346" cy="8320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A7.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걱정 마세요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사진을 잘 못 찍는 분들은 하이 오더가 가지고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있는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just"/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예시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메뉴 사진에서 고르시면 돼요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메뉴 사진은 사장님 만족하실 때까지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just"/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횟수 제한없이 지원해드려요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  <a:endPara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0253" y="4143492"/>
              <a:ext cx="677843" cy="625695"/>
            </a:xfrm>
            <a:prstGeom prst="rect">
              <a:avLst/>
            </a:prstGeom>
          </p:spPr>
        </p:pic>
        <p:grpSp>
          <p:nvGrpSpPr>
            <p:cNvPr id="37" name="그룹 1002"/>
            <p:cNvGrpSpPr/>
            <p:nvPr/>
          </p:nvGrpSpPr>
          <p:grpSpPr>
            <a:xfrm>
              <a:off x="867239" y="4173647"/>
              <a:ext cx="6995086" cy="546500"/>
              <a:chOff x="101452" y="3115288"/>
              <a:chExt cx="8169887" cy="7360902"/>
            </a:xfrm>
          </p:grpSpPr>
          <p:pic>
            <p:nvPicPr>
              <p:cNvPr id="38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1452" y="3115288"/>
                <a:ext cx="8169887" cy="7360902"/>
              </a:xfrm>
              <a:prstGeom prst="rect">
                <a:avLst/>
              </a:prstGeom>
            </p:spPr>
          </p:pic>
        </p:grpSp>
        <p:sp>
          <p:nvSpPr>
            <p:cNvPr id="39" name="Object 99"/>
            <p:cNvSpPr txBox="1"/>
            <p:nvPr/>
          </p:nvSpPr>
          <p:spPr>
            <a:xfrm>
              <a:off x="948591" y="4237683"/>
              <a:ext cx="5711204" cy="438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Q7. </a:t>
              </a:r>
              <a:r>
                <a:rPr lang="ko-KR" altLang="en-US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저는 사진 잘 못 찍는데요</a:t>
              </a:r>
              <a:r>
                <a:rPr lang="en-US" altLang="ko-KR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</a:t>
              </a:r>
            </a:p>
          </p:txBody>
        </p:sp>
      </p:grpSp>
      <p:sp>
        <p:nvSpPr>
          <p:cNvPr id="49" name="Object 99"/>
          <p:cNvSpPr txBox="1"/>
          <p:nvPr/>
        </p:nvSpPr>
        <p:spPr>
          <a:xfrm>
            <a:off x="420206" y="6686422"/>
            <a:ext cx="6281877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A8. 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현재 하이 오더는 주요 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VAN, POS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사와 연동 작업 중으로 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POS</a:t>
            </a:r>
            <a:r>
              <a:rPr lang="ko-KR" altLang="en-US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사는</a:t>
            </a:r>
            <a:endParaRPr lang="en-US" altLang="ko-KR" sz="1400" kern="0" spc="-89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    </a:t>
            </a:r>
            <a:r>
              <a:rPr lang="ko-KR" altLang="en-US" sz="1400" kern="0" spc="-89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이지포스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포스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M/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스마트로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en-US" altLang="ko-KR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사는 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KICC/NICE, KS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넷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400" kern="0" spc="-89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스마트로와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endParaRPr lang="en-US" altLang="ko-KR" sz="1400" kern="0" spc="-89" dirty="0" smtClean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    </a:t>
            </a:r>
            <a:r>
              <a:rPr lang="ko-KR" altLang="en-US" sz="1400" kern="0" spc="-8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연동 </a:t>
            </a:r>
            <a:r>
              <a:rPr lang="ko-KR" altLang="en-US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완료입니다</a:t>
            </a:r>
            <a:r>
              <a:rPr lang="en-US" altLang="ko-KR" sz="1400" kern="0" spc="-89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308" y="6105108"/>
            <a:ext cx="601783" cy="555486"/>
          </a:xfrm>
          <a:prstGeom prst="rect">
            <a:avLst/>
          </a:prstGeom>
        </p:spPr>
      </p:pic>
      <p:pic>
        <p:nvPicPr>
          <p:cNvPr id="56" name="Object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7400" y="6131879"/>
            <a:ext cx="6191646" cy="485178"/>
          </a:xfrm>
          <a:prstGeom prst="rect">
            <a:avLst/>
          </a:prstGeom>
        </p:spPr>
      </p:pic>
      <p:sp>
        <p:nvSpPr>
          <p:cNvPr id="57" name="Object 99"/>
          <p:cNvSpPr txBox="1"/>
          <p:nvPr/>
        </p:nvSpPr>
        <p:spPr>
          <a:xfrm>
            <a:off x="753812" y="6188730"/>
            <a:ext cx="6477453" cy="3893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953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Q8. </a:t>
            </a:r>
            <a:r>
              <a:rPr lang="ko-KR" altLang="en-US" sz="1953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쓰던 </a:t>
            </a:r>
            <a:r>
              <a:rPr lang="en-US" altLang="ko-KR" sz="1953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VAN, POS </a:t>
            </a:r>
            <a:r>
              <a:rPr lang="ko-KR" altLang="en-US" sz="1953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바꿔야 되는 거 아니에요</a:t>
            </a:r>
            <a:r>
              <a:rPr lang="en-US" altLang="ko-KR" sz="1953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? 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50032" y="1650519"/>
            <a:ext cx="6739731" cy="968387"/>
            <a:chOff x="250032" y="1650519"/>
            <a:chExt cx="6739731" cy="968387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0032" y="1650519"/>
              <a:ext cx="601783" cy="555487"/>
            </a:xfrm>
            <a:prstGeom prst="rect">
              <a:avLst/>
            </a:prstGeom>
          </p:spPr>
        </p:pic>
        <p:pic>
          <p:nvPicPr>
            <p:cNvPr id="13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5448" y="1677290"/>
              <a:ext cx="6164315" cy="485178"/>
            </a:xfrm>
            <a:prstGeom prst="rect">
              <a:avLst/>
            </a:prstGeom>
          </p:spPr>
        </p:pic>
        <p:sp>
          <p:nvSpPr>
            <p:cNvPr id="10" name="Object 99"/>
            <p:cNvSpPr txBox="1"/>
            <p:nvPr/>
          </p:nvSpPr>
          <p:spPr>
            <a:xfrm>
              <a:off x="826035" y="1734141"/>
              <a:ext cx="5934334" cy="3893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Q5. </a:t>
              </a:r>
              <a:r>
                <a:rPr lang="ko-KR" altLang="en-US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메뉴 사진을 어떻게 넣나요</a:t>
              </a:r>
              <a:r>
                <a:rPr lang="en-US" altLang="ko-KR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</a:t>
              </a:r>
            </a:p>
          </p:txBody>
        </p:sp>
        <p:sp>
          <p:nvSpPr>
            <p:cNvPr id="21" name="Object 99"/>
            <p:cNvSpPr txBox="1"/>
            <p:nvPr/>
          </p:nvSpPr>
          <p:spPr>
            <a:xfrm>
              <a:off x="435292" y="2266950"/>
              <a:ext cx="6049646" cy="3519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A5.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사장님이 메뉴 사진 찍어서 주시면 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KT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에서 편집 작업하여 진행합니다</a:t>
              </a:r>
              <a:r>
                <a:rPr lang="en-US" altLang="ko-KR" sz="1687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24046" y="2800350"/>
            <a:ext cx="6765717" cy="1391463"/>
            <a:chOff x="224046" y="3640397"/>
            <a:chExt cx="6765717" cy="1391463"/>
          </a:xfrm>
        </p:grpSpPr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4046" y="3640397"/>
              <a:ext cx="601783" cy="555486"/>
            </a:xfrm>
            <a:prstGeom prst="rect">
              <a:avLst/>
            </a:prstGeom>
          </p:spPr>
        </p:pic>
        <p:grpSp>
          <p:nvGrpSpPr>
            <p:cNvPr id="48" name="그룹 1002"/>
            <p:cNvGrpSpPr/>
            <p:nvPr/>
          </p:nvGrpSpPr>
          <p:grpSpPr>
            <a:xfrm>
              <a:off x="799462" y="3667168"/>
              <a:ext cx="6190301" cy="485178"/>
              <a:chOff x="0" y="3115288"/>
              <a:chExt cx="8190476" cy="7360902"/>
            </a:xfrm>
          </p:grpSpPr>
          <p:pic>
            <p:nvPicPr>
              <p:cNvPr id="53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3115288"/>
                <a:ext cx="8190476" cy="7360902"/>
              </a:xfrm>
              <a:prstGeom prst="rect">
                <a:avLst/>
              </a:prstGeom>
            </p:spPr>
          </p:pic>
        </p:grpSp>
        <p:sp>
          <p:nvSpPr>
            <p:cNvPr id="50" name="Object 99"/>
            <p:cNvSpPr txBox="1"/>
            <p:nvPr/>
          </p:nvSpPr>
          <p:spPr>
            <a:xfrm>
              <a:off x="800048" y="3724019"/>
              <a:ext cx="5655521" cy="38934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Q6. </a:t>
              </a:r>
              <a:r>
                <a:rPr lang="ko-KR" altLang="en-US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다른 회사는 사진을 직접 </a:t>
              </a:r>
              <a:r>
                <a:rPr lang="ko-KR" altLang="en-US" sz="1953" kern="0" spc="-44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찍어주던데요</a:t>
              </a:r>
              <a:r>
                <a:rPr lang="en-US" altLang="ko-KR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</a:t>
              </a:r>
            </a:p>
          </p:txBody>
        </p:sp>
        <p:sp>
          <p:nvSpPr>
            <p:cNvPr id="52" name="Object 99"/>
            <p:cNvSpPr txBox="1"/>
            <p:nvPr/>
          </p:nvSpPr>
          <p:spPr>
            <a:xfrm>
              <a:off x="435292" y="4293196"/>
              <a:ext cx="6266791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A6.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오히려 찍어주러 오다 보면 메뉴 사진 반영이 늦어지는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경우도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just"/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발생합니다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사장님이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찍어서 주시면 훨씬 빠른 처리와 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just"/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고급스런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편집으로 고객님들 만족도는 오히려 더 </a:t>
              </a:r>
              <a:r>
                <a:rPr lang="ko-KR" altLang="en-US" sz="1400" kern="0" spc="-44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높으세요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!</a:t>
              </a:r>
            </a:p>
          </p:txBody>
        </p:sp>
      </p:grpSp>
      <p:sp>
        <p:nvSpPr>
          <p:cNvPr id="31" name="Object 98"/>
          <p:cNvSpPr txBox="1"/>
          <p:nvPr/>
        </p:nvSpPr>
        <p:spPr>
          <a:xfrm>
            <a:off x="188243" y="763073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자주 묻는 질문</a:t>
            </a: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(2)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240714" y="7741148"/>
            <a:ext cx="6749049" cy="1327465"/>
            <a:chOff x="260253" y="4143492"/>
            <a:chExt cx="7602072" cy="1495246"/>
          </a:xfrm>
        </p:grpSpPr>
        <p:sp>
          <p:nvSpPr>
            <p:cNvPr id="33" name="Object 99"/>
            <p:cNvSpPr txBox="1"/>
            <p:nvPr/>
          </p:nvSpPr>
          <p:spPr>
            <a:xfrm>
              <a:off x="479424" y="4806713"/>
              <a:ext cx="7074102" cy="83202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A9.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 오더는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고무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클램프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방식으로 테이블에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손상 걱정 없이 설치합니다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just"/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혹시 테이블 형태가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특이해도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탁상형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벽걸이형으로 설치 가능하니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just"/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걱정마세요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0253" y="4143492"/>
              <a:ext cx="677843" cy="625695"/>
            </a:xfrm>
            <a:prstGeom prst="rect">
              <a:avLst/>
            </a:prstGeom>
          </p:spPr>
        </p:pic>
        <p:grpSp>
          <p:nvGrpSpPr>
            <p:cNvPr id="35" name="그룹 1002"/>
            <p:cNvGrpSpPr/>
            <p:nvPr/>
          </p:nvGrpSpPr>
          <p:grpSpPr>
            <a:xfrm>
              <a:off x="867239" y="4173647"/>
              <a:ext cx="6995086" cy="546500"/>
              <a:chOff x="101452" y="3115288"/>
              <a:chExt cx="8169887" cy="7360902"/>
            </a:xfrm>
          </p:grpSpPr>
          <p:pic>
            <p:nvPicPr>
              <p:cNvPr id="41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1452" y="3115288"/>
                <a:ext cx="8169887" cy="7360902"/>
              </a:xfrm>
              <a:prstGeom prst="rect">
                <a:avLst/>
              </a:prstGeom>
            </p:spPr>
          </p:pic>
        </p:grpSp>
        <p:sp>
          <p:nvSpPr>
            <p:cNvPr id="40" name="Object 99"/>
            <p:cNvSpPr txBox="1"/>
            <p:nvPr/>
          </p:nvSpPr>
          <p:spPr>
            <a:xfrm>
              <a:off x="948591" y="4237683"/>
              <a:ext cx="5711204" cy="438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Q9. </a:t>
              </a:r>
              <a:r>
                <a:rPr lang="ko-KR" altLang="en-US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매장 테이블에 </a:t>
              </a:r>
              <a:r>
                <a:rPr lang="ko-KR" altLang="en-US" sz="1953" kern="0" spc="-44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구멍내는</a:t>
              </a:r>
              <a:r>
                <a:rPr lang="ko-KR" altLang="en-US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거 아니에요</a:t>
              </a:r>
              <a:r>
                <a:rPr lang="en-US" altLang="ko-KR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392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210664" y="1645556"/>
            <a:ext cx="7053458" cy="1329577"/>
            <a:chOff x="152400" y="1708491"/>
            <a:chExt cx="7944955" cy="1497624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400" y="1708491"/>
              <a:ext cx="677843" cy="625695"/>
            </a:xfrm>
            <a:prstGeom prst="rect">
              <a:avLst/>
            </a:prstGeom>
          </p:spPr>
        </p:pic>
        <p:grpSp>
          <p:nvGrpSpPr>
            <p:cNvPr id="9" name="그룹 1002"/>
            <p:cNvGrpSpPr/>
            <p:nvPr/>
          </p:nvGrpSpPr>
          <p:grpSpPr>
            <a:xfrm>
              <a:off x="800544" y="1738646"/>
              <a:ext cx="7012715" cy="546500"/>
              <a:chOff x="0" y="3115288"/>
              <a:chExt cx="8190476" cy="7360902"/>
            </a:xfrm>
          </p:grpSpPr>
          <p:pic>
            <p:nvPicPr>
              <p:cNvPr id="13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3115288"/>
                <a:ext cx="8190476" cy="7360902"/>
              </a:xfrm>
              <a:prstGeom prst="rect">
                <a:avLst/>
              </a:prstGeom>
            </p:spPr>
          </p:pic>
        </p:grpSp>
        <p:sp>
          <p:nvSpPr>
            <p:cNvPr id="10" name="Object 99"/>
            <p:cNvSpPr txBox="1"/>
            <p:nvPr/>
          </p:nvSpPr>
          <p:spPr>
            <a:xfrm>
              <a:off x="801205" y="1802682"/>
              <a:ext cx="7296150" cy="438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Q10. 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테이블 </a:t>
              </a:r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1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개인 매장도 설치 가능한가요</a:t>
              </a:r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</a:t>
              </a:r>
              <a:endParaRPr lang="en-US" altLang="ko-KR" sz="1953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21" name="Object 99"/>
            <p:cNvSpPr txBox="1"/>
            <p:nvPr/>
          </p:nvSpPr>
          <p:spPr>
            <a:xfrm>
              <a:off x="491321" y="2374091"/>
              <a:ext cx="7058862" cy="8320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A10.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인건비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절감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매출 상승의 효과를 체감하기 위해서는 최소 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8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대 이상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테이블 보유 매장에 설치를 권해드리고 있습니다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 또한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모든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테이블에 설치가 아닌 일부 테이블만 설치는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불가합니다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41724" y="5162548"/>
            <a:ext cx="7015358" cy="1548150"/>
            <a:chOff x="224354" y="4180398"/>
            <a:chExt cx="7902040" cy="1743824"/>
          </a:xfrm>
        </p:grpSpPr>
        <p:pic>
          <p:nvPicPr>
            <p:cNvPr id="45" name="그림 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4354" y="4180398"/>
              <a:ext cx="677843" cy="625695"/>
            </a:xfrm>
            <a:prstGeom prst="rect">
              <a:avLst/>
            </a:prstGeom>
          </p:spPr>
        </p:pic>
        <p:grpSp>
          <p:nvGrpSpPr>
            <p:cNvPr id="46" name="그룹 1002"/>
            <p:cNvGrpSpPr/>
            <p:nvPr/>
          </p:nvGrpSpPr>
          <p:grpSpPr>
            <a:xfrm>
              <a:off x="829582" y="4210553"/>
              <a:ext cx="7012715" cy="546500"/>
              <a:chOff x="0" y="3115288"/>
              <a:chExt cx="8190476" cy="7360902"/>
            </a:xfrm>
          </p:grpSpPr>
          <p:pic>
            <p:nvPicPr>
              <p:cNvPr id="50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3115288"/>
                <a:ext cx="8190476" cy="7360902"/>
              </a:xfrm>
              <a:prstGeom prst="rect">
                <a:avLst/>
              </a:prstGeom>
            </p:spPr>
          </p:pic>
        </p:grpSp>
        <p:sp>
          <p:nvSpPr>
            <p:cNvPr id="47" name="Object 99"/>
            <p:cNvSpPr txBox="1"/>
            <p:nvPr/>
          </p:nvSpPr>
          <p:spPr>
            <a:xfrm>
              <a:off x="830244" y="4274589"/>
              <a:ext cx="7296150" cy="438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Q12. 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그럼 </a:t>
              </a:r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KT 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고객은 별도의 혜택은 없나요</a:t>
              </a:r>
              <a:r>
                <a:rPr lang="en-US" altLang="ko-KR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</a:t>
              </a:r>
              <a:endParaRPr lang="en-US" sz="1953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49" name="Object 99"/>
            <p:cNvSpPr txBox="1"/>
            <p:nvPr/>
          </p:nvSpPr>
          <p:spPr>
            <a:xfrm>
              <a:off x="457773" y="4849523"/>
              <a:ext cx="7058860" cy="10746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A12.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물론 있습니다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KT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인터넷 사용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고객님들께는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프리미엄 와이파이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AP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인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 GWH AX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와 와이파이 증폭기 버디를 무상으로 제공해드립니다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음영 지역 없이 매장 곳곳에서 빵빵 터지는 와이파이를 하이 오더와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함께 체험해보세요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41724" y="3272789"/>
            <a:ext cx="7015357" cy="1554361"/>
            <a:chOff x="224354" y="4166093"/>
            <a:chExt cx="7902039" cy="1750818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4354" y="4166093"/>
              <a:ext cx="677843" cy="625695"/>
            </a:xfrm>
            <a:prstGeom prst="rect">
              <a:avLst/>
            </a:prstGeom>
          </p:spPr>
        </p:pic>
        <p:grpSp>
          <p:nvGrpSpPr>
            <p:cNvPr id="56" name="그룹 1002"/>
            <p:cNvGrpSpPr/>
            <p:nvPr/>
          </p:nvGrpSpPr>
          <p:grpSpPr>
            <a:xfrm>
              <a:off x="829582" y="4210553"/>
              <a:ext cx="7012715" cy="546500"/>
              <a:chOff x="0" y="3115288"/>
              <a:chExt cx="8190476" cy="7360902"/>
            </a:xfrm>
          </p:grpSpPr>
          <p:pic>
            <p:nvPicPr>
              <p:cNvPr id="60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3115288"/>
                <a:ext cx="8190476" cy="7360902"/>
              </a:xfrm>
              <a:prstGeom prst="rect">
                <a:avLst/>
              </a:prstGeom>
            </p:spPr>
          </p:pic>
        </p:grpSp>
        <p:sp>
          <p:nvSpPr>
            <p:cNvPr id="57" name="Object 99"/>
            <p:cNvSpPr txBox="1"/>
            <p:nvPr/>
          </p:nvSpPr>
          <p:spPr>
            <a:xfrm>
              <a:off x="830242" y="4274589"/>
              <a:ext cx="7296151" cy="438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Q11. 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타사 인터넷 쓰는 가게도 가능한가요</a:t>
              </a:r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??</a:t>
              </a:r>
              <a:endParaRPr lang="en-US" sz="1953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59" name="Object 99"/>
            <p:cNvSpPr txBox="1"/>
            <p:nvPr/>
          </p:nvSpPr>
          <p:spPr>
            <a:xfrm>
              <a:off x="481914" y="4842214"/>
              <a:ext cx="7343375" cy="10746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A11.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네 타사 인터넷 고객님도 설치 가능합니다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다만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안정적인 통신환경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구축을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위해서는 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500Mbps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이상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인터넷으로 권장 드립니다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r>
                <a:rPr 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또한 타사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고객님들께는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프리미엄 와이파이가 제공되지 않고 사설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AP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가 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제공되며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AP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로 인한 고장 둥은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AS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가 불가합니다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sz="14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sp>
        <p:nvSpPr>
          <p:cNvPr id="31" name="Object 98"/>
          <p:cNvSpPr txBox="1"/>
          <p:nvPr/>
        </p:nvSpPr>
        <p:spPr>
          <a:xfrm>
            <a:off x="188243" y="763073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자주 묻는 질문</a:t>
            </a: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(3)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241724" y="7084245"/>
            <a:ext cx="7053457" cy="2001673"/>
            <a:chOff x="181438" y="4180398"/>
            <a:chExt cx="7944955" cy="2254668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1438" y="4180398"/>
              <a:ext cx="677843" cy="625695"/>
            </a:xfrm>
            <a:prstGeom prst="rect">
              <a:avLst/>
            </a:prstGeom>
          </p:spPr>
        </p:pic>
        <p:grpSp>
          <p:nvGrpSpPr>
            <p:cNvPr id="30" name="그룹 1002"/>
            <p:cNvGrpSpPr/>
            <p:nvPr/>
          </p:nvGrpSpPr>
          <p:grpSpPr>
            <a:xfrm>
              <a:off x="829582" y="4210553"/>
              <a:ext cx="7012715" cy="546500"/>
              <a:chOff x="0" y="3115288"/>
              <a:chExt cx="8190476" cy="7360902"/>
            </a:xfrm>
          </p:grpSpPr>
          <p:pic>
            <p:nvPicPr>
              <p:cNvPr id="39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3115288"/>
                <a:ext cx="8190476" cy="7360902"/>
              </a:xfrm>
              <a:prstGeom prst="rect">
                <a:avLst/>
              </a:prstGeom>
            </p:spPr>
          </p:pic>
        </p:grpSp>
        <p:sp>
          <p:nvSpPr>
            <p:cNvPr id="32" name="Object 99"/>
            <p:cNvSpPr txBox="1"/>
            <p:nvPr/>
          </p:nvSpPr>
          <p:spPr>
            <a:xfrm>
              <a:off x="830242" y="4274589"/>
              <a:ext cx="7296151" cy="438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Q13. 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보조배터리가 있어야지 사용 가능한가요</a:t>
              </a:r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</a:t>
              </a:r>
              <a:endParaRPr lang="en-US" sz="1953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38" name="Object 99"/>
            <p:cNvSpPr txBox="1"/>
            <p:nvPr/>
          </p:nvSpPr>
          <p:spPr>
            <a:xfrm>
              <a:off x="478021" y="4875019"/>
              <a:ext cx="7058861" cy="15600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A13.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테이블마다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전원공사가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된 테이블이면 배터리 없이 사용 가능하세요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just"/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다만 전기공사는 고객님께서 직접 하셔야 하며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KT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에서는 안전문제로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just"/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진행 불가입니다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just"/>
              <a:r>
                <a:rPr 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 오더의 경우 내장 배터리를 제거하여 배터리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스웰링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(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노후 배터리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just"/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부품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또는 폭발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)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현상을 방지했습니다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이로 인해 성능 저하 없이 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just"/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태블릿을 오래 쓰실 수 있어요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sz="14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5314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210664" y="1645556"/>
            <a:ext cx="7053458" cy="1329577"/>
            <a:chOff x="152400" y="1708491"/>
            <a:chExt cx="7944955" cy="1497624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400" y="1708491"/>
              <a:ext cx="677843" cy="625695"/>
            </a:xfrm>
            <a:prstGeom prst="rect">
              <a:avLst/>
            </a:prstGeom>
          </p:spPr>
        </p:pic>
        <p:grpSp>
          <p:nvGrpSpPr>
            <p:cNvPr id="9" name="그룹 1002"/>
            <p:cNvGrpSpPr/>
            <p:nvPr/>
          </p:nvGrpSpPr>
          <p:grpSpPr>
            <a:xfrm>
              <a:off x="800544" y="1738646"/>
              <a:ext cx="7012715" cy="546500"/>
              <a:chOff x="0" y="3115288"/>
              <a:chExt cx="8190476" cy="7360902"/>
            </a:xfrm>
          </p:grpSpPr>
          <p:pic>
            <p:nvPicPr>
              <p:cNvPr id="13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3115288"/>
                <a:ext cx="8190476" cy="7360902"/>
              </a:xfrm>
              <a:prstGeom prst="rect">
                <a:avLst/>
              </a:prstGeom>
            </p:spPr>
          </p:pic>
        </p:grpSp>
        <p:sp>
          <p:nvSpPr>
            <p:cNvPr id="10" name="Object 99"/>
            <p:cNvSpPr txBox="1"/>
            <p:nvPr/>
          </p:nvSpPr>
          <p:spPr>
            <a:xfrm>
              <a:off x="801205" y="1802682"/>
              <a:ext cx="7296150" cy="438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Q14. 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메뉴 변경이나</a:t>
              </a:r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품절 공지하고 싶을 땐 어떻게 하나요</a:t>
              </a:r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</a:t>
              </a:r>
              <a:endParaRPr lang="en-US" altLang="ko-KR" sz="1953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21" name="Object 99"/>
            <p:cNvSpPr txBox="1"/>
            <p:nvPr/>
          </p:nvSpPr>
          <p:spPr>
            <a:xfrm>
              <a:off x="491321" y="2374091"/>
              <a:ext cx="7058862" cy="8320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A14.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업계 유일의 사장님 전용 관리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APP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으로 사장님이 직접 내용 변경 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가능하세요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스마트폰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APP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형태로 </a:t>
              </a:r>
              <a:r>
                <a:rPr lang="ko-KR" altLang="en-US" sz="1400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제공드리는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관리자 페이지에서 직접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메뉴 변경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추가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품절 공지 등이 가능하세요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altLang="ko-KR" sz="1400" kern="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41724" y="3333752"/>
            <a:ext cx="7015358" cy="1462517"/>
            <a:chOff x="224354" y="4180398"/>
            <a:chExt cx="7902040" cy="1647367"/>
          </a:xfrm>
        </p:grpSpPr>
        <p:pic>
          <p:nvPicPr>
            <p:cNvPr id="45" name="그림 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4354" y="4180398"/>
              <a:ext cx="677843" cy="625695"/>
            </a:xfrm>
            <a:prstGeom prst="rect">
              <a:avLst/>
            </a:prstGeom>
          </p:spPr>
        </p:pic>
        <p:grpSp>
          <p:nvGrpSpPr>
            <p:cNvPr id="46" name="그룹 1002"/>
            <p:cNvGrpSpPr/>
            <p:nvPr/>
          </p:nvGrpSpPr>
          <p:grpSpPr>
            <a:xfrm>
              <a:off x="829582" y="4210553"/>
              <a:ext cx="7012715" cy="546500"/>
              <a:chOff x="0" y="3115288"/>
              <a:chExt cx="8190476" cy="7360902"/>
            </a:xfrm>
          </p:grpSpPr>
          <p:pic>
            <p:nvPicPr>
              <p:cNvPr id="50" name="Object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3115288"/>
                <a:ext cx="8190476" cy="7360902"/>
              </a:xfrm>
              <a:prstGeom prst="rect">
                <a:avLst/>
              </a:prstGeom>
            </p:spPr>
          </p:pic>
        </p:grpSp>
        <p:sp>
          <p:nvSpPr>
            <p:cNvPr id="47" name="Object 99"/>
            <p:cNvSpPr txBox="1"/>
            <p:nvPr/>
          </p:nvSpPr>
          <p:spPr>
            <a:xfrm>
              <a:off x="830244" y="4274589"/>
              <a:ext cx="7296150" cy="438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Q15. 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알림판 없이 태블릿 </a:t>
              </a:r>
              <a:r>
                <a:rPr lang="ko-KR" altLang="en-US" sz="1953" kern="0" spc="-44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메뉴판만</a:t>
              </a:r>
              <a:r>
                <a:rPr lang="ko-KR" altLang="en-US" sz="1953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쓸 수 있나요</a:t>
              </a:r>
              <a:r>
                <a:rPr lang="en-US" altLang="ko-KR" sz="1953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?</a:t>
              </a:r>
              <a:endParaRPr lang="en-US" sz="1953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  <p:sp>
          <p:nvSpPr>
            <p:cNvPr id="49" name="Object 99"/>
            <p:cNvSpPr txBox="1"/>
            <p:nvPr/>
          </p:nvSpPr>
          <p:spPr>
            <a:xfrm>
              <a:off x="457773" y="4995740"/>
              <a:ext cx="7058860" cy="83202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A15.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네 가능합니다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알림판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없이도 운영 가능하며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연동된 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POS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화면에 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주문 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내용이 나타납니다</a:t>
              </a:r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다만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1400" kern="0" spc="-44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직원호출</a:t>
              </a:r>
              <a:r>
                <a:rPr lang="ko-KR" altLang="en-US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등 알림판을 위한 알림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내용은</a:t>
              </a:r>
              <a:endParaRPr lang="en-US" altLang="ko-KR" sz="1400" kern="0" spc="-44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r>
                <a:rPr lang="en-US" altLang="ko-KR" sz="1400" kern="0" spc="-4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    </a:t>
              </a:r>
              <a:r>
                <a:rPr lang="ko-KR" altLang="en-US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표시가 불가하여 알림판과 함께 사용을 권해드립니다</a:t>
              </a:r>
              <a:r>
                <a:rPr lang="en-US" altLang="ko-KR" sz="1400" kern="0" spc="-44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sz="1400" spc="-44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sp>
        <p:nvSpPr>
          <p:cNvPr id="31" name="Object 98"/>
          <p:cNvSpPr txBox="1"/>
          <p:nvPr/>
        </p:nvSpPr>
        <p:spPr>
          <a:xfrm>
            <a:off x="188243" y="763073"/>
            <a:ext cx="72723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자주 묻는 질문</a:t>
            </a: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(4)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267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9662</TotalTime>
  <Words>2610</Words>
  <Application>Microsoft Office PowerPoint</Application>
  <PresentationFormat>사용자 지정</PresentationFormat>
  <Paragraphs>482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pospia@gmail.ocm</cp:lastModifiedBy>
  <cp:revision>914</cp:revision>
  <cp:lastPrinted>2023-01-05T01:03:07Z</cp:lastPrinted>
  <dcterms:created xsi:type="dcterms:W3CDTF">2022-07-18T16:36:16Z</dcterms:created>
  <dcterms:modified xsi:type="dcterms:W3CDTF">2023-02-23T01:58:11Z</dcterms:modified>
</cp:coreProperties>
</file>