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2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73D1E-1A2F-4D10-974A-3B10A7B35DB5}" type="datetimeFigureOut">
              <a:rPr lang="ko-KR" altLang="en-US" smtClean="0"/>
              <a:t>2022-08-22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24A6D-5235-4472-A871-C3132EFA02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863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37B09-DD8E-469F-9ECE-5AFE35EE5941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49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4C1AF-36EA-41A0-B270-DD769EBE87BC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485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8AD7-EB86-47E9-890A-85C230A9C9A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2022-08-22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8F655-8123-4998-A5F1-2E5B77A0DF0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849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 userDrawn="1"/>
        </p:nvCxnSpPr>
        <p:spPr>
          <a:xfrm>
            <a:off x="0" y="709563"/>
            <a:ext cx="9906000" cy="0"/>
          </a:xfrm>
          <a:prstGeom prst="line">
            <a:avLst/>
          </a:prstGeom>
          <a:ln>
            <a:solidFill>
              <a:srgbClr val="D3DE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 userDrawn="1"/>
        </p:nvSpPr>
        <p:spPr>
          <a:xfrm>
            <a:off x="0" y="773460"/>
            <a:ext cx="9906000" cy="60845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E4F0F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769" y="6551396"/>
            <a:ext cx="184404" cy="15037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38575" y="64842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latin typeface="KoPubDotum Bold" panose="02020603020101020101" pitchFamily="18" charset="-127"/>
                <a:ea typeface="KoPubDotum Bold" panose="02020603020101020101" pitchFamily="18" charset="-127"/>
              </a:defRPr>
            </a:lvl1pPr>
          </a:lstStyle>
          <a:p>
            <a:fld id="{05E8FA2F-4C39-4A4D-B7BB-513C0D7386B6}" type="slidenum">
              <a:rPr lang="ko-KR" altLang="en-US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665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63BCA-A55C-4543-A9F7-18EEAF140B6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2022-08-22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8F655-8123-4998-A5F1-2E5B77A0DF0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407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CE5-6B70-4FA3-8AFD-C80782D0D3A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2022-08-22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8F655-8123-4998-A5F1-2E5B77A0DF0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067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6150-6EC2-4EB3-BDFF-1039677DFEDC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2022-08-22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8F655-8123-4998-A5F1-2E5B77A0DF0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564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DBCC1-D106-4364-B48E-148B9E8B9F5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2022-08-22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8F655-8123-4998-A5F1-2E5B77A0DF0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695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EC3DB-3C6E-4184-8E55-E9D75A2077D7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2022-08-22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8F655-8123-4998-A5F1-2E5B77A0DF0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98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F23AF-187C-4561-B5E1-E3E6F083B21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2022-08-22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8F655-8123-4998-A5F1-2E5B77A0DF0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30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9EECD-429C-4F81-B5AE-146E925AC6B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2022-08-22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8F655-8123-4998-A5F1-2E5B77A0DF0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238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A8E5A-C529-42E6-93E1-FA6A399EBB1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2022-08-22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8F655-8123-4998-A5F1-2E5B77A0DF0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758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BA76-8EFB-43C4-B24C-7FE745EE0D2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2022-08-22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8F655-8123-4998-A5F1-2E5B77A0DF0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099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" y="0"/>
            <a:ext cx="9904539" cy="685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00"/>
            <a:ext cx="9905998" cy="68569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7125" y="1"/>
            <a:ext cx="2369905" cy="7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388433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23FFC-189B-44F6-8865-EE8C91394DC8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2022-08-22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8F655-8123-4998-A5F1-2E5B77A0DF0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73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3.wdp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0" y="597"/>
            <a:ext cx="9906001" cy="6858000"/>
          </a:xfrm>
          <a:prstGeom prst="rect">
            <a:avLst/>
          </a:prstGeom>
          <a:solidFill>
            <a:schemeClr val="tx1">
              <a:lumMod val="65000"/>
              <a:lumOff val="3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557255" y="-1250795"/>
            <a:ext cx="8348746" cy="9333120"/>
            <a:chOff x="1557255" y="-1250795"/>
            <a:chExt cx="8348746" cy="9333120"/>
          </a:xfrm>
        </p:grpSpPr>
        <p:sp>
          <p:nvSpPr>
            <p:cNvPr id="4" name="이등변 삼각형 3"/>
            <p:cNvSpPr/>
            <p:nvPr/>
          </p:nvSpPr>
          <p:spPr>
            <a:xfrm rot="16200000">
              <a:off x="1876695" y="1872342"/>
              <a:ext cx="6857999" cy="3113314"/>
            </a:xfrm>
            <a:prstGeom prst="triangle">
              <a:avLst/>
            </a:prstGeom>
            <a:solidFill>
              <a:schemeClr val="bg1">
                <a:lumMod val="8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6862353" y="0"/>
              <a:ext cx="3043648" cy="6858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 rot="2529361" flipH="1">
              <a:off x="3685901" y="-1250795"/>
              <a:ext cx="72000" cy="933312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 rot="19070639" flipH="1" flipV="1">
              <a:off x="1557255" y="-340478"/>
              <a:ext cx="72000" cy="4824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019170" y="2237876"/>
            <a:ext cx="4615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solidFill>
                  <a:prstClr val="black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아파트 인터넷</a:t>
            </a:r>
            <a:r>
              <a:rPr lang="en-US" altLang="ko-KR" sz="2800" dirty="0">
                <a:solidFill>
                  <a:prstClr val="black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 </a:t>
            </a:r>
            <a:r>
              <a:rPr lang="ko-KR" altLang="en-US" sz="2800">
                <a:solidFill>
                  <a:prstClr val="black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품질개선 </a:t>
            </a:r>
            <a:r>
              <a:rPr lang="ko-KR" altLang="en-US" sz="2800" dirty="0">
                <a:solidFill>
                  <a:prstClr val="black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제안</a:t>
            </a:r>
            <a:endParaRPr lang="ko-KR" altLang="en-US" sz="2800" dirty="0">
              <a:solidFill>
                <a:prstClr val="black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grpSp>
        <p:nvGrpSpPr>
          <p:cNvPr id="14" name="그룹 13"/>
          <p:cNvGrpSpPr>
            <a:grpSpLocks/>
          </p:cNvGrpSpPr>
          <p:nvPr/>
        </p:nvGrpSpPr>
        <p:grpSpPr bwMode="auto">
          <a:xfrm>
            <a:off x="8687033" y="2876712"/>
            <a:ext cx="903138" cy="307777"/>
            <a:chOff x="513553" y="1649981"/>
            <a:chExt cx="1347833" cy="364747"/>
          </a:xfrm>
        </p:grpSpPr>
        <p:sp>
          <p:nvSpPr>
            <p:cNvPr id="15" name="모서리가 둥근 직사각형 14"/>
            <p:cNvSpPr/>
            <p:nvPr/>
          </p:nvSpPr>
          <p:spPr>
            <a:xfrm>
              <a:off x="539750" y="1686253"/>
              <a:ext cx="1295443" cy="298403"/>
            </a:xfrm>
            <a:prstGeom prst="roundRect">
              <a:avLst>
                <a:gd name="adj" fmla="val 50000"/>
              </a:avLst>
            </a:prstGeom>
            <a:solidFill>
              <a:srgbClr val="047BB6"/>
            </a:solidFill>
            <a:ln w="12700" cap="flat" cmpd="sng" algn="ctr">
              <a:noFill/>
              <a:prstDash val="solid"/>
            </a:ln>
            <a:effectLst/>
          </p:spPr>
          <p:txBody>
            <a:bodyPr wrap="none" lIns="0" tIns="36000" rIns="0" bIns="36000" anchor="ctr"/>
            <a:lstStyle/>
            <a:p>
              <a:pPr algn="ctr" fontAlgn="b">
                <a:defRPr/>
              </a:pPr>
              <a:endParaRPr lang="ko-KR" altLang="en-US" sz="1200" spc="-5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gradFill>
                  <a:gsLst>
                    <a:gs pos="21101">
                      <a:srgbClr val="000000"/>
                    </a:gs>
                    <a:gs pos="52222">
                      <a:srgbClr val="000000"/>
                    </a:gs>
                  </a:gsLst>
                  <a:lin ang="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Droid Sans Fallback" panose="020B0502000000000001" pitchFamily="50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13553" y="1649981"/>
              <a:ext cx="1347833" cy="364747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pPr marL="0" lvl="1" algn="ctr">
                <a:defRPr/>
              </a:pPr>
              <a:r>
                <a:rPr lang="ko-KR" altLang="en-US" sz="1400" b="1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gradFill>
                    <a:gsLst>
                      <a:gs pos="15556">
                        <a:srgbClr val="FFFFFF"/>
                      </a:gs>
                      <a:gs pos="27000">
                        <a:srgbClr val="FFFFFF"/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Droid Sans Fallback" panose="020B0502000000000001" pitchFamily="50" charset="-127"/>
                </a:rPr>
                <a:t>제안서</a:t>
              </a:r>
              <a:endParaRPr lang="ko-KR" altLang="en-US" sz="1400" b="1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gradFill>
                  <a:gsLst>
                    <a:gs pos="15556">
                      <a:srgbClr val="FFFFFF"/>
                    </a:gs>
                    <a:gs pos="27000">
                      <a:srgbClr val="FFFFFF"/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Droid Sans Fallback" panose="020B0502000000000001" pitchFamily="50" charset="-127"/>
              </a:endParaRPr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4126937" y="2791703"/>
            <a:ext cx="5500149" cy="1628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4610525" y="2761095"/>
            <a:ext cx="5028342" cy="18806"/>
          </a:xfrm>
          <a:prstGeom prst="line">
            <a:avLst/>
          </a:prstGeom>
          <a:ln w="57150">
            <a:solidFill>
              <a:srgbClr val="0478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24"/>
          <p:cNvSpPr txBox="1">
            <a:spLocks noChangeArrowheads="1"/>
          </p:cNvSpPr>
          <p:nvPr/>
        </p:nvSpPr>
        <p:spPr bwMode="auto">
          <a:xfrm>
            <a:off x="7331511" y="2907319"/>
            <a:ext cx="1164220" cy="25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0" tIns="18000" rIns="108000" bIns="18000" anchor="ctr">
            <a:spAutoFit/>
            <a:scene3d>
              <a:camera prst="orthographicFront"/>
              <a:lightRig rig="threePt" dir="t"/>
            </a:scene3d>
            <a:sp3d extrusionH="6350" contourW="25400">
              <a:bevelT w="0"/>
              <a:contourClr>
                <a:schemeClr val="bg1"/>
              </a:contourClr>
            </a:sp3d>
          </a:bodyPr>
          <a:lstStyle/>
          <a:p>
            <a:pPr>
              <a:spcAft>
                <a:spcPts val="300"/>
              </a:spcAft>
              <a:defRPr/>
            </a:pPr>
            <a:r>
              <a:rPr lang="en-US" altLang="ko-KR" sz="1400" b="1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2022. 7. 29</a:t>
            </a:r>
            <a:endParaRPr lang="ko-KR" altLang="en-US" sz="1400" b="1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 flipV="1">
            <a:off x="7331511" y="2891932"/>
            <a:ext cx="0" cy="2786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324"/>
          <p:cNvSpPr txBox="1">
            <a:spLocks noChangeArrowheads="1"/>
          </p:cNvSpPr>
          <p:nvPr/>
        </p:nvSpPr>
        <p:spPr bwMode="auto">
          <a:xfrm>
            <a:off x="6306790" y="2891930"/>
            <a:ext cx="1574163" cy="267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0" tIns="18000" rIns="108000" bIns="18000" anchor="ctr">
            <a:spAutoFit/>
            <a:scene3d>
              <a:camera prst="orthographicFront"/>
              <a:lightRig rig="threePt" dir="t"/>
            </a:scene3d>
            <a:sp3d extrusionH="6350" contourW="25400">
              <a:bevelT w="0"/>
              <a:contourClr>
                <a:schemeClr val="bg1"/>
              </a:contourClr>
            </a:sp3d>
          </a:bodyPr>
          <a:lstStyle/>
          <a:p>
            <a:pPr>
              <a:spcAft>
                <a:spcPts val="300"/>
              </a:spcAft>
              <a:defRPr/>
            </a:pPr>
            <a:r>
              <a:rPr lang="ko-KR" altLang="en-US" sz="1500" b="1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오산지점</a:t>
            </a:r>
            <a:endParaRPr lang="ko-KR" altLang="en-US" sz="1500" b="1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25" name="Picture 20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8979" y="2896268"/>
            <a:ext cx="259103" cy="228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749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773460"/>
            <a:ext cx="9906000" cy="60845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E4F0F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5"/>
          <p:cNvSpPr>
            <a:spLocks noChangeArrowheads="1"/>
          </p:cNvSpPr>
          <p:nvPr/>
        </p:nvSpPr>
        <p:spPr bwMode="auto">
          <a:xfrm>
            <a:off x="4734992" y="1983897"/>
            <a:ext cx="436017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latinLnBrk="0"/>
            <a:r>
              <a:rPr lang="ko-KR" altLang="en-US" sz="2000" spc="-50" dirty="0">
                <a:ln>
                  <a:solidFill>
                    <a:sysClr val="window" lastClr="FFFFFF">
                      <a:lumMod val="65000"/>
                      <a:alpha val="0"/>
                    </a:sys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목차</a:t>
            </a:r>
            <a:endParaRPr lang="ko-KR" altLang="en-US" sz="2000" spc="-50" dirty="0">
              <a:ln>
                <a:solidFill>
                  <a:sysClr val="window" lastClr="FFFFFF">
                    <a:lumMod val="65000"/>
                    <a:alpha val="0"/>
                  </a:sys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693000" y="2459556"/>
            <a:ext cx="2520000" cy="0"/>
          </a:xfrm>
          <a:prstGeom prst="line">
            <a:avLst/>
          </a:prstGeom>
          <a:ln w="57150">
            <a:solidFill>
              <a:srgbClr val="0478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그룹 6"/>
          <p:cNvGrpSpPr/>
          <p:nvPr/>
        </p:nvGrpSpPr>
        <p:grpSpPr>
          <a:xfrm>
            <a:off x="3748432" y="2729301"/>
            <a:ext cx="3278608" cy="254731"/>
            <a:chOff x="915762" y="2978349"/>
            <a:chExt cx="3278608" cy="254731"/>
          </a:xfrm>
        </p:grpSpPr>
        <p:sp>
          <p:nvSpPr>
            <p:cNvPr id="8" name="TextBox 7"/>
            <p:cNvSpPr txBox="1"/>
            <p:nvPr/>
          </p:nvSpPr>
          <p:spPr bwMode="auto">
            <a:xfrm>
              <a:off x="1412926" y="3002344"/>
              <a:ext cx="2781444" cy="22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FFFF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defTabSz="1019175">
                <a:lnSpc>
                  <a:spcPct val="110000"/>
                </a:lnSpc>
                <a:buClr>
                  <a:srgbClr val="F06325"/>
                </a:buClr>
                <a:buSzPct val="80000"/>
                <a:defRPr sz="2000" u="none" spc="-60">
                  <a:solidFill>
                    <a:srgbClr val="001E42"/>
                  </a:solidFill>
                  <a:latin typeface="Rix모던고딕 EB" panose="02020603020101020101" pitchFamily="18" charset="-127"/>
                  <a:ea typeface="Rix모던고딕 EB" panose="02020603020101020101" pitchFamily="18" charset="-127"/>
                </a:defRPr>
              </a:lvl1pPr>
              <a:lvl2pPr marL="509588" indent="-52388" defTabSz="1019175">
                <a:defRPr sz="2000" u="sng">
                  <a:latin typeface="굴림" charset="-127"/>
                  <a:ea typeface="굴림" charset="-127"/>
                </a:defRPr>
              </a:lvl2pPr>
              <a:lvl3pPr marL="1019175" indent="-104775" defTabSz="1019175">
                <a:defRPr sz="2000" u="sng">
                  <a:latin typeface="굴림" charset="-127"/>
                  <a:ea typeface="굴림" charset="-127"/>
                </a:defRPr>
              </a:lvl3pPr>
              <a:lvl4pPr marL="1528763" indent="-157163" defTabSz="1019175">
                <a:defRPr sz="2000" u="sng">
                  <a:latin typeface="굴림" charset="-127"/>
                  <a:ea typeface="굴림" charset="-127"/>
                </a:defRPr>
              </a:lvl4pPr>
              <a:lvl5pPr marL="2038350" indent="-209550" defTabSz="1019175">
                <a:defRPr sz="2000" u="sng">
                  <a:latin typeface="굴림" charset="-127"/>
                  <a:ea typeface="굴림" charset="-127"/>
                </a:defRPr>
              </a:lvl5pPr>
              <a:lvl6pPr>
                <a:defRPr sz="2000" u="sng">
                  <a:latin typeface="굴림" charset="-127"/>
                  <a:ea typeface="굴림" charset="-127"/>
                </a:defRPr>
              </a:lvl6pPr>
              <a:lvl7pPr>
                <a:defRPr sz="2000" u="sng">
                  <a:latin typeface="굴림" charset="-127"/>
                  <a:ea typeface="굴림" charset="-127"/>
                </a:defRPr>
              </a:lvl7pPr>
              <a:lvl8pPr>
                <a:defRPr sz="2000" u="sng">
                  <a:latin typeface="굴림" charset="-127"/>
                  <a:ea typeface="굴림" charset="-127"/>
                </a:defRPr>
              </a:lvl8pPr>
              <a:lvl9pPr>
                <a:defRPr sz="2000" u="sng">
                  <a:latin typeface="굴림" charset="-127"/>
                  <a:ea typeface="굴림" charset="-127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ko-KR" altLang="en-US" sz="1600" spc="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제안 배경</a:t>
              </a:r>
              <a:endParaRPr lang="ko-KR" altLang="en-US" sz="1600" spc="0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9" name="TextBox 2"/>
            <p:cNvSpPr txBox="1"/>
            <p:nvPr/>
          </p:nvSpPr>
          <p:spPr bwMode="auto">
            <a:xfrm>
              <a:off x="915762" y="2993206"/>
              <a:ext cx="198772" cy="2398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FFFF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defTabSz="1019175">
                <a:lnSpc>
                  <a:spcPct val="110000"/>
                </a:lnSpc>
                <a:buClr>
                  <a:srgbClr val="F06325"/>
                </a:buClr>
                <a:buSzPct val="80000"/>
                <a:defRPr sz="2000" u="none" spc="-60">
                  <a:solidFill>
                    <a:srgbClr val="001E42"/>
                  </a:solidFill>
                  <a:latin typeface="Rix모던고딕 EB" panose="02020603020101020101" pitchFamily="18" charset="-127"/>
                  <a:ea typeface="Rix모던고딕 EB" panose="02020603020101020101" pitchFamily="18" charset="-127"/>
                </a:defRPr>
              </a:lvl1pPr>
              <a:lvl2pPr marL="509588" indent="-52388" defTabSz="1019175">
                <a:defRPr sz="2000" u="sng">
                  <a:latin typeface="굴림" charset="-127"/>
                  <a:ea typeface="굴림" charset="-127"/>
                </a:defRPr>
              </a:lvl2pPr>
              <a:lvl3pPr marL="1019175" indent="-104775" defTabSz="1019175">
                <a:defRPr sz="2000" u="sng">
                  <a:latin typeface="굴림" charset="-127"/>
                  <a:ea typeface="굴림" charset="-127"/>
                </a:defRPr>
              </a:lvl3pPr>
              <a:lvl4pPr marL="1528763" indent="-157163" defTabSz="1019175">
                <a:defRPr sz="2000" u="sng">
                  <a:latin typeface="굴림" charset="-127"/>
                  <a:ea typeface="굴림" charset="-127"/>
                </a:defRPr>
              </a:lvl4pPr>
              <a:lvl5pPr marL="2038350" indent="-209550" defTabSz="1019175">
                <a:defRPr sz="2000" u="sng">
                  <a:latin typeface="굴림" charset="-127"/>
                  <a:ea typeface="굴림" charset="-127"/>
                </a:defRPr>
              </a:lvl5pPr>
              <a:lvl6pPr>
                <a:defRPr sz="2000" u="sng">
                  <a:latin typeface="굴림" charset="-127"/>
                  <a:ea typeface="굴림" charset="-127"/>
                </a:defRPr>
              </a:lvl6pPr>
              <a:lvl7pPr>
                <a:defRPr sz="2000" u="sng">
                  <a:latin typeface="굴림" charset="-127"/>
                  <a:ea typeface="굴림" charset="-127"/>
                </a:defRPr>
              </a:lvl7pPr>
              <a:lvl8pPr>
                <a:defRPr sz="2000" u="sng">
                  <a:latin typeface="굴림" charset="-127"/>
                  <a:ea typeface="굴림" charset="-127"/>
                </a:defRPr>
              </a:lvl8pPr>
              <a:lvl9pPr>
                <a:defRPr sz="2000" u="sng">
                  <a:latin typeface="굴림" charset="-127"/>
                  <a:ea typeface="굴림" charset="-127"/>
                </a:defRPr>
              </a:lvl9pPr>
            </a:lstStyle>
            <a:p>
              <a:pPr algn="r">
                <a:lnSpc>
                  <a:spcPct val="90000"/>
                </a:lnSpc>
              </a:pPr>
              <a:r>
                <a:rPr lang="en-US" altLang="ko-KR" sz="1728" spc="0" dirty="0" smtClean="0">
                  <a:solidFill>
                    <a:srgbClr val="086BA4"/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</a:rPr>
                <a:t>Ⅰ</a:t>
              </a:r>
              <a:endParaRPr lang="ko-KR" altLang="en-US" sz="1728" spc="0" dirty="0">
                <a:solidFill>
                  <a:srgbClr val="086BA4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1247508" y="2978349"/>
              <a:ext cx="0" cy="23549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/>
          <p:cNvGrpSpPr/>
          <p:nvPr/>
        </p:nvGrpSpPr>
        <p:grpSpPr>
          <a:xfrm>
            <a:off x="3748432" y="3197818"/>
            <a:ext cx="3278606" cy="254730"/>
            <a:chOff x="915762" y="3566424"/>
            <a:chExt cx="3278606" cy="254730"/>
          </a:xfrm>
        </p:grpSpPr>
        <p:sp>
          <p:nvSpPr>
            <p:cNvPr id="12" name="TextBox 2"/>
            <p:cNvSpPr txBox="1"/>
            <p:nvPr/>
          </p:nvSpPr>
          <p:spPr bwMode="auto">
            <a:xfrm>
              <a:off x="1412922" y="3590417"/>
              <a:ext cx="2781446" cy="22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FFFF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defTabSz="1019175">
                <a:lnSpc>
                  <a:spcPct val="110000"/>
                </a:lnSpc>
                <a:buClr>
                  <a:srgbClr val="F06325"/>
                </a:buClr>
                <a:buSzPct val="80000"/>
                <a:defRPr sz="2000" u="none" spc="-60">
                  <a:solidFill>
                    <a:srgbClr val="001E42"/>
                  </a:solidFill>
                  <a:latin typeface="Rix모던고딕 EB" panose="02020603020101020101" pitchFamily="18" charset="-127"/>
                  <a:ea typeface="Rix모던고딕 EB" panose="02020603020101020101" pitchFamily="18" charset="-127"/>
                </a:defRPr>
              </a:lvl1pPr>
              <a:lvl2pPr marL="509588" indent="-52388" defTabSz="1019175">
                <a:defRPr sz="2000" u="sng">
                  <a:latin typeface="굴림" charset="-127"/>
                  <a:ea typeface="굴림" charset="-127"/>
                </a:defRPr>
              </a:lvl2pPr>
              <a:lvl3pPr marL="1019175" indent="-104775" defTabSz="1019175">
                <a:defRPr sz="2000" u="sng">
                  <a:latin typeface="굴림" charset="-127"/>
                  <a:ea typeface="굴림" charset="-127"/>
                </a:defRPr>
              </a:lvl3pPr>
              <a:lvl4pPr marL="1528763" indent="-157163" defTabSz="1019175">
                <a:defRPr sz="2000" u="sng">
                  <a:latin typeface="굴림" charset="-127"/>
                  <a:ea typeface="굴림" charset="-127"/>
                </a:defRPr>
              </a:lvl4pPr>
              <a:lvl5pPr marL="2038350" indent="-209550" defTabSz="1019175">
                <a:defRPr sz="2000" u="sng">
                  <a:latin typeface="굴림" charset="-127"/>
                  <a:ea typeface="굴림" charset="-127"/>
                </a:defRPr>
              </a:lvl5pPr>
              <a:lvl6pPr>
                <a:defRPr sz="2000" u="sng">
                  <a:latin typeface="굴림" charset="-127"/>
                  <a:ea typeface="굴림" charset="-127"/>
                </a:defRPr>
              </a:lvl6pPr>
              <a:lvl7pPr>
                <a:defRPr sz="2000" u="sng">
                  <a:latin typeface="굴림" charset="-127"/>
                  <a:ea typeface="굴림" charset="-127"/>
                </a:defRPr>
              </a:lvl7pPr>
              <a:lvl8pPr>
                <a:defRPr sz="2000" u="sng">
                  <a:latin typeface="굴림" charset="-127"/>
                  <a:ea typeface="굴림" charset="-127"/>
                </a:defRPr>
              </a:lvl8pPr>
              <a:lvl9pPr>
                <a:defRPr sz="2000" u="sng">
                  <a:latin typeface="굴림" charset="-127"/>
                  <a:ea typeface="굴림" charset="-127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ko-KR" altLang="en-US" sz="1600" spc="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문제점</a:t>
              </a:r>
              <a:endParaRPr lang="ko-KR" altLang="en-US" sz="1600" spc="0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13" name="TextBox 2"/>
            <p:cNvSpPr txBox="1"/>
            <p:nvPr/>
          </p:nvSpPr>
          <p:spPr bwMode="auto">
            <a:xfrm>
              <a:off x="915762" y="3581280"/>
              <a:ext cx="198772" cy="2398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FFFF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defTabSz="1019175">
                <a:lnSpc>
                  <a:spcPct val="110000"/>
                </a:lnSpc>
                <a:buClr>
                  <a:srgbClr val="F06325"/>
                </a:buClr>
                <a:buSzPct val="80000"/>
                <a:defRPr sz="2000" u="none" spc="-60">
                  <a:solidFill>
                    <a:srgbClr val="001E42"/>
                  </a:solidFill>
                  <a:latin typeface="Rix모던고딕 EB" panose="02020603020101020101" pitchFamily="18" charset="-127"/>
                  <a:ea typeface="Rix모던고딕 EB" panose="02020603020101020101" pitchFamily="18" charset="-127"/>
                </a:defRPr>
              </a:lvl1pPr>
              <a:lvl2pPr marL="509588" indent="-52388" defTabSz="1019175">
                <a:defRPr sz="2000" u="sng">
                  <a:latin typeface="굴림" charset="-127"/>
                  <a:ea typeface="굴림" charset="-127"/>
                </a:defRPr>
              </a:lvl2pPr>
              <a:lvl3pPr marL="1019175" indent="-104775" defTabSz="1019175">
                <a:defRPr sz="2000" u="sng">
                  <a:latin typeface="굴림" charset="-127"/>
                  <a:ea typeface="굴림" charset="-127"/>
                </a:defRPr>
              </a:lvl3pPr>
              <a:lvl4pPr marL="1528763" indent="-157163" defTabSz="1019175">
                <a:defRPr sz="2000" u="sng">
                  <a:latin typeface="굴림" charset="-127"/>
                  <a:ea typeface="굴림" charset="-127"/>
                </a:defRPr>
              </a:lvl4pPr>
              <a:lvl5pPr marL="2038350" indent="-209550" defTabSz="1019175">
                <a:defRPr sz="2000" u="sng">
                  <a:latin typeface="굴림" charset="-127"/>
                  <a:ea typeface="굴림" charset="-127"/>
                </a:defRPr>
              </a:lvl5pPr>
              <a:lvl6pPr>
                <a:defRPr sz="2000" u="sng">
                  <a:latin typeface="굴림" charset="-127"/>
                  <a:ea typeface="굴림" charset="-127"/>
                </a:defRPr>
              </a:lvl6pPr>
              <a:lvl7pPr>
                <a:defRPr sz="2000" u="sng">
                  <a:latin typeface="굴림" charset="-127"/>
                  <a:ea typeface="굴림" charset="-127"/>
                </a:defRPr>
              </a:lvl7pPr>
              <a:lvl8pPr>
                <a:defRPr sz="2000" u="sng">
                  <a:latin typeface="굴림" charset="-127"/>
                  <a:ea typeface="굴림" charset="-127"/>
                </a:defRPr>
              </a:lvl8pPr>
              <a:lvl9pPr>
                <a:defRPr sz="2000" u="sng">
                  <a:latin typeface="굴림" charset="-127"/>
                  <a:ea typeface="굴림" charset="-127"/>
                </a:defRPr>
              </a:lvl9pPr>
            </a:lstStyle>
            <a:p>
              <a:pPr algn="r">
                <a:lnSpc>
                  <a:spcPct val="90000"/>
                </a:lnSpc>
              </a:pPr>
              <a:r>
                <a:rPr lang="en-US" altLang="ko-KR" sz="1728" spc="0" dirty="0">
                  <a:solidFill>
                    <a:srgbClr val="086BA4"/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</a:rPr>
                <a:t>Ⅱ</a:t>
              </a:r>
              <a:endParaRPr lang="ko-KR" altLang="en-US" sz="1728" spc="0" dirty="0">
                <a:solidFill>
                  <a:srgbClr val="086BA4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endParaRPr>
            </a:p>
          </p:txBody>
        </p:sp>
        <p:cxnSp>
          <p:nvCxnSpPr>
            <p:cNvPr id="14" name="직선 연결선 13"/>
            <p:cNvCxnSpPr/>
            <p:nvPr/>
          </p:nvCxnSpPr>
          <p:spPr>
            <a:xfrm>
              <a:off x="1247508" y="3566424"/>
              <a:ext cx="0" cy="23549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그룹 14"/>
          <p:cNvGrpSpPr/>
          <p:nvPr/>
        </p:nvGrpSpPr>
        <p:grpSpPr>
          <a:xfrm>
            <a:off x="3748432" y="3666334"/>
            <a:ext cx="3278608" cy="254728"/>
            <a:chOff x="915762" y="4187139"/>
            <a:chExt cx="3278608" cy="254728"/>
          </a:xfrm>
        </p:grpSpPr>
        <p:sp>
          <p:nvSpPr>
            <p:cNvPr id="16" name="TextBox 2"/>
            <p:cNvSpPr txBox="1"/>
            <p:nvPr/>
          </p:nvSpPr>
          <p:spPr bwMode="auto">
            <a:xfrm>
              <a:off x="1412926" y="4211130"/>
              <a:ext cx="2781444" cy="22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FFFF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defTabSz="1019175">
                <a:lnSpc>
                  <a:spcPct val="110000"/>
                </a:lnSpc>
                <a:buClr>
                  <a:srgbClr val="F06325"/>
                </a:buClr>
                <a:buSzPct val="80000"/>
                <a:defRPr sz="2000" u="none" spc="-60">
                  <a:solidFill>
                    <a:srgbClr val="001E42"/>
                  </a:solidFill>
                  <a:latin typeface="Rix모던고딕 EB" panose="02020603020101020101" pitchFamily="18" charset="-127"/>
                  <a:ea typeface="Rix모던고딕 EB" panose="02020603020101020101" pitchFamily="18" charset="-127"/>
                </a:defRPr>
              </a:lvl1pPr>
              <a:lvl2pPr marL="509588" indent="-52388" defTabSz="1019175">
                <a:defRPr sz="2000" u="sng">
                  <a:latin typeface="굴림" charset="-127"/>
                  <a:ea typeface="굴림" charset="-127"/>
                </a:defRPr>
              </a:lvl2pPr>
              <a:lvl3pPr marL="1019175" indent="-104775" defTabSz="1019175">
                <a:defRPr sz="2000" u="sng">
                  <a:latin typeface="굴림" charset="-127"/>
                  <a:ea typeface="굴림" charset="-127"/>
                </a:defRPr>
              </a:lvl3pPr>
              <a:lvl4pPr marL="1528763" indent="-157163" defTabSz="1019175">
                <a:defRPr sz="2000" u="sng">
                  <a:latin typeface="굴림" charset="-127"/>
                  <a:ea typeface="굴림" charset="-127"/>
                </a:defRPr>
              </a:lvl4pPr>
              <a:lvl5pPr marL="2038350" indent="-209550" defTabSz="1019175">
                <a:defRPr sz="2000" u="sng">
                  <a:latin typeface="굴림" charset="-127"/>
                  <a:ea typeface="굴림" charset="-127"/>
                </a:defRPr>
              </a:lvl5pPr>
              <a:lvl6pPr>
                <a:defRPr sz="2000" u="sng">
                  <a:latin typeface="굴림" charset="-127"/>
                  <a:ea typeface="굴림" charset="-127"/>
                </a:defRPr>
              </a:lvl6pPr>
              <a:lvl7pPr>
                <a:defRPr sz="2000" u="sng">
                  <a:latin typeface="굴림" charset="-127"/>
                  <a:ea typeface="굴림" charset="-127"/>
                </a:defRPr>
              </a:lvl7pPr>
              <a:lvl8pPr>
                <a:defRPr sz="2000" u="sng">
                  <a:latin typeface="굴림" charset="-127"/>
                  <a:ea typeface="굴림" charset="-127"/>
                </a:defRPr>
              </a:lvl8pPr>
              <a:lvl9pPr>
                <a:defRPr sz="2000" u="sng">
                  <a:latin typeface="굴림" charset="-127"/>
                  <a:ea typeface="굴림" charset="-127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ko-KR" altLang="en-US" sz="1600" spc="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기대효과</a:t>
              </a:r>
              <a:endParaRPr lang="ko-KR" altLang="en-US" sz="1600" spc="0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17" name="TextBox 2"/>
            <p:cNvSpPr txBox="1"/>
            <p:nvPr/>
          </p:nvSpPr>
          <p:spPr bwMode="auto">
            <a:xfrm>
              <a:off x="915762" y="4201993"/>
              <a:ext cx="198772" cy="2398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FFFF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defTabSz="1019175">
                <a:lnSpc>
                  <a:spcPct val="110000"/>
                </a:lnSpc>
                <a:buClr>
                  <a:srgbClr val="F06325"/>
                </a:buClr>
                <a:buSzPct val="80000"/>
                <a:defRPr sz="2000" u="none" spc="-60">
                  <a:solidFill>
                    <a:srgbClr val="001E42"/>
                  </a:solidFill>
                  <a:latin typeface="Rix모던고딕 EB" panose="02020603020101020101" pitchFamily="18" charset="-127"/>
                  <a:ea typeface="Rix모던고딕 EB" panose="02020603020101020101" pitchFamily="18" charset="-127"/>
                </a:defRPr>
              </a:lvl1pPr>
              <a:lvl2pPr marL="509588" indent="-52388" defTabSz="1019175">
                <a:defRPr sz="2000" u="sng">
                  <a:latin typeface="굴림" charset="-127"/>
                  <a:ea typeface="굴림" charset="-127"/>
                </a:defRPr>
              </a:lvl2pPr>
              <a:lvl3pPr marL="1019175" indent="-104775" defTabSz="1019175">
                <a:defRPr sz="2000" u="sng">
                  <a:latin typeface="굴림" charset="-127"/>
                  <a:ea typeface="굴림" charset="-127"/>
                </a:defRPr>
              </a:lvl3pPr>
              <a:lvl4pPr marL="1528763" indent="-157163" defTabSz="1019175">
                <a:defRPr sz="2000" u="sng">
                  <a:latin typeface="굴림" charset="-127"/>
                  <a:ea typeface="굴림" charset="-127"/>
                </a:defRPr>
              </a:lvl4pPr>
              <a:lvl5pPr marL="2038350" indent="-209550" defTabSz="1019175">
                <a:defRPr sz="2000" u="sng">
                  <a:latin typeface="굴림" charset="-127"/>
                  <a:ea typeface="굴림" charset="-127"/>
                </a:defRPr>
              </a:lvl5pPr>
              <a:lvl6pPr>
                <a:defRPr sz="2000" u="sng">
                  <a:latin typeface="굴림" charset="-127"/>
                  <a:ea typeface="굴림" charset="-127"/>
                </a:defRPr>
              </a:lvl6pPr>
              <a:lvl7pPr>
                <a:defRPr sz="2000" u="sng">
                  <a:latin typeface="굴림" charset="-127"/>
                  <a:ea typeface="굴림" charset="-127"/>
                </a:defRPr>
              </a:lvl7pPr>
              <a:lvl8pPr>
                <a:defRPr sz="2000" u="sng">
                  <a:latin typeface="굴림" charset="-127"/>
                  <a:ea typeface="굴림" charset="-127"/>
                </a:defRPr>
              </a:lvl8pPr>
              <a:lvl9pPr>
                <a:defRPr sz="2000" u="sng">
                  <a:latin typeface="굴림" charset="-127"/>
                  <a:ea typeface="굴림" charset="-127"/>
                </a:defRPr>
              </a:lvl9pPr>
            </a:lstStyle>
            <a:p>
              <a:pPr algn="r">
                <a:lnSpc>
                  <a:spcPct val="90000"/>
                </a:lnSpc>
              </a:pPr>
              <a:r>
                <a:rPr lang="en-US" altLang="ko-KR" sz="1728" spc="0" dirty="0">
                  <a:solidFill>
                    <a:srgbClr val="086BA4"/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</a:rPr>
                <a:t>Ⅲ</a:t>
              </a:r>
              <a:endParaRPr lang="ko-KR" altLang="en-US" sz="1728" spc="0" dirty="0">
                <a:solidFill>
                  <a:srgbClr val="086BA4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>
            <a:xfrm>
              <a:off x="1247508" y="4187139"/>
              <a:ext cx="0" cy="23549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18"/>
          <p:cNvGrpSpPr/>
          <p:nvPr/>
        </p:nvGrpSpPr>
        <p:grpSpPr>
          <a:xfrm>
            <a:off x="3748432" y="4134849"/>
            <a:ext cx="3839201" cy="254730"/>
            <a:chOff x="915762" y="4793269"/>
            <a:chExt cx="3839201" cy="254730"/>
          </a:xfrm>
        </p:grpSpPr>
        <p:sp>
          <p:nvSpPr>
            <p:cNvPr id="20" name="TextBox 2"/>
            <p:cNvSpPr txBox="1"/>
            <p:nvPr/>
          </p:nvSpPr>
          <p:spPr bwMode="auto">
            <a:xfrm>
              <a:off x="1412926" y="4817260"/>
              <a:ext cx="3342037" cy="221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FFFF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defTabSz="1019175">
                <a:lnSpc>
                  <a:spcPct val="110000"/>
                </a:lnSpc>
                <a:buClr>
                  <a:srgbClr val="F06325"/>
                </a:buClr>
                <a:buSzPct val="80000"/>
                <a:defRPr sz="2000" u="none" spc="-60">
                  <a:solidFill>
                    <a:srgbClr val="001E42"/>
                  </a:solidFill>
                  <a:latin typeface="Rix모던고딕 EB" panose="02020603020101020101" pitchFamily="18" charset="-127"/>
                  <a:ea typeface="Rix모던고딕 EB" panose="02020603020101020101" pitchFamily="18" charset="-127"/>
                </a:defRPr>
              </a:lvl1pPr>
              <a:lvl2pPr marL="509588" indent="-52388" defTabSz="1019175">
                <a:defRPr sz="2000" u="sng">
                  <a:latin typeface="굴림" charset="-127"/>
                  <a:ea typeface="굴림" charset="-127"/>
                </a:defRPr>
              </a:lvl2pPr>
              <a:lvl3pPr marL="1019175" indent="-104775" defTabSz="1019175">
                <a:defRPr sz="2000" u="sng">
                  <a:latin typeface="굴림" charset="-127"/>
                  <a:ea typeface="굴림" charset="-127"/>
                </a:defRPr>
              </a:lvl3pPr>
              <a:lvl4pPr marL="1528763" indent="-157163" defTabSz="1019175">
                <a:defRPr sz="2000" u="sng">
                  <a:latin typeface="굴림" charset="-127"/>
                  <a:ea typeface="굴림" charset="-127"/>
                </a:defRPr>
              </a:lvl4pPr>
              <a:lvl5pPr marL="2038350" indent="-209550" defTabSz="1019175">
                <a:defRPr sz="2000" u="sng">
                  <a:latin typeface="굴림" charset="-127"/>
                  <a:ea typeface="굴림" charset="-127"/>
                </a:defRPr>
              </a:lvl5pPr>
              <a:lvl6pPr>
                <a:defRPr sz="2000" u="sng">
                  <a:latin typeface="굴림" charset="-127"/>
                  <a:ea typeface="굴림" charset="-127"/>
                </a:defRPr>
              </a:lvl6pPr>
              <a:lvl7pPr>
                <a:defRPr sz="2000" u="sng">
                  <a:latin typeface="굴림" charset="-127"/>
                  <a:ea typeface="굴림" charset="-127"/>
                </a:defRPr>
              </a:lvl7pPr>
              <a:lvl8pPr>
                <a:defRPr sz="2000" u="sng">
                  <a:latin typeface="굴림" charset="-127"/>
                  <a:ea typeface="굴림" charset="-127"/>
                </a:defRPr>
              </a:lvl8pPr>
              <a:lvl9pPr>
                <a:defRPr sz="2000" u="sng">
                  <a:latin typeface="굴림" charset="-127"/>
                  <a:ea typeface="굴림" charset="-127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ko-KR" altLang="en-US" sz="1600" spc="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품질개선 계획</a:t>
              </a:r>
              <a:endParaRPr lang="ko-KR" altLang="en-US" sz="1600" spc="0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21" name="TextBox 2"/>
            <p:cNvSpPr txBox="1"/>
            <p:nvPr/>
          </p:nvSpPr>
          <p:spPr bwMode="auto">
            <a:xfrm>
              <a:off x="915762" y="4808125"/>
              <a:ext cx="198772" cy="2398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FFFF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defTabSz="1019175">
                <a:lnSpc>
                  <a:spcPct val="110000"/>
                </a:lnSpc>
                <a:buClr>
                  <a:srgbClr val="F06325"/>
                </a:buClr>
                <a:buSzPct val="80000"/>
                <a:defRPr sz="2000" u="none" spc="-60">
                  <a:solidFill>
                    <a:srgbClr val="001E42"/>
                  </a:solidFill>
                  <a:latin typeface="Rix모던고딕 EB" panose="02020603020101020101" pitchFamily="18" charset="-127"/>
                  <a:ea typeface="Rix모던고딕 EB" panose="02020603020101020101" pitchFamily="18" charset="-127"/>
                </a:defRPr>
              </a:lvl1pPr>
              <a:lvl2pPr marL="509588" indent="-52388" defTabSz="1019175">
                <a:defRPr sz="2000" u="sng">
                  <a:latin typeface="굴림" charset="-127"/>
                  <a:ea typeface="굴림" charset="-127"/>
                </a:defRPr>
              </a:lvl2pPr>
              <a:lvl3pPr marL="1019175" indent="-104775" defTabSz="1019175">
                <a:defRPr sz="2000" u="sng">
                  <a:latin typeface="굴림" charset="-127"/>
                  <a:ea typeface="굴림" charset="-127"/>
                </a:defRPr>
              </a:lvl3pPr>
              <a:lvl4pPr marL="1528763" indent="-157163" defTabSz="1019175">
                <a:defRPr sz="2000" u="sng">
                  <a:latin typeface="굴림" charset="-127"/>
                  <a:ea typeface="굴림" charset="-127"/>
                </a:defRPr>
              </a:lvl4pPr>
              <a:lvl5pPr marL="2038350" indent="-209550" defTabSz="1019175">
                <a:defRPr sz="2000" u="sng">
                  <a:latin typeface="굴림" charset="-127"/>
                  <a:ea typeface="굴림" charset="-127"/>
                </a:defRPr>
              </a:lvl5pPr>
              <a:lvl6pPr>
                <a:defRPr sz="2000" u="sng">
                  <a:latin typeface="굴림" charset="-127"/>
                  <a:ea typeface="굴림" charset="-127"/>
                </a:defRPr>
              </a:lvl6pPr>
              <a:lvl7pPr>
                <a:defRPr sz="2000" u="sng">
                  <a:latin typeface="굴림" charset="-127"/>
                  <a:ea typeface="굴림" charset="-127"/>
                </a:defRPr>
              </a:lvl7pPr>
              <a:lvl8pPr>
                <a:defRPr sz="2000" u="sng">
                  <a:latin typeface="굴림" charset="-127"/>
                  <a:ea typeface="굴림" charset="-127"/>
                </a:defRPr>
              </a:lvl8pPr>
              <a:lvl9pPr>
                <a:defRPr sz="2000" u="sng">
                  <a:latin typeface="굴림" charset="-127"/>
                  <a:ea typeface="굴림" charset="-127"/>
                </a:defRPr>
              </a:lvl9pPr>
            </a:lstStyle>
            <a:p>
              <a:pPr algn="r">
                <a:lnSpc>
                  <a:spcPct val="90000"/>
                </a:lnSpc>
              </a:pPr>
              <a:r>
                <a:rPr lang="en-US" altLang="ko-KR" sz="1728" spc="0" dirty="0">
                  <a:solidFill>
                    <a:srgbClr val="086BA4"/>
                  </a:solidFill>
                  <a:latin typeface="KoPub바탕체 Bold" panose="02020603020101020101" pitchFamily="18" charset="-127"/>
                  <a:ea typeface="KoPub바탕체 Bold" panose="02020603020101020101" pitchFamily="18" charset="-127"/>
                </a:rPr>
                <a:t>Ⅳ</a:t>
              </a:r>
              <a:endParaRPr lang="ko-KR" altLang="en-US" sz="1728" spc="0" dirty="0">
                <a:solidFill>
                  <a:srgbClr val="086BA4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>
            <a:xfrm>
              <a:off x="1247508" y="4793269"/>
              <a:ext cx="0" cy="23549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324"/>
          <p:cNvSpPr txBox="1">
            <a:spLocks noChangeArrowheads="1"/>
          </p:cNvSpPr>
          <p:nvPr/>
        </p:nvSpPr>
        <p:spPr bwMode="auto">
          <a:xfrm>
            <a:off x="150762" y="187769"/>
            <a:ext cx="2772308" cy="19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0" tIns="18000" rIns="108000" bIns="18000" anchor="ctr">
            <a:spAutoFit/>
            <a:scene3d>
              <a:camera prst="orthographicFront"/>
              <a:lightRig rig="threePt" dir="t"/>
            </a:scene3d>
            <a:sp3d extrusionH="6350" contourW="25400">
              <a:bevelT w="0"/>
              <a:contourClr>
                <a:schemeClr val="bg1"/>
              </a:contourClr>
            </a:sp3d>
          </a:bodyPr>
          <a:lstStyle/>
          <a:p>
            <a:pPr>
              <a:spcAft>
                <a:spcPts val="300"/>
              </a:spcAft>
              <a:defRPr/>
            </a:pPr>
            <a:r>
              <a:rPr lang="ko-KR" altLang="en-US" sz="1000" b="1" spc="-50" dirty="0">
                <a:ln>
                  <a:solidFill>
                    <a:sysClr val="window" lastClr="FFFFFF">
                      <a:lumMod val="65000"/>
                      <a:alpha val="0"/>
                    </a:sys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아파트 품질개선 제안</a:t>
            </a:r>
            <a:endParaRPr lang="ko-KR" altLang="en-US" sz="1000" b="1" spc="-50" dirty="0">
              <a:ln>
                <a:solidFill>
                  <a:sysClr val="window" lastClr="FFFFFF">
                    <a:lumMod val="65000"/>
                    <a:alpha val="0"/>
                  </a:sys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769" y="6541871"/>
            <a:ext cx="184404" cy="150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399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25218" y="85334"/>
            <a:ext cx="4714393" cy="573216"/>
            <a:chOff x="248444" y="107106"/>
            <a:chExt cx="4714393" cy="573216"/>
          </a:xfrm>
        </p:grpSpPr>
        <p:grpSp>
          <p:nvGrpSpPr>
            <p:cNvPr id="5" name="그룹 4"/>
            <p:cNvGrpSpPr/>
            <p:nvPr/>
          </p:nvGrpSpPr>
          <p:grpSpPr>
            <a:xfrm>
              <a:off x="248444" y="107106"/>
              <a:ext cx="1437004" cy="573216"/>
              <a:chOff x="183802" y="171993"/>
              <a:chExt cx="1437004" cy="573216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87858" y="277522"/>
                <a:ext cx="932948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latinLnBrk="0"/>
                <a:r>
                  <a:rPr lang="ko-KR" altLang="en-US" sz="900" spc="-5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prstClr val="white">
                        <a:lumMod val="50000"/>
                      </a:prstClr>
                    </a:solidFill>
                    <a:latin typeface="KoPub돋움체 Bold" pitchFamily="18" charset="-127"/>
                    <a:ea typeface="KoPub돋움체 Bold" pitchFamily="18" charset="-127"/>
                  </a:rPr>
                  <a:t>아파트 품질개선 제안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183802" y="171993"/>
                <a:ext cx="504056" cy="573216"/>
              </a:xfrm>
              <a:prstGeom prst="rect">
                <a:avLst/>
              </a:prstGeom>
              <a:noFill/>
              <a:ln w="9525">
                <a:noFill/>
                <a:prstDash val="sysDash"/>
                <a:miter lim="800000"/>
                <a:headEnd/>
                <a:tailEnd/>
              </a:ln>
            </p:spPr>
            <p:txBody>
              <a:bodyPr wrap="square" lIns="0" tIns="0" rIns="0" bIns="0" rtlCol="0" anchor="ctr" anchorCtr="0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914182" latinLnBrk="0">
                  <a:defRPr/>
                </a:pPr>
                <a:r>
                  <a:rPr lang="en-US" altLang="ko-KR" sz="3600" spc="-7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srgbClr val="00518E"/>
                    </a:solidFill>
                    <a:latin typeface="KoPub바탕체 Bold" pitchFamily="18" charset="-127"/>
                    <a:ea typeface="KoPub바탕체 Bold" pitchFamily="18" charset="-127"/>
                  </a:rPr>
                  <a:t>Ⅰ</a:t>
                </a:r>
              </a:p>
            </p:txBody>
          </p:sp>
        </p:grpSp>
        <p:cxnSp>
          <p:nvCxnSpPr>
            <p:cNvPr id="6" name="직선 연결선 5"/>
            <p:cNvCxnSpPr/>
            <p:nvPr/>
          </p:nvCxnSpPr>
          <p:spPr>
            <a:xfrm>
              <a:off x="706710" y="369874"/>
              <a:ext cx="3560490" cy="0"/>
            </a:xfrm>
            <a:prstGeom prst="line">
              <a:avLst/>
            </a:prstGeom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5FAFD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52500" y="398115"/>
              <a:ext cx="4210337" cy="194349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None/>
                <a:defRPr sz="1300" spc="-50" baseline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  <a:cs typeface="+mj-cs"/>
                </a:defRPr>
              </a:lvl1pPr>
            </a:lstStyle>
            <a:p>
              <a:r>
                <a:rPr lang="ko-KR" altLang="en-US" sz="1200" spc="-70" dirty="0" smtClean="0">
                  <a:ln>
                    <a:solidFill>
                      <a:sysClr val="window" lastClr="FFFFFF">
                        <a:lumMod val="65000"/>
                        <a:alpha val="0"/>
                      </a:sysClr>
                    </a:solidFill>
                  </a:ln>
                </a:rPr>
                <a:t>제안 배경</a:t>
              </a:r>
              <a:endParaRPr lang="ko-KR" altLang="en-US" sz="1200" spc="-70" dirty="0">
                <a:ln>
                  <a:solidFill>
                    <a:sysClr val="window" lastClr="FFFFFF">
                      <a:lumMod val="65000"/>
                      <a:alpha val="0"/>
                    </a:sysClr>
                  </a:solidFill>
                </a:ln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334082" y="2122158"/>
            <a:ext cx="4886476" cy="4491040"/>
            <a:chOff x="334082" y="2122158"/>
            <a:chExt cx="4886476" cy="4491040"/>
          </a:xfrm>
        </p:grpSpPr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298"/>
            <a:stretch/>
          </p:blipFill>
          <p:spPr>
            <a:xfrm rot="21394501">
              <a:off x="334082" y="2122158"/>
              <a:ext cx="4886476" cy="4491040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48" t="8708" r="63161" b="78926"/>
            <a:stretch/>
          </p:blipFill>
          <p:spPr>
            <a:xfrm rot="21394501">
              <a:off x="1773943" y="2577937"/>
              <a:ext cx="1519765" cy="574318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48" t="8708" r="63161" b="78926"/>
            <a:stretch/>
          </p:blipFill>
          <p:spPr>
            <a:xfrm rot="21421207">
              <a:off x="3054526" y="2528659"/>
              <a:ext cx="1589454" cy="574318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</p:pic>
      </p:grpSp>
      <p:sp>
        <p:nvSpPr>
          <p:cNvPr id="39" name="TextBox 38"/>
          <p:cNvSpPr txBox="1"/>
          <p:nvPr/>
        </p:nvSpPr>
        <p:spPr>
          <a:xfrm rot="21382140">
            <a:off x="3866828" y="3112007"/>
            <a:ext cx="6944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2021.9.4</a:t>
            </a:r>
            <a:endParaRPr lang="ko-KR" altLang="en-US" sz="1000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75" b="41763"/>
          <a:stretch/>
        </p:blipFill>
        <p:spPr>
          <a:xfrm rot="21394501">
            <a:off x="434514" y="4607125"/>
            <a:ext cx="4854873" cy="2025327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960" b="3298"/>
          <a:stretch/>
        </p:blipFill>
        <p:spPr>
          <a:xfrm rot="21394501">
            <a:off x="338993" y="2259305"/>
            <a:ext cx="295156" cy="4491040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72" b="3298"/>
          <a:stretch/>
        </p:blipFill>
        <p:spPr>
          <a:xfrm rot="21394501">
            <a:off x="4779450" y="1989544"/>
            <a:ext cx="431388" cy="449104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 rot="21413529">
            <a:off x="262993" y="2538961"/>
            <a:ext cx="45416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바탕체 Bold" panose="00000800000000000000" pitchFamily="2" charset="-127"/>
                <a:ea typeface="KoPub바탕체 Bold" panose="00000800000000000000" pitchFamily="2" charset="-127"/>
              </a:rPr>
              <a:t>초고속 정보통신 관련 </a:t>
            </a:r>
            <a:r>
              <a:rPr lang="en-US" altLang="ko-KR" sz="16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바탕체 Bold" panose="00000800000000000000" pitchFamily="2" charset="-127"/>
                <a:ea typeface="KoPub바탕체 Bold" panose="00000800000000000000" pitchFamily="2" charset="-127"/>
              </a:rPr>
              <a:t>‘</a:t>
            </a:r>
            <a:r>
              <a:rPr lang="ko-KR" altLang="en-US" sz="16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바탕체 Bold" panose="00000800000000000000" pitchFamily="2" charset="-127"/>
                <a:ea typeface="KoPub바탕체 Bold" panose="00000800000000000000" pitchFamily="2" charset="-127"/>
              </a:rPr>
              <a:t>특등급</a:t>
            </a:r>
            <a:r>
              <a:rPr lang="en-US" altLang="ko-KR" sz="16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바탕체 Bold" panose="00000800000000000000" pitchFamily="2" charset="-127"/>
                <a:ea typeface="KoPub바탕체 Bold" panose="00000800000000000000" pitchFamily="2" charset="-127"/>
              </a:rPr>
              <a:t>‘ </a:t>
            </a:r>
            <a:r>
              <a:rPr lang="ko-KR" altLang="en-US" sz="16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바탕체 Bold" panose="00000800000000000000" pitchFamily="2" charset="-127"/>
                <a:ea typeface="KoPub바탕체 Bold" panose="00000800000000000000" pitchFamily="2" charset="-127"/>
              </a:rPr>
              <a:t>인증</a:t>
            </a:r>
            <a:endParaRPr lang="en-US" altLang="ko-KR" sz="1600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FF0000"/>
              </a:solidFill>
              <a:latin typeface="KoPub바탕체 Bold" panose="00000800000000000000" pitchFamily="2" charset="-127"/>
              <a:ea typeface="KoPub바탕체 Bold" panose="00000800000000000000" pitchFamily="2" charset="-127"/>
            </a:endParaRPr>
          </a:p>
          <a:p>
            <a:pPr algn="ctr"/>
            <a:r>
              <a:rPr lang="ko-KR" altLang="en-US" sz="16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바탕체 Bold" panose="00000800000000000000" pitchFamily="2" charset="-127"/>
                <a:ea typeface="KoPub바탕체 Bold" panose="00000800000000000000" pitchFamily="2" charset="-127"/>
              </a:rPr>
              <a:t>아파트에 이목이 집중되는 이유는</a:t>
            </a:r>
            <a:r>
              <a:rPr lang="en-US" altLang="ko-KR" sz="16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바탕체 Bold" panose="00000800000000000000" pitchFamily="2" charset="-127"/>
                <a:ea typeface="KoPub바탕체 Bold" panose="00000800000000000000" pitchFamily="2" charset="-127"/>
              </a:rPr>
              <a:t>?</a:t>
            </a:r>
            <a:endParaRPr lang="ko-KR" altLang="en-US" sz="1600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KoPub바탕체 Bold" panose="00000800000000000000" pitchFamily="2" charset="-127"/>
              <a:ea typeface="KoPub바탕체 Bold" panose="00000800000000000000" pitchFamily="2" charset="-127"/>
            </a:endParaRPr>
          </a:p>
        </p:txBody>
      </p:sp>
      <p:sp>
        <p:nvSpPr>
          <p:cNvPr id="47" name="직사각형 46"/>
          <p:cNvSpPr/>
          <p:nvPr/>
        </p:nvSpPr>
        <p:spPr>
          <a:xfrm rot="21395230">
            <a:off x="701394" y="3492576"/>
            <a:ext cx="4141148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특등급</a:t>
            </a:r>
            <a:r>
              <a:rPr lang="ko-KR" altLang="en-US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인증을 받은 아파트는 아파트 </a:t>
            </a:r>
            <a:r>
              <a:rPr lang="ko-KR" altLang="en-US" sz="1000" dirty="0" err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통신실까지</a:t>
            </a:r>
            <a:r>
              <a:rPr lang="ko-KR" altLang="en-US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광케이블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(FTTH)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로 와서 각 가정까지도 광케이블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(FTTH)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로 연결되는 것을 말한다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특등급을 제외한 아파트들은 사물인터넷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인공지능 등과 결합 및 융합해 주택 내에서 양질의 정보통신 서비스를 받거나 원격의료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스마트 가전기기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첨단 방범 및 보안장비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난방과 조명의 원격제어 등 앞으로 다가올 미래의 시설에 대응하기에는 한계가 있다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endParaRPr lang="en-US" altLang="ko-KR" sz="1000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r>
              <a:rPr lang="ko-KR" altLang="en-US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현재 약 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2,200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개 아파트가 특등급 인증을 받았으며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5,400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개 아파트가 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1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등급 인증을 받은 상황이다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</a:p>
          <a:p>
            <a:endParaRPr lang="en-US" altLang="ko-KR" sz="1000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r>
              <a:rPr lang="ko-KR" altLang="en-US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공동주택 단지의 정보통신 설비는 한번 설치되면 설치 변경이 어렵고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막대한 추가 비용이 들기 때문에 설계 단계에서부터 장래 통신 수요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·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회선 용량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·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작업 공간 등을 고려해 설치하지 않으면 인증을 받는데 어려움이 따른다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endParaRPr lang="en-US" altLang="ko-KR" sz="1000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FF000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r>
              <a:rPr lang="ko-KR" altLang="en-US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그럼에도 최근 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10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년 이상 된 기축 아파트들도 본격적으로 광케이블 교체에 투자하는 사례가 많이 나타나고 있다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2021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년 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09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월 현재 통신 설비를 재구축하고 있는 단지로는 수도권에만 총 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50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여 개 단지가 넘는 것으로 파악된다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endParaRPr lang="en-US" altLang="ko-KR" sz="1000" dirty="0">
              <a:solidFill>
                <a:prstClr val="black">
                  <a:lumMod val="65000"/>
                  <a:lumOff val="35000"/>
                </a:prst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4597422" y="1991095"/>
            <a:ext cx="5020126" cy="4840051"/>
            <a:chOff x="4597422" y="1991095"/>
            <a:chExt cx="5020126" cy="4840051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88456">
              <a:off x="4719326" y="1991095"/>
              <a:ext cx="4898222" cy="4655386"/>
            </a:xfrm>
            <a:prstGeom prst="rect">
              <a:avLst/>
            </a:prstGeom>
          </p:spPr>
        </p:pic>
        <p:pic>
          <p:nvPicPr>
            <p:cNvPr id="48" name="그림 4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372" b="36451"/>
            <a:stretch/>
          </p:blipFill>
          <p:spPr>
            <a:xfrm rot="288456">
              <a:off x="4597422" y="4826686"/>
              <a:ext cx="4898222" cy="1823819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48" t="8708" r="63161" b="78926"/>
            <a:stretch/>
          </p:blipFill>
          <p:spPr>
            <a:xfrm rot="284633">
              <a:off x="6528133" y="2413621"/>
              <a:ext cx="1589454" cy="574318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48" t="8708" r="63161" b="78926"/>
            <a:stretch/>
          </p:blipFill>
          <p:spPr>
            <a:xfrm rot="306452">
              <a:off x="7847399" y="2581895"/>
              <a:ext cx="1589454" cy="574318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</p:pic>
        <p:pic>
          <p:nvPicPr>
            <p:cNvPr id="49" name="그림 4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966"/>
            <a:stretch/>
          </p:blipFill>
          <p:spPr>
            <a:xfrm rot="288456">
              <a:off x="9098104" y="2175760"/>
              <a:ext cx="491491" cy="4655386"/>
            </a:xfrm>
            <a:prstGeom prst="rect">
              <a:avLst/>
            </a:prstGeom>
          </p:spPr>
        </p:pic>
      </p:grpSp>
      <p:sp>
        <p:nvSpPr>
          <p:cNvPr id="51" name="Text Box 27"/>
          <p:cNvSpPr txBox="1">
            <a:spLocks noChangeArrowheads="1"/>
          </p:cNvSpPr>
          <p:nvPr/>
        </p:nvSpPr>
        <p:spPr bwMode="auto">
          <a:xfrm rot="334972">
            <a:off x="5264164" y="2409296"/>
            <a:ext cx="4017669" cy="59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964" tIns="48980" rIns="97964" bIns="48980" anchor="ctr">
            <a:spAutoFit/>
            <a:scene3d>
              <a:camera prst="orthographicFront"/>
              <a:lightRig rig="threePt" dir="t"/>
            </a:scene3d>
            <a:sp3d>
              <a:bevelT w="0" h="63500"/>
            </a:sp3d>
          </a:bodyPr>
          <a:lstStyle>
            <a:lvl1pPr defTabSz="814388">
              <a:lnSpc>
                <a:spcPct val="95000"/>
              </a:lnSpc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14388">
              <a:lnSpc>
                <a:spcPct val="95000"/>
              </a:lnSpc>
              <a:spcBef>
                <a:spcPct val="35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14388">
              <a:lnSpc>
                <a:spcPct val="95000"/>
              </a:lnSpc>
              <a:spcBef>
                <a:spcPct val="35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14388">
              <a:lnSpc>
                <a:spcPct val="95000"/>
              </a:lnSpc>
              <a:spcBef>
                <a:spcPct val="35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14388">
              <a:lnSpc>
                <a:spcPct val="95000"/>
              </a:lnSpc>
              <a:spcBef>
                <a:spcPct val="35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4388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4388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4388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4388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>
                <a:tab pos="4479925" algn="l"/>
              </a:tabLst>
            </a:pPr>
            <a:r>
              <a:rPr lang="ko-KR" altLang="en-US" sz="160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바탕체 Bold" panose="00000800000000000000" pitchFamily="2" charset="-127"/>
                <a:ea typeface="KoPub바탕체 Bold" panose="00000800000000000000" pitchFamily="2" charset="-127"/>
              </a:rPr>
              <a:t>비대면 일상화</a:t>
            </a:r>
            <a:r>
              <a:rPr lang="ko-KR" altLang="en-US" sz="160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바탕체 Bold" panose="00000800000000000000" pitchFamily="2" charset="-127"/>
                <a:ea typeface="KoPub바탕체 Bold" panose="00000800000000000000" pitchFamily="2" charset="-127"/>
              </a:rPr>
              <a:t>로</a:t>
            </a:r>
            <a:r>
              <a:rPr lang="en-US" altLang="ko-KR" sz="16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바탕체 Bold" panose="00000800000000000000" pitchFamily="2" charset="-127"/>
                <a:ea typeface="KoPub바탕체 Bold" panose="00000800000000000000" pitchFamily="2" charset="-127"/>
              </a:rPr>
              <a:t>,</a:t>
            </a:r>
          </a:p>
          <a:p>
            <a:pPr algn="ctr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>
                <a:tab pos="4479925" algn="l"/>
              </a:tabLst>
            </a:pPr>
            <a:r>
              <a:rPr lang="ko-KR" altLang="en-US" sz="16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바탕체 Bold" panose="00000800000000000000" pitchFamily="2" charset="-127"/>
                <a:ea typeface="KoPub바탕체 Bold" panose="00000800000000000000" pitchFamily="2" charset="-127"/>
              </a:rPr>
              <a:t>초고속 정보통신 ‘</a:t>
            </a:r>
            <a:r>
              <a:rPr lang="ko-KR" altLang="en-US" sz="1600" dirty="0" err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바탕체 Bold" panose="00000800000000000000" pitchFamily="2" charset="-127"/>
                <a:ea typeface="KoPub바탕체 Bold" panose="00000800000000000000" pitchFamily="2" charset="-127"/>
              </a:rPr>
              <a:t>특등급</a:t>
            </a:r>
            <a:r>
              <a:rPr lang="ko-KR" altLang="en-US" sz="16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바탕체 Bold" panose="00000800000000000000" pitchFamily="2" charset="-127"/>
                <a:ea typeface="KoPub바탕체 Bold" panose="00000800000000000000" pitchFamily="2" charset="-127"/>
              </a:rPr>
              <a:t> </a:t>
            </a:r>
            <a:r>
              <a:rPr lang="ko-KR" altLang="en-US" sz="160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바탕체 Bold" panose="00000800000000000000" pitchFamily="2" charset="-127"/>
                <a:ea typeface="KoPub바탕체 Bold" panose="00000800000000000000" pitchFamily="2" charset="-127"/>
              </a:rPr>
              <a:t>아파트</a:t>
            </a:r>
            <a:r>
              <a:rPr lang="ko-KR" altLang="en-US" sz="16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바탕체 Bold" panose="00000800000000000000" pitchFamily="2" charset="-127"/>
                <a:ea typeface="KoPub바탕체 Bold" panose="00000800000000000000" pitchFamily="2" charset="-127"/>
              </a:rPr>
              <a:t>’ 추진 활발</a:t>
            </a:r>
          </a:p>
        </p:txBody>
      </p:sp>
      <p:sp>
        <p:nvSpPr>
          <p:cNvPr id="52" name="TextBox 51"/>
          <p:cNvSpPr txBox="1"/>
          <p:nvPr/>
        </p:nvSpPr>
        <p:spPr>
          <a:xfrm rot="325559">
            <a:off x="8370221" y="3185993"/>
            <a:ext cx="766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2021.10.1</a:t>
            </a:r>
            <a:endParaRPr lang="ko-KR" altLang="en-US" sz="1000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53" name="직사각형 52"/>
          <p:cNvSpPr/>
          <p:nvPr/>
        </p:nvSpPr>
        <p:spPr>
          <a:xfrm rot="328973">
            <a:off x="4997545" y="3361911"/>
            <a:ext cx="406765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코로나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19 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장기화로 재택근무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원격교육 등 온라인을 기반으로 한 비대면 환경은 이제 일상이 됐다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하지만 사회와 집을 연결하는 정보통신 설비는 급속한 환경 변화를 따라가기에 부족하다는 논의가 지속되고 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있다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endParaRPr lang="en-US" altLang="ko-KR" sz="1000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r>
              <a:rPr lang="ko-KR" altLang="en-US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우리나라는 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1990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년대 정보통신기술이 급성장하면서 지식정보화 사회로의 전환이 급진전됐고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1995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년부터 초고속 정보통신망 구축 사업을 추진해왔다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정부는 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1997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년 주거용 건물 구내 통신 선로 설비의 기술 표준을 국가 표준으로 제정하고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1999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년 초고속 정보통신 건물 인증 제도를 도입해 주거 통신망의 고도화를 추진했다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/>
            </a:r>
            <a:b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/>
            </a:r>
            <a:b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한국정보통신진흥협회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(KAIT)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에서 운영하고 있는 초고속 정보통신 건물 인증 제도는 세대당 구내 통신선을 광케이블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(FTTH) 4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코어 이상으로 구축할 경우 ‘특등급’ 인증을 받을 수 있으며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UTP 2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회선 또는 광 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코어로 구축할 경우 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1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등급이 주어지며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00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통신 분야 준공 검사 간소화 등의 혜택을 받게 된다</a:t>
            </a:r>
            <a:r>
              <a:rPr lang="en-US" altLang="ko-KR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  <a:r>
              <a:rPr lang="ko-KR" altLang="en-US" sz="1000">
                <a:solidFill>
                  <a:prstClr val="black"/>
                </a:solidFill>
              </a:rPr>
              <a:t/>
            </a:r>
            <a:br>
              <a:rPr lang="ko-KR" altLang="en-US" sz="1000">
                <a:solidFill>
                  <a:prstClr val="black"/>
                </a:solidFill>
              </a:rPr>
            </a:br>
            <a:endParaRPr lang="en-US" altLang="ko-KR" sz="1000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endParaRPr lang="en-US" altLang="ko-KR" sz="1000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r>
              <a:rPr lang="ko-KR" altLang="en-US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/>
            </a:r>
            <a:br>
              <a:rPr lang="ko-KR" altLang="en-US" sz="100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endParaRPr lang="en-US" altLang="ko-KR" sz="1000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54" name="Rectangle 12"/>
          <p:cNvSpPr>
            <a:spLocks noChangeArrowheads="1"/>
          </p:cNvSpPr>
          <p:nvPr/>
        </p:nvSpPr>
        <p:spPr bwMode="auto">
          <a:xfrm>
            <a:off x="360557" y="879746"/>
            <a:ext cx="9201750" cy="861774"/>
          </a:xfrm>
          <a:prstGeom prst="rect">
            <a:avLst/>
          </a:prstGeom>
          <a:noFill/>
          <a:extLst/>
        </p:spPr>
        <p:txBody>
          <a:bodyPr wrap="square" lIns="0" tIns="0" rIns="36000" bIns="0" anchor="ctr">
            <a:spAutoFit/>
            <a:scene3d>
              <a:camera prst="orthographicFront"/>
              <a:lightRig rig="threePt" dir="t"/>
            </a:scene3d>
            <a:sp3d>
              <a:bevelT w="0" h="6350"/>
            </a:sp3d>
          </a:bodyPr>
          <a:lstStyle/>
          <a:p>
            <a:pPr marL="0" lvl="1" algn="ctr" defTabSz="1067733">
              <a:defRPr/>
            </a:pPr>
            <a:r>
              <a:rPr lang="ko-KR" altLang="en-US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아파트 품격 상승</a:t>
            </a:r>
            <a:r>
              <a:rPr lang="ko-KR" altLang="en-US" sz="2400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</a:t>
            </a:r>
            <a:r>
              <a:rPr lang="ko-KR" altLang="en-US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 입주민의 편의</a:t>
            </a:r>
            <a:r>
              <a:rPr lang="ko-KR" altLang="en-US" sz="2400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를 위해</a:t>
            </a:r>
            <a:r>
              <a:rPr lang="en-US" altLang="ko-KR" sz="2400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</a:p>
          <a:p>
            <a:pPr marL="0" lvl="1" algn="ctr" defTabSz="1067733">
              <a:defRPr/>
            </a:pPr>
            <a:r>
              <a:rPr lang="ko-KR" altLang="en-US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아파트 </a:t>
            </a:r>
            <a:r>
              <a:rPr lang="ko-KR" altLang="en-US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인터넷 품질개선</a:t>
            </a:r>
            <a:r>
              <a:rPr lang="ko-KR" altLang="en-US" sz="2400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은</a:t>
            </a:r>
            <a:r>
              <a:rPr lang="ko-KR" altLang="en-US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선택이 아닌 </a:t>
            </a:r>
            <a:r>
              <a:rPr lang="ko-KR" altLang="en-US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필수</a:t>
            </a:r>
            <a:r>
              <a:rPr lang="ko-KR" altLang="en-US" sz="2400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입니다</a:t>
            </a:r>
            <a:endParaRPr lang="ko-KR" altLang="en-US" sz="2400" spc="-150" dirty="0">
              <a:solidFill>
                <a:srgbClr val="1788D0"/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41948">
            <a:off x="5679347" y="5575318"/>
            <a:ext cx="919167" cy="107844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35637">
            <a:off x="6997701" y="5736350"/>
            <a:ext cx="908774" cy="1059689"/>
          </a:xfrm>
          <a:prstGeom prst="rect">
            <a:avLst/>
          </a:prstGeom>
        </p:spPr>
      </p:pic>
      <p:sp>
        <p:nvSpPr>
          <p:cNvPr id="56" name="직사각형 55"/>
          <p:cNvSpPr/>
          <p:nvPr/>
        </p:nvSpPr>
        <p:spPr>
          <a:xfrm>
            <a:off x="0" y="6466702"/>
            <a:ext cx="9906000" cy="398648"/>
          </a:xfrm>
          <a:prstGeom prst="rect">
            <a:avLst/>
          </a:prstGeom>
          <a:solidFill>
            <a:srgbClr val="DCE7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7" name="슬라이드 번호 개체 틀 13"/>
          <p:cNvSpPr>
            <a:spLocks noGrp="1"/>
          </p:cNvSpPr>
          <p:nvPr>
            <p:ph type="sldNum" sz="quarter" idx="4"/>
          </p:nvPr>
        </p:nvSpPr>
        <p:spPr>
          <a:xfrm>
            <a:off x="3838575" y="6484255"/>
            <a:ext cx="2228850" cy="365125"/>
          </a:xfrm>
        </p:spPr>
        <p:txBody>
          <a:bodyPr/>
          <a:lstStyle/>
          <a:p>
            <a:fld id="{05E8FA2F-4C39-4A4D-B7BB-513C0D7386B6}" type="slidenum">
              <a:rPr lang="ko-KR" altLang="en-US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ko-KR" altLang="en-US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8" name="그림 57">
            <a:extLst>
              <a:ext uri="{FF2B5EF4-FFF2-40B4-BE49-F238E27FC236}">
                <a16:creationId xmlns:a16="http://schemas.microsoft.com/office/drawing/2014/main" xmlns="" id="{9C6F39DC-4F90-42B3-A09B-A69DD765A2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22"/>
          <a:stretch>
            <a:fillRect/>
          </a:stretch>
        </p:blipFill>
        <p:spPr bwMode="auto">
          <a:xfrm>
            <a:off x="298930" y="1873037"/>
            <a:ext cx="9329702" cy="154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69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이등변 삼각형 218"/>
          <p:cNvSpPr/>
          <p:nvPr/>
        </p:nvSpPr>
        <p:spPr>
          <a:xfrm rot="5400000">
            <a:off x="3811324" y="3982767"/>
            <a:ext cx="1671257" cy="718928"/>
          </a:xfrm>
          <a:prstGeom prst="triangle">
            <a:avLst/>
          </a:prstGeom>
          <a:gradFill>
            <a:gsLst>
              <a:gs pos="22000">
                <a:srgbClr val="0AADD3">
                  <a:alpha val="70000"/>
                </a:srgbClr>
              </a:gs>
              <a:gs pos="97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 err="1">
              <a:solidFill>
                <a:prstClr val="black"/>
              </a:solidFill>
            </a:endParaRPr>
          </a:p>
        </p:txBody>
      </p:sp>
      <p:grpSp>
        <p:nvGrpSpPr>
          <p:cNvPr id="192" name="그룹 191"/>
          <p:cNvGrpSpPr/>
          <p:nvPr/>
        </p:nvGrpSpPr>
        <p:grpSpPr>
          <a:xfrm>
            <a:off x="5188904" y="2474027"/>
            <a:ext cx="4139591" cy="3736410"/>
            <a:chOff x="811296" y="2447175"/>
            <a:chExt cx="2295072" cy="2242115"/>
          </a:xfrm>
        </p:grpSpPr>
        <p:sp>
          <p:nvSpPr>
            <p:cNvPr id="193" name="사다리꼴 151"/>
            <p:cNvSpPr/>
            <p:nvPr/>
          </p:nvSpPr>
          <p:spPr>
            <a:xfrm rot="16200000">
              <a:off x="-243216" y="3501689"/>
              <a:ext cx="2242113" cy="133089"/>
            </a:xfrm>
            <a:custGeom>
              <a:avLst/>
              <a:gdLst>
                <a:gd name="connsiteX0" fmla="*/ 0 w 5256209"/>
                <a:gd name="connsiteY0" fmla="*/ 348156 h 348156"/>
                <a:gd name="connsiteX1" fmla="*/ 500265 w 5256209"/>
                <a:gd name="connsiteY1" fmla="*/ 0 h 348156"/>
                <a:gd name="connsiteX2" fmla="*/ 4755944 w 5256209"/>
                <a:gd name="connsiteY2" fmla="*/ 0 h 348156"/>
                <a:gd name="connsiteX3" fmla="*/ 5256209 w 5256209"/>
                <a:gd name="connsiteY3" fmla="*/ 348156 h 348156"/>
                <a:gd name="connsiteX4" fmla="*/ 0 w 5256209"/>
                <a:gd name="connsiteY4" fmla="*/ 348156 h 348156"/>
                <a:gd name="connsiteX0" fmla="*/ 0 w 5256209"/>
                <a:gd name="connsiteY0" fmla="*/ 348156 h 348156"/>
                <a:gd name="connsiteX1" fmla="*/ 1790 w 5256209"/>
                <a:gd name="connsiteY1" fmla="*/ 3178 h 348156"/>
                <a:gd name="connsiteX2" fmla="*/ 4755944 w 5256209"/>
                <a:gd name="connsiteY2" fmla="*/ 0 h 348156"/>
                <a:gd name="connsiteX3" fmla="*/ 5256209 w 5256209"/>
                <a:gd name="connsiteY3" fmla="*/ 348156 h 348156"/>
                <a:gd name="connsiteX4" fmla="*/ 0 w 5256209"/>
                <a:gd name="connsiteY4" fmla="*/ 348156 h 348156"/>
                <a:gd name="connsiteX0" fmla="*/ 1476 w 5257685"/>
                <a:gd name="connsiteY0" fmla="*/ 348156 h 348156"/>
                <a:gd name="connsiteX1" fmla="*/ 90 w 5257685"/>
                <a:gd name="connsiteY1" fmla="*/ 3181 h 348156"/>
                <a:gd name="connsiteX2" fmla="*/ 4757420 w 5257685"/>
                <a:gd name="connsiteY2" fmla="*/ 0 h 348156"/>
                <a:gd name="connsiteX3" fmla="*/ 5257685 w 5257685"/>
                <a:gd name="connsiteY3" fmla="*/ 348156 h 348156"/>
                <a:gd name="connsiteX4" fmla="*/ 1476 w 5257685"/>
                <a:gd name="connsiteY4" fmla="*/ 348156 h 348156"/>
                <a:gd name="connsiteX0" fmla="*/ 1476 w 5257685"/>
                <a:gd name="connsiteY0" fmla="*/ 348156 h 348156"/>
                <a:gd name="connsiteX1" fmla="*/ 90 w 5257685"/>
                <a:gd name="connsiteY1" fmla="*/ 3184 h 348156"/>
                <a:gd name="connsiteX2" fmla="*/ 4757420 w 5257685"/>
                <a:gd name="connsiteY2" fmla="*/ 0 h 348156"/>
                <a:gd name="connsiteX3" fmla="*/ 5257685 w 5257685"/>
                <a:gd name="connsiteY3" fmla="*/ 348156 h 348156"/>
                <a:gd name="connsiteX4" fmla="*/ 1476 w 5257685"/>
                <a:gd name="connsiteY4" fmla="*/ 348156 h 348156"/>
                <a:gd name="connsiteX0" fmla="*/ 1476 w 5257685"/>
                <a:gd name="connsiteY0" fmla="*/ 348156 h 348156"/>
                <a:gd name="connsiteX1" fmla="*/ 90 w 5257685"/>
                <a:gd name="connsiteY1" fmla="*/ 12 h 348156"/>
                <a:gd name="connsiteX2" fmla="*/ 4757420 w 5257685"/>
                <a:gd name="connsiteY2" fmla="*/ 0 h 348156"/>
                <a:gd name="connsiteX3" fmla="*/ 5257685 w 5257685"/>
                <a:gd name="connsiteY3" fmla="*/ 348156 h 348156"/>
                <a:gd name="connsiteX4" fmla="*/ 1476 w 5257685"/>
                <a:gd name="connsiteY4" fmla="*/ 348156 h 348156"/>
                <a:gd name="connsiteX0" fmla="*/ 1476 w 5257685"/>
                <a:gd name="connsiteY0" fmla="*/ 348153 h 348153"/>
                <a:gd name="connsiteX1" fmla="*/ 90 w 5257685"/>
                <a:gd name="connsiteY1" fmla="*/ 9 h 348153"/>
                <a:gd name="connsiteX2" fmla="*/ 4924330 w 5257685"/>
                <a:gd name="connsiteY2" fmla="*/ 0 h 348153"/>
                <a:gd name="connsiteX3" fmla="*/ 5257685 w 5257685"/>
                <a:gd name="connsiteY3" fmla="*/ 348153 h 348153"/>
                <a:gd name="connsiteX4" fmla="*/ 1476 w 5257685"/>
                <a:gd name="connsiteY4" fmla="*/ 348153 h 348153"/>
                <a:gd name="connsiteX0" fmla="*/ 1476 w 5257685"/>
                <a:gd name="connsiteY0" fmla="*/ 355976 h 355976"/>
                <a:gd name="connsiteX1" fmla="*/ 90 w 5257685"/>
                <a:gd name="connsiteY1" fmla="*/ 7832 h 355976"/>
                <a:gd name="connsiteX2" fmla="*/ 4910276 w 5257685"/>
                <a:gd name="connsiteY2" fmla="*/ 0 h 355976"/>
                <a:gd name="connsiteX3" fmla="*/ 5257685 w 5257685"/>
                <a:gd name="connsiteY3" fmla="*/ 355976 h 355976"/>
                <a:gd name="connsiteX4" fmla="*/ 1476 w 5257685"/>
                <a:gd name="connsiteY4" fmla="*/ 355976 h 355976"/>
                <a:gd name="connsiteX0" fmla="*/ 1476 w 5257685"/>
                <a:gd name="connsiteY0" fmla="*/ 355976 h 355976"/>
                <a:gd name="connsiteX1" fmla="*/ 90 w 5257685"/>
                <a:gd name="connsiteY1" fmla="*/ 7832 h 355976"/>
                <a:gd name="connsiteX2" fmla="*/ 4906763 w 5257685"/>
                <a:gd name="connsiteY2" fmla="*/ 0 h 355976"/>
                <a:gd name="connsiteX3" fmla="*/ 5257685 w 5257685"/>
                <a:gd name="connsiteY3" fmla="*/ 355976 h 355976"/>
                <a:gd name="connsiteX4" fmla="*/ 1476 w 5257685"/>
                <a:gd name="connsiteY4" fmla="*/ 355976 h 355976"/>
                <a:gd name="connsiteX0" fmla="*/ 1476 w 5257685"/>
                <a:gd name="connsiteY0" fmla="*/ 352065 h 352065"/>
                <a:gd name="connsiteX1" fmla="*/ 90 w 5257685"/>
                <a:gd name="connsiteY1" fmla="*/ 3921 h 352065"/>
                <a:gd name="connsiteX2" fmla="*/ 4906763 w 5257685"/>
                <a:gd name="connsiteY2" fmla="*/ 0 h 352065"/>
                <a:gd name="connsiteX3" fmla="*/ 5257685 w 5257685"/>
                <a:gd name="connsiteY3" fmla="*/ 352065 h 352065"/>
                <a:gd name="connsiteX4" fmla="*/ 1476 w 5257685"/>
                <a:gd name="connsiteY4" fmla="*/ 352065 h 352065"/>
                <a:gd name="connsiteX0" fmla="*/ 1476 w 5257685"/>
                <a:gd name="connsiteY0" fmla="*/ 348155 h 348155"/>
                <a:gd name="connsiteX1" fmla="*/ 90 w 5257685"/>
                <a:gd name="connsiteY1" fmla="*/ 11 h 348155"/>
                <a:gd name="connsiteX2" fmla="*/ 4906763 w 5257685"/>
                <a:gd name="connsiteY2" fmla="*/ 0 h 348155"/>
                <a:gd name="connsiteX3" fmla="*/ 5257685 w 5257685"/>
                <a:gd name="connsiteY3" fmla="*/ 348155 h 348155"/>
                <a:gd name="connsiteX4" fmla="*/ 1476 w 5257685"/>
                <a:gd name="connsiteY4" fmla="*/ 348155 h 348155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6763 w 5257685"/>
                <a:gd name="connsiteY2" fmla="*/ 7810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3250 w 5257685"/>
                <a:gd name="connsiteY2" fmla="*/ 3899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5886 w 5257685"/>
                <a:gd name="connsiteY2" fmla="*/ 115360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8521 w 5257685"/>
                <a:gd name="connsiteY2" fmla="*/ 3897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7685" h="348144">
                  <a:moveTo>
                    <a:pt x="1476" y="348144"/>
                  </a:moveTo>
                  <a:cubicBezTo>
                    <a:pt x="2073" y="233151"/>
                    <a:pt x="-507" y="114993"/>
                    <a:pt x="90" y="0"/>
                  </a:cubicBezTo>
                  <a:lnTo>
                    <a:pt x="4908521" y="3897"/>
                  </a:lnTo>
                  <a:lnTo>
                    <a:pt x="5257685" y="348144"/>
                  </a:lnTo>
                  <a:lnTo>
                    <a:pt x="1476" y="348144"/>
                  </a:lnTo>
                  <a:close/>
                </a:path>
              </a:pathLst>
            </a:custGeom>
            <a:gradFill flip="none" rotWithShape="1">
              <a:gsLst>
                <a:gs pos="95000">
                  <a:schemeClr val="bg1">
                    <a:lumMod val="95000"/>
                  </a:schemeClr>
                </a:gs>
                <a:gs pos="9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6350"/>
                <a:bevelB w="0" h="0"/>
              </a:sp3d>
            </a:bodyPr>
            <a:lstStyle/>
            <a:p>
              <a:pPr algn="ctr"/>
              <a:endParaRPr lang="ko-KR" altLang="en-US" sz="1050">
                <a:solidFill>
                  <a:prstClr val="white"/>
                </a:solidFill>
              </a:endParaRPr>
            </a:p>
          </p:txBody>
        </p:sp>
        <p:sp>
          <p:nvSpPr>
            <p:cNvPr id="194" name="직사각형 193"/>
            <p:cNvSpPr/>
            <p:nvPr/>
          </p:nvSpPr>
          <p:spPr>
            <a:xfrm rot="16200000">
              <a:off x="900633" y="2483554"/>
              <a:ext cx="2242113" cy="216935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6350"/>
                <a:bevelB w="0" h="0"/>
              </a:sp3d>
            </a:bodyPr>
            <a:lstStyle/>
            <a:p>
              <a:pPr algn="ctr"/>
              <a:endParaRPr lang="ko-KR" altLang="en-US" sz="1050" dirty="0">
                <a:solidFill>
                  <a:prstClr val="white"/>
                </a:solidFill>
              </a:endParaRPr>
            </a:p>
          </p:txBody>
        </p:sp>
      </p:grpSp>
      <p:sp>
        <p:nvSpPr>
          <p:cNvPr id="191" name="직사각형 190"/>
          <p:cNvSpPr/>
          <p:nvPr/>
        </p:nvSpPr>
        <p:spPr>
          <a:xfrm rot="16200000">
            <a:off x="1216342" y="2644843"/>
            <a:ext cx="2553621" cy="3601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0" h="6350"/>
              <a:bevelB w="0" h="0"/>
            </a:sp3d>
          </a:bodyPr>
          <a:lstStyle/>
          <a:p>
            <a:pPr algn="ctr"/>
            <a:endParaRPr lang="ko-KR" altLang="en-US" sz="1050" dirty="0">
              <a:solidFill>
                <a:prstClr val="white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25218" y="85334"/>
            <a:ext cx="4714393" cy="573216"/>
            <a:chOff x="248444" y="107106"/>
            <a:chExt cx="4714393" cy="573216"/>
          </a:xfrm>
        </p:grpSpPr>
        <p:grpSp>
          <p:nvGrpSpPr>
            <p:cNvPr id="5" name="그룹 4"/>
            <p:cNvGrpSpPr/>
            <p:nvPr/>
          </p:nvGrpSpPr>
          <p:grpSpPr>
            <a:xfrm>
              <a:off x="248444" y="107106"/>
              <a:ext cx="1437004" cy="573216"/>
              <a:chOff x="183802" y="171993"/>
              <a:chExt cx="1437004" cy="573216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87858" y="277522"/>
                <a:ext cx="932948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latinLnBrk="0"/>
                <a:r>
                  <a:rPr lang="ko-KR" altLang="en-US" sz="900" spc="-5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prstClr val="white">
                        <a:lumMod val="50000"/>
                      </a:prstClr>
                    </a:solidFill>
                    <a:latin typeface="KoPub돋움체 Bold" pitchFamily="18" charset="-127"/>
                    <a:ea typeface="KoPub돋움체 Bold" pitchFamily="18" charset="-127"/>
                  </a:rPr>
                  <a:t>아파트 품질개선 제안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183802" y="171993"/>
                <a:ext cx="504056" cy="573216"/>
              </a:xfrm>
              <a:prstGeom prst="rect">
                <a:avLst/>
              </a:prstGeom>
              <a:noFill/>
              <a:ln w="9525">
                <a:noFill/>
                <a:prstDash val="sysDash"/>
                <a:miter lim="800000"/>
                <a:headEnd/>
                <a:tailEnd/>
              </a:ln>
            </p:spPr>
            <p:txBody>
              <a:bodyPr wrap="square" lIns="0" tIns="0" rIns="0" bIns="0" rtlCol="0" anchor="ctr" anchorCtr="0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914182" latinLnBrk="0">
                  <a:defRPr/>
                </a:pPr>
                <a:r>
                  <a:rPr lang="en-US" altLang="ko-KR" sz="3600" spc="-7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srgbClr val="00518E"/>
                    </a:solidFill>
                    <a:latin typeface="KoPub바탕체 Bold" pitchFamily="18" charset="-127"/>
                    <a:ea typeface="KoPub바탕체 Bold" pitchFamily="18" charset="-127"/>
                  </a:rPr>
                  <a:t>Ⅰ</a:t>
                </a:r>
              </a:p>
            </p:txBody>
          </p:sp>
        </p:grpSp>
        <p:cxnSp>
          <p:nvCxnSpPr>
            <p:cNvPr id="6" name="직선 연결선 5"/>
            <p:cNvCxnSpPr/>
            <p:nvPr/>
          </p:nvCxnSpPr>
          <p:spPr>
            <a:xfrm>
              <a:off x="706710" y="369874"/>
              <a:ext cx="3560490" cy="0"/>
            </a:xfrm>
            <a:prstGeom prst="line">
              <a:avLst/>
            </a:prstGeom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5FAFD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52500" y="398115"/>
              <a:ext cx="4210337" cy="194349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None/>
                <a:defRPr sz="1300" spc="-50" baseline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  <a:cs typeface="+mj-cs"/>
                </a:defRPr>
              </a:lvl1pPr>
            </a:lstStyle>
            <a:p>
              <a:r>
                <a:rPr lang="ko-KR" altLang="en-US" sz="1200" spc="-70" dirty="0" smtClean="0">
                  <a:ln>
                    <a:solidFill>
                      <a:sysClr val="window" lastClr="FFFFFF">
                        <a:lumMod val="65000"/>
                        <a:alpha val="0"/>
                      </a:sysClr>
                    </a:solidFill>
                  </a:ln>
                </a:rPr>
                <a:t>제안 배경</a:t>
              </a:r>
              <a:endParaRPr lang="ko-KR" altLang="en-US" sz="1200" spc="-70" dirty="0">
                <a:ln>
                  <a:solidFill>
                    <a:sysClr val="window" lastClr="FFFFFF">
                      <a:lumMod val="65000"/>
                      <a:alpha val="0"/>
                    </a:sysClr>
                  </a:solidFill>
                </a:ln>
              </a:endParaRPr>
            </a:p>
          </p:txBody>
        </p:sp>
      </p:grpSp>
      <p:sp>
        <p:nvSpPr>
          <p:cNvPr id="54" name="Rectangle 12"/>
          <p:cNvSpPr>
            <a:spLocks noChangeArrowheads="1"/>
          </p:cNvSpPr>
          <p:nvPr/>
        </p:nvSpPr>
        <p:spPr bwMode="auto">
          <a:xfrm>
            <a:off x="360557" y="879746"/>
            <a:ext cx="9201750" cy="861774"/>
          </a:xfrm>
          <a:prstGeom prst="rect">
            <a:avLst/>
          </a:prstGeom>
          <a:noFill/>
          <a:extLst/>
        </p:spPr>
        <p:txBody>
          <a:bodyPr wrap="square" lIns="0" tIns="0" rIns="36000" bIns="0" anchor="ctr">
            <a:spAutoFit/>
            <a:scene3d>
              <a:camera prst="orthographicFront"/>
              <a:lightRig rig="threePt" dir="t"/>
            </a:scene3d>
            <a:sp3d>
              <a:bevelT w="0" h="6350"/>
            </a:sp3d>
          </a:bodyPr>
          <a:lstStyle/>
          <a:p>
            <a:pPr marL="0" lvl="1" algn="ctr" defTabSz="1067733">
              <a:defRPr/>
            </a:pPr>
            <a:r>
              <a:rPr lang="en-US" altLang="ko-KR" sz="2400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KT</a:t>
            </a:r>
            <a:r>
              <a:rPr lang="ko-KR" altLang="en-US" sz="2400" spc="-15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에서 </a:t>
            </a:r>
            <a:r>
              <a:rPr lang="en-US" altLang="ko-KR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‘</a:t>
            </a:r>
            <a:r>
              <a:rPr lang="ko-KR" altLang="en-US" sz="2800" spc="-15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지역 주요아파트 품질개선 지원사업</a:t>
            </a:r>
            <a:r>
              <a:rPr lang="en-US" altLang="ko-KR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’</a:t>
            </a:r>
            <a:r>
              <a:rPr lang="ko-KR" altLang="en-US" sz="2400" spc="-15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을 </a:t>
            </a:r>
            <a:r>
              <a:rPr lang="ko-KR" altLang="en-US" sz="2400" spc="-15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통해</a:t>
            </a:r>
            <a:r>
              <a:rPr lang="ko-KR" altLang="en-US" sz="2800" spc="-15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endParaRPr lang="en-US" altLang="ko-KR" sz="2800" spc="-150" dirty="0">
              <a:solidFill>
                <a:srgbClr val="1788D0"/>
              </a:solidFill>
              <a:latin typeface="KoPub돋움체 Bold" pitchFamily="18" charset="-127"/>
              <a:ea typeface="KoPub돋움체 Bold" pitchFamily="18" charset="-127"/>
            </a:endParaRPr>
          </a:p>
          <a:p>
            <a:pPr marL="0" lvl="1" algn="ctr" defTabSz="1067733">
              <a:defRPr/>
            </a:pPr>
            <a:r>
              <a:rPr lang="ko-KR" altLang="en-US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무상으로 광케이블 장비를 지원</a:t>
            </a:r>
            <a:r>
              <a:rPr lang="ko-KR" altLang="en-US" sz="2400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합니다</a:t>
            </a:r>
            <a:endParaRPr lang="en-US" altLang="ko-KR" sz="2400" spc="-150" dirty="0">
              <a:solidFill>
                <a:prstClr val="black">
                  <a:lumMod val="65000"/>
                  <a:lumOff val="35000"/>
                </a:prst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50" name="정육면체 149"/>
          <p:cNvSpPr/>
          <p:nvPr/>
        </p:nvSpPr>
        <p:spPr>
          <a:xfrm>
            <a:off x="5553528" y="2296161"/>
            <a:ext cx="3832225" cy="983714"/>
          </a:xfrm>
          <a:prstGeom prst="cube">
            <a:avLst>
              <a:gd name="adj" fmla="val 11761"/>
            </a:avLst>
          </a:prstGeom>
          <a:solidFill>
            <a:srgbClr val="00206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1" name="정육면체 150"/>
          <p:cNvSpPr/>
          <p:nvPr/>
        </p:nvSpPr>
        <p:spPr>
          <a:xfrm>
            <a:off x="5553528" y="3333188"/>
            <a:ext cx="3832225" cy="918518"/>
          </a:xfrm>
          <a:prstGeom prst="cube">
            <a:avLst>
              <a:gd name="adj" fmla="val 11761"/>
            </a:avLst>
          </a:prstGeom>
          <a:solidFill>
            <a:srgbClr val="00206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52" name="정육면체 151"/>
          <p:cNvSpPr/>
          <p:nvPr/>
        </p:nvSpPr>
        <p:spPr>
          <a:xfrm>
            <a:off x="5553528" y="4305018"/>
            <a:ext cx="3832225" cy="918518"/>
          </a:xfrm>
          <a:prstGeom prst="cube">
            <a:avLst>
              <a:gd name="adj" fmla="val 11761"/>
            </a:avLst>
          </a:prstGeom>
          <a:solidFill>
            <a:srgbClr val="00206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3" name="정육면체 152"/>
          <p:cNvSpPr/>
          <p:nvPr/>
        </p:nvSpPr>
        <p:spPr>
          <a:xfrm>
            <a:off x="5553528" y="5276848"/>
            <a:ext cx="3832225" cy="918518"/>
          </a:xfrm>
          <a:prstGeom prst="cube">
            <a:avLst>
              <a:gd name="adj" fmla="val 11761"/>
            </a:avLst>
          </a:prstGeom>
          <a:solidFill>
            <a:srgbClr val="00206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6436345" y="3551916"/>
            <a:ext cx="2066591" cy="584775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>
              <a:bevelB w="0" h="1270"/>
            </a:sp3d>
          </a:bodyPr>
          <a:lstStyle/>
          <a:p>
            <a:pPr algn="ctr"/>
            <a:r>
              <a:rPr lang="en-US" altLang="ko-KR" dirty="0">
                <a:solidFill>
                  <a:srgbClr val="FFFF00"/>
                </a:solidFill>
                <a:latin typeface="KoPubDotum Bold" panose="02020603020101020101" pitchFamily="18" charset="-127"/>
                <a:ea typeface="KoPubDotum Bold" panose="02020603020101020101" pitchFamily="18" charset="-127"/>
              </a:rPr>
              <a:t>KT </a:t>
            </a:r>
            <a:r>
              <a:rPr lang="ko-KR" altLang="en-US">
                <a:solidFill>
                  <a:srgbClr val="FFFF00"/>
                </a:solidFill>
                <a:latin typeface="KoPubDotum Bold" panose="02020603020101020101" pitchFamily="18" charset="-127"/>
                <a:ea typeface="KoPubDotum Bold" panose="02020603020101020101" pitchFamily="18" charset="-127"/>
              </a:rPr>
              <a:t>직영시공</a:t>
            </a:r>
            <a:r>
              <a:rPr lang="en-US" altLang="ko-KR" dirty="0">
                <a:solidFill>
                  <a:srgbClr val="FFFF00"/>
                </a:solidFill>
                <a:latin typeface="KoPubDotum Bold" panose="02020603020101020101" pitchFamily="18" charset="-127"/>
                <a:ea typeface="KoPubDotum Bold" panose="02020603020101020101" pitchFamily="18" charset="-127"/>
              </a:rPr>
              <a:t> </a:t>
            </a:r>
          </a:p>
          <a:p>
            <a:pPr algn="ctr"/>
            <a:r>
              <a:rPr lang="ko-KR" altLang="en-US" sz="14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고품질의 깔끔한 공사 시행</a:t>
            </a:r>
            <a:endParaRPr lang="en-US" altLang="ko-KR" sz="1400" dirty="0">
              <a:ln>
                <a:solidFill>
                  <a:prstClr val="white">
                    <a:lumMod val="75000"/>
                    <a:alpha val="0"/>
                  </a:prstClr>
                </a:solidFill>
              </a:ln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6231963" y="4529816"/>
            <a:ext cx="2475358" cy="584775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>
              <a:bevelB w="0" h="1270"/>
            </a:sp3d>
          </a:bodyPr>
          <a:lstStyle/>
          <a:p>
            <a:pPr algn="ctr"/>
            <a:r>
              <a:rPr lang="ko-KR" altLang="en-US" dirty="0">
                <a:solidFill>
                  <a:srgbClr val="FFFF00"/>
                </a:solidFill>
                <a:latin typeface="KoPubDotum Bold" panose="02020603020101020101" pitchFamily="18" charset="-127"/>
                <a:ea typeface="KoPubDotum Bold" panose="02020603020101020101" pitchFamily="18" charset="-127"/>
              </a:rPr>
              <a:t>최인근 전화국에서 지원</a:t>
            </a:r>
            <a:endParaRPr lang="en-US" altLang="ko-KR" dirty="0">
              <a:solidFill>
                <a:srgbClr val="FFFF00"/>
              </a:solidFill>
              <a:latin typeface="KoPubDotum Bold" panose="02020603020101020101" pitchFamily="18" charset="-127"/>
              <a:ea typeface="KoPubDotum Bold" panose="02020603020101020101" pitchFamily="18" charset="-127"/>
            </a:endParaRPr>
          </a:p>
          <a:p>
            <a:pPr algn="ctr"/>
            <a:r>
              <a:rPr lang="en-US" altLang="ko-KR" sz="14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A/S </a:t>
            </a:r>
            <a:r>
              <a:rPr lang="ko-KR" altLang="en-US" sz="140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등</a:t>
            </a:r>
            <a:r>
              <a:rPr lang="en-US" altLang="ko-KR" sz="14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돌발이슈에 신속한 대처</a:t>
            </a:r>
            <a:endParaRPr lang="ko-KR" altLang="en-US" sz="1400" dirty="0">
              <a:ln>
                <a:solidFill>
                  <a:prstClr val="white">
                    <a:lumMod val="75000"/>
                    <a:alpha val="0"/>
                  </a:prstClr>
                </a:solidFill>
              </a:ln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6300090" y="5507716"/>
            <a:ext cx="2339102" cy="584775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>
              <a:bevelB w="0" h="1270"/>
            </a:sp3d>
          </a:bodyPr>
          <a:lstStyle/>
          <a:p>
            <a:pPr algn="ctr"/>
            <a:r>
              <a:rPr lang="ko-KR" altLang="en-US" dirty="0">
                <a:solidFill>
                  <a:srgbClr val="FFFF00"/>
                </a:solidFill>
                <a:latin typeface="KoPubDotum Bold" panose="02020603020101020101" pitchFamily="18" charset="-127"/>
                <a:ea typeface="KoPubDotum Bold" panose="02020603020101020101" pitchFamily="18" charset="-127"/>
              </a:rPr>
              <a:t>한정된 아파트에만 공급</a:t>
            </a:r>
            <a:br>
              <a:rPr lang="ko-KR" altLang="en-US" dirty="0">
                <a:solidFill>
                  <a:srgbClr val="FFFF00"/>
                </a:solidFill>
                <a:latin typeface="KoPubDotum Bold" panose="02020603020101020101" pitchFamily="18" charset="-127"/>
                <a:ea typeface="KoPubDotum Bold" panose="02020603020101020101" pitchFamily="18" charset="-127"/>
              </a:rPr>
            </a:br>
            <a:r>
              <a:rPr lang="ko-KR" altLang="en-US" sz="1400" dirty="0" err="1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지역내</a:t>
            </a:r>
            <a:r>
              <a:rPr lang="ko-KR" altLang="en-US" sz="14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일부 아파트에만 지원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5928994" y="2522527"/>
            <a:ext cx="3081293" cy="64633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>
              <a:bevelB w="0" h="1270"/>
            </a:sp3d>
          </a:bodyPr>
          <a:lstStyle/>
          <a:p>
            <a:pPr algn="ctr"/>
            <a:r>
              <a:rPr lang="ko-KR" altLang="en-US" dirty="0">
                <a:solidFill>
                  <a:srgbClr val="FFFF00"/>
                </a:solidFill>
                <a:latin typeface="KoPubDotum Bold" panose="02020603020101020101" pitchFamily="18" charset="-127"/>
                <a:ea typeface="KoPubDotum Bold" panose="02020603020101020101" pitchFamily="18" charset="-127"/>
              </a:rPr>
              <a:t>전체 </a:t>
            </a:r>
            <a:r>
              <a:rPr lang="ko-KR" altLang="en-US" dirty="0" err="1">
                <a:solidFill>
                  <a:srgbClr val="FFFF00"/>
                </a:solidFill>
                <a:latin typeface="KoPubDotum Bold" panose="02020603020101020101" pitchFamily="18" charset="-127"/>
                <a:ea typeface="KoPubDotum Bold" panose="02020603020101020101" pitchFamily="18" charset="-127"/>
              </a:rPr>
              <a:t>입주민에게</a:t>
            </a:r>
            <a:r>
              <a:rPr lang="ko-KR" altLang="en-US" dirty="0">
                <a:solidFill>
                  <a:srgbClr val="FFFF00"/>
                </a:solidFill>
                <a:latin typeface="KoPubDotum Bold" panose="02020603020101020101" pitchFamily="18" charset="-127"/>
                <a:ea typeface="KoPubDotum Bold" panose="02020603020101020101" pitchFamily="18" charset="-127"/>
              </a:rPr>
              <a:t> 공통적인 </a:t>
            </a:r>
            <a:r>
              <a:rPr lang="ko-KR" altLang="en-US" dirty="0">
                <a:solidFill>
                  <a:srgbClr val="FFFF00"/>
                </a:solidFill>
                <a:latin typeface="KoPubDotum Bold" panose="02020603020101020101" pitchFamily="18" charset="-127"/>
                <a:ea typeface="KoPubDotum Bold" panose="02020603020101020101" pitchFamily="18" charset="-127"/>
              </a:rPr>
              <a:t>혜택</a:t>
            </a:r>
            <a:endParaRPr lang="en-US" altLang="ko-KR" dirty="0">
              <a:solidFill>
                <a:srgbClr val="FFFF00"/>
              </a:solidFill>
              <a:latin typeface="KoPubDotum Bold" panose="02020603020101020101" pitchFamily="18" charset="-127"/>
              <a:ea typeface="KoPubDotum Bold" panose="02020603020101020101" pitchFamily="18" charset="-127"/>
            </a:endParaRPr>
          </a:p>
          <a:p>
            <a:pPr algn="ctr"/>
            <a:r>
              <a:rPr lang="en-US" altLang="ko-KR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rgbClr val="FFFF00"/>
                </a:solidFill>
                <a:latin typeface="KoPubDotum Bold" panose="02020603020101020101" pitchFamily="18" charset="-127"/>
                <a:ea typeface="KoPubDotum Bold" panose="02020603020101020101" pitchFamily="18" charset="-127"/>
              </a:rPr>
              <a:t> </a:t>
            </a:r>
            <a:r>
              <a:rPr lang="ko-KR" altLang="en-US" sz="140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타 통신사 입주민까지 모두에게 </a:t>
            </a:r>
            <a:r>
              <a:rPr lang="ko-KR" altLang="en-US" sz="140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</a:t>
            </a:r>
            <a:endParaRPr lang="ko-KR" altLang="en-US" sz="1400" dirty="0">
              <a:ln>
                <a:solidFill>
                  <a:prstClr val="white">
                    <a:lumMod val="75000"/>
                    <a:alpha val="0"/>
                  </a:prstClr>
                </a:solidFill>
              </a:ln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71" name="위쪽/아래쪽 화살표 170"/>
          <p:cNvSpPr/>
          <p:nvPr/>
        </p:nvSpPr>
        <p:spPr>
          <a:xfrm>
            <a:off x="5026704" y="2330995"/>
            <a:ext cx="398698" cy="3869914"/>
          </a:xfrm>
          <a:prstGeom prst="up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172" name="그룹 171"/>
          <p:cNvGrpSpPr/>
          <p:nvPr/>
        </p:nvGrpSpPr>
        <p:grpSpPr>
          <a:xfrm>
            <a:off x="4645495" y="3618203"/>
            <a:ext cx="1145706" cy="1295498"/>
            <a:chOff x="1027015" y="2161752"/>
            <a:chExt cx="1311729" cy="1483229"/>
          </a:xfrm>
        </p:grpSpPr>
        <p:sp>
          <p:nvSpPr>
            <p:cNvPr id="173" name="육각형 172"/>
            <p:cNvSpPr/>
            <p:nvPr/>
          </p:nvSpPr>
          <p:spPr>
            <a:xfrm rot="5400000">
              <a:off x="958123" y="2295435"/>
              <a:ext cx="1449513" cy="1249579"/>
            </a:xfrm>
            <a:prstGeom prst="hexagon">
              <a:avLst/>
            </a:prstGeom>
            <a:solidFill>
              <a:srgbClr val="FD91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prstClr val="white"/>
                </a:solidFill>
              </a:endParaRPr>
            </a:p>
          </p:txBody>
        </p:sp>
        <p:sp>
          <p:nvSpPr>
            <p:cNvPr id="174" name="자유형: 도형 302"/>
            <p:cNvSpPr/>
            <p:nvPr/>
          </p:nvSpPr>
          <p:spPr>
            <a:xfrm>
              <a:off x="1027015" y="2161752"/>
              <a:ext cx="1311729" cy="749560"/>
            </a:xfrm>
            <a:custGeom>
              <a:avLst/>
              <a:gdLst>
                <a:gd name="connsiteX0" fmla="*/ 0 w 1066800"/>
                <a:gd name="connsiteY0" fmla="*/ 260350 h 609600"/>
                <a:gd name="connsiteX1" fmla="*/ 533400 w 1066800"/>
                <a:gd name="connsiteY1" fmla="*/ 0 h 609600"/>
                <a:gd name="connsiteX2" fmla="*/ 1066800 w 1066800"/>
                <a:gd name="connsiteY2" fmla="*/ 263525 h 609600"/>
                <a:gd name="connsiteX3" fmla="*/ 533400 w 1066800"/>
                <a:gd name="connsiteY3" fmla="*/ 609600 h 609600"/>
                <a:gd name="connsiteX4" fmla="*/ 0 w 1066800"/>
                <a:gd name="connsiteY4" fmla="*/ 26035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800" h="609600">
                  <a:moveTo>
                    <a:pt x="0" y="260350"/>
                  </a:moveTo>
                  <a:lnTo>
                    <a:pt x="533400" y="0"/>
                  </a:lnTo>
                  <a:lnTo>
                    <a:pt x="1066800" y="263525"/>
                  </a:lnTo>
                  <a:lnTo>
                    <a:pt x="533400" y="609600"/>
                  </a:lnTo>
                  <a:lnTo>
                    <a:pt x="0" y="260350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1059127" y="2514991"/>
              <a:ext cx="1247502" cy="9161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algn="ctr"/>
              <a:r>
                <a:rPr lang="ko-KR" altLang="en-US" sz="1600" dirty="0" err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입주민</a:t>
              </a:r>
              <a:r>
                <a:rPr lang="ko-KR" altLang="en-US" sz="1600" dirty="0" err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G Smart UI Bold" panose="020B0800000101010101" pitchFamily="50" charset="-127"/>
                  <a:ea typeface="LG Smart UI Bold" panose="020B0800000101010101" pitchFamily="50" charset="-127"/>
                </a:rPr>
                <a:t>ㆍ</a:t>
              </a:r>
              <a:endParaRPr lang="en-US" altLang="ko-KR" sz="1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6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아파트</a:t>
              </a:r>
              <a:endParaRPr lang="en-US" altLang="ko-KR" sz="1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20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혜택</a:t>
              </a:r>
              <a:endParaRPr lang="ko-KR" altLang="en-US" sz="1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213" name="모서리가 둥근 직사각형 212"/>
          <p:cNvSpPr/>
          <p:nvPr/>
        </p:nvSpPr>
        <p:spPr>
          <a:xfrm>
            <a:off x="1047222" y="3547225"/>
            <a:ext cx="2872976" cy="713378"/>
          </a:xfrm>
          <a:prstGeom prst="roundRect">
            <a:avLst>
              <a:gd name="adj" fmla="val 6759"/>
            </a:avLst>
          </a:prstGeom>
          <a:gradFill>
            <a:gsLst>
              <a:gs pos="4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200" dirty="0" err="1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14" name="Rectangle 95"/>
          <p:cNvSpPr>
            <a:spLocks noChangeArrowheads="1"/>
          </p:cNvSpPr>
          <p:nvPr/>
        </p:nvSpPr>
        <p:spPr bwMode="gray">
          <a:xfrm>
            <a:off x="1059912" y="3717768"/>
            <a:ext cx="2860286" cy="43088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defTabSz="810000" fontAlgn="ctr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400" spc="-73" dirty="0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모든 공사비용은 </a:t>
            </a:r>
            <a:r>
              <a:rPr kumimoji="1" lang="en-US" altLang="ko-KR" sz="1400" spc="-73" dirty="0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KT</a:t>
            </a:r>
            <a:r>
              <a:rPr kumimoji="1" lang="ko-KR" altLang="en-US" sz="1400" spc="-73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에서 부담</a:t>
            </a:r>
          </a:p>
          <a:p>
            <a:pPr algn="ctr" defTabSz="810000" fontAlgn="ctr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400" spc="-73" dirty="0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공사 후 아파트에 기부채납</a:t>
            </a:r>
          </a:p>
        </p:txBody>
      </p:sp>
      <p:sp>
        <p:nvSpPr>
          <p:cNvPr id="215" name="모서리가 둥근 직사각형 214"/>
          <p:cNvSpPr/>
          <p:nvPr/>
        </p:nvSpPr>
        <p:spPr>
          <a:xfrm>
            <a:off x="1047222" y="4456508"/>
            <a:ext cx="2872976" cy="713378"/>
          </a:xfrm>
          <a:prstGeom prst="roundRect">
            <a:avLst>
              <a:gd name="adj" fmla="val 6759"/>
            </a:avLst>
          </a:prstGeom>
          <a:gradFill>
            <a:gsLst>
              <a:gs pos="4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200" dirty="0" err="1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16" name="Rectangle 95"/>
          <p:cNvSpPr>
            <a:spLocks noChangeArrowheads="1"/>
          </p:cNvSpPr>
          <p:nvPr/>
        </p:nvSpPr>
        <p:spPr bwMode="gray">
          <a:xfrm>
            <a:off x="1059912" y="4627051"/>
            <a:ext cx="2860286" cy="43088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defTabSz="810000" fontAlgn="ctr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400" spc="-73" dirty="0" err="1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입주민</a:t>
            </a:r>
            <a:r>
              <a:rPr kumimoji="1" lang="ko-KR" altLang="en-US" sz="1400" spc="-73" dirty="0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 및 지역사회홍보를 위한 </a:t>
            </a:r>
          </a:p>
          <a:p>
            <a:pPr algn="ctr" defTabSz="810000" fontAlgn="ctr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400" spc="-73" dirty="0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인적</a:t>
            </a:r>
            <a:r>
              <a:rPr kumimoji="1" lang="en-US" altLang="ko-KR" sz="1400" spc="-73" dirty="0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/</a:t>
            </a:r>
            <a:r>
              <a:rPr kumimoji="1" lang="ko-KR" altLang="en-US" sz="1400" spc="-73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물적 자원 모두 </a:t>
            </a:r>
            <a:r>
              <a:rPr kumimoji="1" lang="en-US" altLang="ko-KR" sz="1400" spc="-73" dirty="0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KT </a:t>
            </a:r>
            <a:r>
              <a:rPr kumimoji="1" lang="ko-KR" altLang="en-US" sz="1400" spc="-73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부담</a:t>
            </a:r>
            <a:endParaRPr kumimoji="1" lang="ko-KR" altLang="en-US" sz="1400" spc="-73" dirty="0">
              <a:solidFill>
                <a:prstClr val="black">
                  <a:lumMod val="75000"/>
                  <a:lumOff val="2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pic>
        <p:nvPicPr>
          <p:cNvPr id="220" name="그림 219">
            <a:extLst>
              <a:ext uri="{FF2B5EF4-FFF2-40B4-BE49-F238E27FC236}">
                <a16:creationId xmlns:a16="http://schemas.microsoft.com/office/drawing/2014/main" xmlns="" id="{9C6F39DC-4F90-42B3-A09B-A69DD765A2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22"/>
          <a:stretch>
            <a:fillRect/>
          </a:stretch>
        </p:blipFill>
        <p:spPr bwMode="auto">
          <a:xfrm>
            <a:off x="298930" y="1873037"/>
            <a:ext cx="9329702" cy="154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1" name="그룹 220"/>
          <p:cNvGrpSpPr/>
          <p:nvPr/>
        </p:nvGrpSpPr>
        <p:grpSpPr>
          <a:xfrm>
            <a:off x="692325" y="2725785"/>
            <a:ext cx="2730143" cy="721049"/>
            <a:chOff x="341315" y="1962628"/>
            <a:chExt cx="2104347" cy="557213"/>
          </a:xfrm>
        </p:grpSpPr>
        <p:grpSp>
          <p:nvGrpSpPr>
            <p:cNvPr id="222" name="그룹 221">
              <a:extLst>
                <a:ext uri="{FF2B5EF4-FFF2-40B4-BE49-F238E27FC236}">
                  <a16:creationId xmlns="" xmlns:a16="http://schemas.microsoft.com/office/drawing/2014/main" id="{A0A487A8-404A-4BDB-8EB0-EECEA87DDCCA}"/>
                </a:ext>
              </a:extLst>
            </p:cNvPr>
            <p:cNvGrpSpPr/>
            <p:nvPr/>
          </p:nvGrpSpPr>
          <p:grpSpPr>
            <a:xfrm>
              <a:off x="341315" y="2074190"/>
              <a:ext cx="2104347" cy="343100"/>
              <a:chOff x="557215" y="2466802"/>
              <a:chExt cx="2104347" cy="343100"/>
            </a:xfrm>
          </p:grpSpPr>
          <p:sp>
            <p:nvSpPr>
              <p:cNvPr id="230" name="직사각형 229">
                <a:extLst>
                  <a:ext uri="{FF2B5EF4-FFF2-40B4-BE49-F238E27FC236}">
                    <a16:creationId xmlns="" xmlns:a16="http://schemas.microsoft.com/office/drawing/2014/main" id="{DA01356C-F0DB-47BD-B69A-9BF035B6B30A}"/>
                  </a:ext>
                </a:extLst>
              </p:cNvPr>
              <p:cNvSpPr/>
              <p:nvPr/>
            </p:nvSpPr>
            <p:spPr>
              <a:xfrm rot="120000">
                <a:off x="898970" y="2497393"/>
                <a:ext cx="1762592" cy="312509"/>
              </a:xfrm>
              <a:prstGeom prst="rect">
                <a:avLst/>
              </a:prstGeom>
              <a:solidFill>
                <a:srgbClr val="CADB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latinLnBrk="0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31" name="그룹 230">
                <a:extLst>
                  <a:ext uri="{FF2B5EF4-FFF2-40B4-BE49-F238E27FC236}">
                    <a16:creationId xmlns="" xmlns:a16="http://schemas.microsoft.com/office/drawing/2014/main" id="{E302A46B-1A0B-47D6-A835-6C03FE39F26C}"/>
                  </a:ext>
                </a:extLst>
              </p:cNvPr>
              <p:cNvGrpSpPr/>
              <p:nvPr/>
            </p:nvGrpSpPr>
            <p:grpSpPr>
              <a:xfrm>
                <a:off x="557215" y="2466802"/>
                <a:ext cx="2025948" cy="312509"/>
                <a:chOff x="4692694" y="2142560"/>
                <a:chExt cx="2247213" cy="346640"/>
              </a:xfrm>
            </p:grpSpPr>
            <p:sp>
              <p:nvSpPr>
                <p:cNvPr id="232" name="직사각형 231">
                  <a:extLst>
                    <a:ext uri="{FF2B5EF4-FFF2-40B4-BE49-F238E27FC236}">
                      <a16:creationId xmlns="" xmlns:a16="http://schemas.microsoft.com/office/drawing/2014/main" id="{372C0E67-89BC-4E29-8991-8B9A780121D1}"/>
                    </a:ext>
                  </a:extLst>
                </p:cNvPr>
                <p:cNvSpPr/>
                <p:nvPr/>
              </p:nvSpPr>
              <p:spPr>
                <a:xfrm>
                  <a:off x="4692694" y="2142560"/>
                  <a:ext cx="2247213" cy="346640"/>
                </a:xfrm>
                <a:prstGeom prst="rect">
                  <a:avLst/>
                </a:prstGeom>
                <a:solidFill>
                  <a:srgbClr val="8593A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3" name="TextBox 232">
                  <a:extLst>
                    <a:ext uri="{FF2B5EF4-FFF2-40B4-BE49-F238E27FC236}">
                      <a16:creationId xmlns="" xmlns:a16="http://schemas.microsoft.com/office/drawing/2014/main" id="{5647A4AE-5414-4043-A142-8B4078AC60AF}"/>
                    </a:ext>
                  </a:extLst>
                </p:cNvPr>
                <p:cNvSpPr txBox="1"/>
                <p:nvPr/>
              </p:nvSpPr>
              <p:spPr>
                <a:xfrm>
                  <a:off x="4813586" y="2175057"/>
                  <a:ext cx="1938584" cy="28164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defTabSz="457200" latinLnBrk="0">
                    <a:lnSpc>
                      <a:spcPct val="110000"/>
                    </a:lnSpc>
                    <a:defRPr/>
                  </a:pPr>
                  <a:r>
                    <a:rPr lang="ko-KR" altLang="en-US" sz="1500" spc="-40" dirty="0">
                      <a:ln>
                        <a:solidFill>
                          <a:srgbClr val="4F81BD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아파트 </a:t>
                  </a:r>
                  <a:r>
                    <a:rPr lang="ko-KR" altLang="en-US" sz="1500" spc="-40">
                      <a:ln>
                        <a:solidFill>
                          <a:srgbClr val="4F81BD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부담금액 </a:t>
                  </a:r>
                  <a:r>
                    <a:rPr lang="en-US" altLang="ko-KR" sz="1500" spc="-40" dirty="0">
                      <a:ln>
                        <a:solidFill>
                          <a:srgbClr val="4F81BD">
                            <a:shade val="50000"/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Zero</a:t>
                  </a:r>
                  <a:endParaRPr lang="en-US" altLang="ko-KR" sz="1500" spc="-40" dirty="0">
                    <a:ln>
                      <a:solidFill>
                        <a:srgbClr val="4F81BD">
                          <a:shade val="50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  <p:grpSp>
          <p:nvGrpSpPr>
            <p:cNvPr id="223" name="그룹 222"/>
            <p:cNvGrpSpPr/>
            <p:nvPr/>
          </p:nvGrpSpPr>
          <p:grpSpPr>
            <a:xfrm>
              <a:off x="345455" y="1962628"/>
              <a:ext cx="126986" cy="557213"/>
              <a:chOff x="338312" y="2009775"/>
              <a:chExt cx="61738" cy="685800"/>
            </a:xfrm>
          </p:grpSpPr>
          <p:grpSp>
            <p:nvGrpSpPr>
              <p:cNvPr id="224" name="그룹 223"/>
              <p:cNvGrpSpPr/>
              <p:nvPr/>
            </p:nvGrpSpPr>
            <p:grpSpPr>
              <a:xfrm>
                <a:off x="338312" y="2009775"/>
                <a:ext cx="61738" cy="685800"/>
                <a:chOff x="338312" y="2009775"/>
                <a:chExt cx="61738" cy="781050"/>
              </a:xfrm>
            </p:grpSpPr>
            <p:pic>
              <p:nvPicPr>
                <p:cNvPr id="228" name="Picture 248" descr="악세사리">
                  <a:extLst>
                    <a:ext uri="{FF2B5EF4-FFF2-40B4-BE49-F238E27FC236}">
                      <a16:creationId xmlns="" xmlns:a16="http://schemas.microsoft.com/office/drawing/2014/main" id="{4955693B-8360-44FF-ADA0-0ACD1C99FD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-21344" y="2369431"/>
                  <a:ext cx="781050" cy="617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248" descr="악세사리">
                  <a:extLst>
                    <a:ext uri="{FF2B5EF4-FFF2-40B4-BE49-F238E27FC236}">
                      <a16:creationId xmlns="" xmlns:a16="http://schemas.microsoft.com/office/drawing/2014/main" id="{4955693B-8360-44FF-ADA0-0ACD1C99FD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-21344" y="2369431"/>
                  <a:ext cx="781050" cy="617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5" name="그룹 224"/>
              <p:cNvGrpSpPr/>
              <p:nvPr/>
            </p:nvGrpSpPr>
            <p:grpSpPr>
              <a:xfrm>
                <a:off x="338312" y="2009775"/>
                <a:ext cx="61738" cy="685800"/>
                <a:chOff x="338312" y="2009775"/>
                <a:chExt cx="61738" cy="781050"/>
              </a:xfrm>
            </p:grpSpPr>
            <p:pic>
              <p:nvPicPr>
                <p:cNvPr id="226" name="Picture 248" descr="악세사리">
                  <a:extLst>
                    <a:ext uri="{FF2B5EF4-FFF2-40B4-BE49-F238E27FC236}">
                      <a16:creationId xmlns="" xmlns:a16="http://schemas.microsoft.com/office/drawing/2014/main" id="{4955693B-8360-44FF-ADA0-0ACD1C99FD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-21344" y="2369431"/>
                  <a:ext cx="781050" cy="617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Picture 248" descr="악세사리">
                  <a:extLst>
                    <a:ext uri="{FF2B5EF4-FFF2-40B4-BE49-F238E27FC236}">
                      <a16:creationId xmlns="" xmlns:a16="http://schemas.microsoft.com/office/drawing/2014/main" id="{4955693B-8360-44FF-ADA0-0ACD1C99FD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-21344" y="2369431"/>
                  <a:ext cx="781050" cy="617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29977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직사각형 123"/>
          <p:cNvSpPr/>
          <p:nvPr/>
        </p:nvSpPr>
        <p:spPr>
          <a:xfrm>
            <a:off x="-1" y="2182089"/>
            <a:ext cx="9906001" cy="37136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119" name="그룹 118"/>
          <p:cNvGrpSpPr/>
          <p:nvPr/>
        </p:nvGrpSpPr>
        <p:grpSpPr>
          <a:xfrm>
            <a:off x="1843956" y="2732368"/>
            <a:ext cx="7811505" cy="627164"/>
            <a:chOff x="1843956" y="1262961"/>
            <a:chExt cx="7811505" cy="627164"/>
          </a:xfrm>
        </p:grpSpPr>
        <p:grpSp>
          <p:nvGrpSpPr>
            <p:cNvPr id="127" name="그룹 126"/>
            <p:cNvGrpSpPr/>
            <p:nvPr/>
          </p:nvGrpSpPr>
          <p:grpSpPr>
            <a:xfrm>
              <a:off x="1843956" y="1262961"/>
              <a:ext cx="2842011" cy="627164"/>
              <a:chOff x="2730500" y="2270540"/>
              <a:chExt cx="2842011" cy="627164"/>
            </a:xfrm>
          </p:grpSpPr>
          <p:cxnSp>
            <p:nvCxnSpPr>
              <p:cNvPr id="128" name="직선 연결선 127"/>
              <p:cNvCxnSpPr/>
              <p:nvPr/>
            </p:nvCxnSpPr>
            <p:spPr>
              <a:xfrm>
                <a:off x="4886548" y="2273715"/>
                <a:ext cx="685963" cy="0"/>
              </a:xfrm>
              <a:prstGeom prst="line">
                <a:avLst/>
              </a:prstGeom>
              <a:solidFill>
                <a:schemeClr val="bg1"/>
              </a:solidFill>
              <a:ln w="57150" cap="rnd">
                <a:solidFill>
                  <a:srgbClr val="22639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129" name="그룹 128"/>
              <p:cNvGrpSpPr/>
              <p:nvPr/>
            </p:nvGrpSpPr>
            <p:grpSpPr>
              <a:xfrm>
                <a:off x="2730500" y="2270540"/>
                <a:ext cx="2471616" cy="627164"/>
                <a:chOff x="2730500" y="2270540"/>
                <a:chExt cx="2471616" cy="627164"/>
              </a:xfrm>
            </p:grpSpPr>
            <p:sp>
              <p:nvSpPr>
                <p:cNvPr id="130" name="원호 129"/>
                <p:cNvSpPr/>
                <p:nvPr/>
              </p:nvSpPr>
              <p:spPr>
                <a:xfrm rot="16200000">
                  <a:off x="4578127" y="2273715"/>
                  <a:ext cx="623989" cy="623989"/>
                </a:xfrm>
                <a:prstGeom prst="arc">
                  <a:avLst/>
                </a:prstGeom>
                <a:noFill/>
                <a:ln w="57150" cap="rnd">
                  <a:solidFill>
                    <a:srgbClr val="22639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1" name="원호 130"/>
                <p:cNvSpPr/>
                <p:nvPr/>
              </p:nvSpPr>
              <p:spPr>
                <a:xfrm rot="5400000">
                  <a:off x="3954138" y="2270540"/>
                  <a:ext cx="623989" cy="623989"/>
                </a:xfrm>
                <a:prstGeom prst="arc">
                  <a:avLst/>
                </a:prstGeom>
                <a:noFill/>
                <a:ln w="57150" cap="rnd">
                  <a:solidFill>
                    <a:srgbClr val="22639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cxnSp>
              <p:nvCxnSpPr>
                <p:cNvPr id="132" name="직선 연결선 131"/>
                <p:cNvCxnSpPr/>
                <p:nvPr/>
              </p:nvCxnSpPr>
              <p:spPr>
                <a:xfrm>
                  <a:off x="2730500" y="2894529"/>
                  <a:ext cx="1541798" cy="0"/>
                </a:xfrm>
                <a:prstGeom prst="line">
                  <a:avLst/>
                </a:prstGeom>
                <a:solidFill>
                  <a:schemeClr val="bg1"/>
                </a:solidFill>
                <a:ln w="57150" cap="rnd">
                  <a:solidFill>
                    <a:srgbClr val="22639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cxnSp>
          <p:nvCxnSpPr>
            <p:cNvPr id="144" name="직선 연결선 143"/>
            <p:cNvCxnSpPr/>
            <p:nvPr/>
          </p:nvCxnSpPr>
          <p:spPr>
            <a:xfrm>
              <a:off x="4651461" y="1266701"/>
              <a:ext cx="5004000" cy="0"/>
            </a:xfrm>
            <a:prstGeom prst="line">
              <a:avLst/>
            </a:prstGeom>
            <a:solidFill>
              <a:schemeClr val="bg1"/>
            </a:solidFill>
            <a:ln w="57150" cap="rnd">
              <a:solidFill>
                <a:srgbClr val="2263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35" name="그룹 134"/>
          <p:cNvGrpSpPr/>
          <p:nvPr/>
        </p:nvGrpSpPr>
        <p:grpSpPr>
          <a:xfrm flipV="1">
            <a:off x="1843956" y="4750971"/>
            <a:ext cx="2812515" cy="627164"/>
            <a:chOff x="2730500" y="2270540"/>
            <a:chExt cx="2812515" cy="627164"/>
          </a:xfrm>
        </p:grpSpPr>
        <p:cxnSp>
          <p:nvCxnSpPr>
            <p:cNvPr id="136" name="직선 연결선 135"/>
            <p:cNvCxnSpPr/>
            <p:nvPr/>
          </p:nvCxnSpPr>
          <p:spPr>
            <a:xfrm>
              <a:off x="4857052" y="2273715"/>
              <a:ext cx="685963" cy="0"/>
            </a:xfrm>
            <a:prstGeom prst="line">
              <a:avLst/>
            </a:prstGeom>
            <a:solidFill>
              <a:schemeClr val="bg1"/>
            </a:solidFill>
            <a:ln w="57150" cap="rnd">
              <a:solidFill>
                <a:srgbClr val="2263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37" name="그룹 136"/>
            <p:cNvGrpSpPr/>
            <p:nvPr/>
          </p:nvGrpSpPr>
          <p:grpSpPr>
            <a:xfrm>
              <a:off x="2730500" y="2270540"/>
              <a:ext cx="2471616" cy="627164"/>
              <a:chOff x="2730500" y="2270540"/>
              <a:chExt cx="2471616" cy="627164"/>
            </a:xfrm>
          </p:grpSpPr>
          <p:sp>
            <p:nvSpPr>
              <p:cNvPr id="138" name="원호 137"/>
              <p:cNvSpPr/>
              <p:nvPr/>
            </p:nvSpPr>
            <p:spPr>
              <a:xfrm rot="16200000">
                <a:off x="4578127" y="2273715"/>
                <a:ext cx="623989" cy="623989"/>
              </a:xfrm>
              <a:prstGeom prst="arc">
                <a:avLst/>
              </a:prstGeom>
              <a:noFill/>
              <a:ln w="57150" cap="rnd">
                <a:solidFill>
                  <a:srgbClr val="22639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9" name="원호 138"/>
              <p:cNvSpPr/>
              <p:nvPr/>
            </p:nvSpPr>
            <p:spPr>
              <a:xfrm rot="5400000">
                <a:off x="3954138" y="2270540"/>
                <a:ext cx="623989" cy="623989"/>
              </a:xfrm>
              <a:prstGeom prst="arc">
                <a:avLst/>
              </a:prstGeom>
              <a:noFill/>
              <a:ln w="57150" cap="rnd">
                <a:solidFill>
                  <a:srgbClr val="22639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40" name="직선 연결선 139"/>
              <p:cNvCxnSpPr/>
              <p:nvPr/>
            </p:nvCxnSpPr>
            <p:spPr>
              <a:xfrm>
                <a:off x="2730500" y="2894529"/>
                <a:ext cx="1541798" cy="0"/>
              </a:xfrm>
              <a:prstGeom prst="line">
                <a:avLst/>
              </a:prstGeom>
              <a:solidFill>
                <a:schemeClr val="bg1"/>
              </a:solidFill>
              <a:ln w="57150" cap="rnd">
                <a:solidFill>
                  <a:srgbClr val="22639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4" name="그룹 3"/>
          <p:cNvGrpSpPr/>
          <p:nvPr/>
        </p:nvGrpSpPr>
        <p:grpSpPr>
          <a:xfrm>
            <a:off x="125218" y="85334"/>
            <a:ext cx="4714393" cy="573216"/>
            <a:chOff x="248444" y="107106"/>
            <a:chExt cx="4714393" cy="573216"/>
          </a:xfrm>
        </p:grpSpPr>
        <p:grpSp>
          <p:nvGrpSpPr>
            <p:cNvPr id="5" name="그룹 4"/>
            <p:cNvGrpSpPr/>
            <p:nvPr/>
          </p:nvGrpSpPr>
          <p:grpSpPr>
            <a:xfrm>
              <a:off x="248444" y="107106"/>
              <a:ext cx="1409753" cy="573216"/>
              <a:chOff x="183802" y="171993"/>
              <a:chExt cx="1409753" cy="573216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87858" y="277522"/>
                <a:ext cx="905697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latinLnBrk="0"/>
                <a:r>
                  <a:rPr lang="ko-KR" altLang="en-US" sz="900" spc="-5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prstClr val="white">
                        <a:lumMod val="50000"/>
                      </a:prstClr>
                    </a:solidFill>
                    <a:latin typeface="KoPub돋움체 Bold" pitchFamily="18" charset="-127"/>
                    <a:ea typeface="KoPub돋움체 Bold" pitchFamily="18" charset="-127"/>
                  </a:rPr>
                  <a:t>아파트 품질개선 제안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183802" y="171993"/>
                <a:ext cx="504056" cy="573216"/>
              </a:xfrm>
              <a:prstGeom prst="rect">
                <a:avLst/>
              </a:prstGeom>
              <a:noFill/>
              <a:ln w="9525">
                <a:noFill/>
                <a:prstDash val="sysDash"/>
                <a:miter lim="800000"/>
                <a:headEnd/>
                <a:tailEnd/>
              </a:ln>
            </p:spPr>
            <p:txBody>
              <a:bodyPr wrap="square" lIns="0" tIns="0" rIns="0" bIns="0" rtlCol="0" anchor="ctr" anchorCtr="0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914182" latinLnBrk="0">
                  <a:defRPr/>
                </a:pPr>
                <a:r>
                  <a:rPr lang="en-US" altLang="ko-KR" sz="3600" spc="-7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srgbClr val="00518E"/>
                    </a:solidFill>
                    <a:latin typeface="KoPub바탕체 Bold" pitchFamily="18" charset="-127"/>
                    <a:ea typeface="KoPub바탕체 Bold" pitchFamily="18" charset="-127"/>
                  </a:rPr>
                  <a:t>Ⅱ</a:t>
                </a:r>
                <a:endParaRPr lang="en-US" altLang="ko-KR" sz="3600" spc="-70" dirty="0">
                  <a:ln>
                    <a:solidFill>
                      <a:sysClr val="window" lastClr="FFFFFF">
                        <a:lumMod val="65000"/>
                        <a:alpha val="0"/>
                      </a:sysClr>
                    </a:solidFill>
                  </a:ln>
                  <a:solidFill>
                    <a:srgbClr val="00518E"/>
                  </a:solidFill>
                  <a:latin typeface="KoPub바탕체 Bold" pitchFamily="18" charset="-127"/>
                  <a:ea typeface="KoPub바탕체 Bold" pitchFamily="18" charset="-127"/>
                </a:endParaRPr>
              </a:p>
            </p:txBody>
          </p:sp>
        </p:grpSp>
        <p:cxnSp>
          <p:nvCxnSpPr>
            <p:cNvPr id="6" name="직선 연결선 5"/>
            <p:cNvCxnSpPr/>
            <p:nvPr/>
          </p:nvCxnSpPr>
          <p:spPr>
            <a:xfrm>
              <a:off x="706710" y="369874"/>
              <a:ext cx="3560490" cy="0"/>
            </a:xfrm>
            <a:prstGeom prst="line">
              <a:avLst/>
            </a:prstGeom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5FAFD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52500" y="398115"/>
              <a:ext cx="4210337" cy="194349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None/>
                <a:defRPr sz="1300" spc="-50" baseline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  <a:cs typeface="+mj-cs"/>
                </a:defRPr>
              </a:lvl1pPr>
            </a:lstStyle>
            <a:p>
              <a:r>
                <a:rPr lang="ko-KR" altLang="en-US" sz="1200" spc="-70" dirty="0" smtClean="0">
                  <a:ln>
                    <a:solidFill>
                      <a:sysClr val="window" lastClr="FFFFFF">
                        <a:lumMod val="65000"/>
                        <a:alpha val="0"/>
                      </a:sysClr>
                    </a:solidFill>
                  </a:ln>
                </a:rPr>
                <a:t>문제점</a:t>
              </a:r>
              <a:endParaRPr lang="ko-KR" altLang="en-US" sz="1200" spc="-70" dirty="0">
                <a:ln>
                  <a:solidFill>
                    <a:sysClr val="window" lastClr="FFFFFF">
                      <a:lumMod val="65000"/>
                      <a:alpha val="0"/>
                    </a:sysClr>
                  </a:solidFill>
                </a:ln>
              </a:endParaRPr>
            </a:p>
          </p:txBody>
        </p:sp>
      </p:grpSp>
      <p:sp>
        <p:nvSpPr>
          <p:cNvPr id="14" name="슬라이드 번호 개체 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E8FA2F-4C39-4A4D-B7BB-513C0D7386B6}" type="slidenum">
              <a:rPr lang="ko-KR" altLang="en-US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ko-KR" altLang="en-US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이등변 삼각형 16"/>
          <p:cNvSpPr/>
          <p:nvPr/>
        </p:nvSpPr>
        <p:spPr>
          <a:xfrm flipV="1">
            <a:off x="8572224" y="4760438"/>
            <a:ext cx="121564" cy="9614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200" dirty="0" err="1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870606" y="3041749"/>
            <a:ext cx="5686515" cy="2058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881098" y="3027081"/>
            <a:ext cx="5686515" cy="1975981"/>
          </a:xfrm>
          <a:prstGeom prst="rect">
            <a:avLst/>
          </a:prstGeom>
          <a:gradFill>
            <a:gsLst>
              <a:gs pos="4000">
                <a:schemeClr val="accent1">
                  <a:lumMod val="5000"/>
                  <a:lumOff val="95000"/>
                  <a:alpha val="20000"/>
                </a:schemeClr>
              </a:gs>
              <a:gs pos="9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5774935" y="3277249"/>
            <a:ext cx="1972669" cy="1787114"/>
            <a:chOff x="5774140" y="2104507"/>
            <a:chExt cx="1972669" cy="1948009"/>
          </a:xfrm>
        </p:grpSpPr>
        <p:pic>
          <p:nvPicPr>
            <p:cNvPr id="21" name="Picture 248" descr="악세사리">
              <a:extLst>
                <a:ext uri="{FF2B5EF4-FFF2-40B4-BE49-F238E27FC236}">
                  <a16:creationId xmlns:a16="http://schemas.microsoft.com/office/drawing/2014/main" xmlns="" id="{9E86A1BC-5D51-40E5-B44E-3820A87D88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841589" y="3037058"/>
              <a:ext cx="1948008" cy="82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48" descr="악세사리">
              <a:extLst>
                <a:ext uri="{FF2B5EF4-FFF2-40B4-BE49-F238E27FC236}">
                  <a16:creationId xmlns:a16="http://schemas.microsoft.com/office/drawing/2014/main" xmlns="" id="{9E86A1BC-5D51-40E5-B44E-3820A87D88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731353" y="3037059"/>
              <a:ext cx="1948008" cy="82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그룹 22"/>
          <p:cNvGrpSpPr/>
          <p:nvPr/>
        </p:nvGrpSpPr>
        <p:grpSpPr>
          <a:xfrm>
            <a:off x="3881098" y="3026562"/>
            <a:ext cx="1869213" cy="2073317"/>
            <a:chOff x="3933231" y="1779285"/>
            <a:chExt cx="2184201" cy="2259979"/>
          </a:xfrm>
        </p:grpSpPr>
        <p:sp>
          <p:nvSpPr>
            <p:cNvPr id="24" name="직사각형 23"/>
            <p:cNvSpPr/>
            <p:nvPr/>
          </p:nvSpPr>
          <p:spPr>
            <a:xfrm>
              <a:off x="3933231" y="1779285"/>
              <a:ext cx="2184201" cy="371186"/>
            </a:xfrm>
            <a:prstGeom prst="rect">
              <a:avLst/>
            </a:prstGeom>
            <a:gradFill flip="none" rotWithShape="1">
              <a:gsLst>
                <a:gs pos="0">
                  <a:srgbClr val="DCE7EE"/>
                </a:gs>
                <a:gs pos="99000">
                  <a:srgbClr val="ACB5C4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4000" tIns="0" rIns="0" bIns="0" rtlCol="0" anchor="ctr"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fontAlgn="base" latinLnBrk="0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67577" y="1839574"/>
              <a:ext cx="1890994" cy="256396"/>
            </a:xfrm>
            <a:prstGeom prst="rect">
              <a:avLst/>
            </a:prstGeom>
            <a:noFill/>
          </p:spPr>
          <p:txBody>
            <a:bodyPr wrap="none" lIns="32652" tIns="32652" rIns="32652" bIns="32652" rtlCol="0">
              <a:spAutoFit/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algn="ctr" defTabSz="863428" fontAlgn="base" latinLnBrk="0">
                <a:spcBef>
                  <a:spcPct val="0"/>
                </a:spcBef>
                <a:spcAft>
                  <a:spcPct val="0"/>
                </a:spcAft>
                <a:buSzPct val="80000"/>
              </a:pPr>
              <a:r>
                <a:rPr kumimoji="1" lang="ko-KR" altLang="en-US" sz="1100" spc="-28" dirty="0">
                  <a:solidFill>
                    <a:srgbClr val="44536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아파트 내부 통신설비 노후화</a:t>
              </a:r>
              <a:endParaRPr kumimoji="1" lang="ko-KR" altLang="en-US" sz="1100" spc="-28" dirty="0">
                <a:solidFill>
                  <a:srgbClr val="4453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933231" y="3668078"/>
              <a:ext cx="2184201" cy="371186"/>
            </a:xfrm>
            <a:prstGeom prst="rect">
              <a:avLst/>
            </a:prstGeom>
            <a:solidFill>
              <a:srgbClr val="445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207618" y="3743460"/>
              <a:ext cx="1610924" cy="256396"/>
            </a:xfrm>
            <a:prstGeom prst="rect">
              <a:avLst/>
            </a:prstGeom>
            <a:noFill/>
          </p:spPr>
          <p:txBody>
            <a:bodyPr wrap="none" lIns="32652" tIns="32652" rIns="32652" bIns="32652" rtlCol="0">
              <a:spAutoFit/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>
              <a:defPPr>
                <a:defRPr lang="ko-KR"/>
              </a:defPPr>
              <a:lvl1pPr algn="ctr" defTabSz="863428" latinLnBrk="0">
                <a:buSzPct val="80000"/>
                <a:defRPr sz="1200" spc="-28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dirty="0" err="1" smtClean="0"/>
                <a:t>입주민</a:t>
              </a:r>
              <a:r>
                <a:rPr kumimoji="1" lang="ko-KR" altLang="en-US" sz="1100" dirty="0" smtClean="0"/>
                <a:t> 불편 및 화재우려</a:t>
              </a:r>
              <a:endParaRPr kumimoji="1" lang="ko-KR" altLang="en-US" sz="1100" dirty="0"/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5784884" y="3026562"/>
            <a:ext cx="1874077" cy="2073317"/>
            <a:chOff x="3927547" y="1779285"/>
            <a:chExt cx="2189885" cy="2259979"/>
          </a:xfrm>
        </p:grpSpPr>
        <p:sp>
          <p:nvSpPr>
            <p:cNvPr id="29" name="직사각형 28"/>
            <p:cNvSpPr/>
            <p:nvPr/>
          </p:nvSpPr>
          <p:spPr>
            <a:xfrm>
              <a:off x="3933231" y="1779285"/>
              <a:ext cx="2184201" cy="371186"/>
            </a:xfrm>
            <a:prstGeom prst="rect">
              <a:avLst/>
            </a:prstGeom>
            <a:gradFill flip="none" rotWithShape="1">
              <a:gsLst>
                <a:gs pos="0">
                  <a:srgbClr val="DCE7EE"/>
                </a:gs>
                <a:gs pos="99000">
                  <a:srgbClr val="ACB5C4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4000" tIns="0" rIns="0" bIns="0" rtlCol="0" anchor="ctr"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fontAlgn="base" latinLnBrk="0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265460" y="1839574"/>
              <a:ext cx="1495240" cy="256396"/>
            </a:xfrm>
            <a:prstGeom prst="rect">
              <a:avLst/>
            </a:prstGeom>
            <a:noFill/>
          </p:spPr>
          <p:txBody>
            <a:bodyPr wrap="none" lIns="32652" tIns="32652" rIns="32652" bIns="32652" rtlCol="0">
              <a:spAutoFit/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algn="ctr" defTabSz="863428" fontAlgn="base" latinLnBrk="0">
                <a:spcBef>
                  <a:spcPct val="0"/>
                </a:spcBef>
                <a:spcAft>
                  <a:spcPct val="0"/>
                </a:spcAft>
                <a:buSzPct val="80000"/>
              </a:pPr>
              <a:r>
                <a:rPr kumimoji="1" lang="ko-KR" altLang="en-US" sz="1100" spc="-28" dirty="0">
                  <a:solidFill>
                    <a:srgbClr val="44536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구형 케이블</a:t>
              </a:r>
              <a:r>
                <a:rPr kumimoji="1" lang="en-US" altLang="ko-KR" sz="1100" spc="-28" dirty="0">
                  <a:solidFill>
                    <a:srgbClr val="44536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/</a:t>
              </a:r>
              <a:r>
                <a:rPr kumimoji="1" lang="ko-KR" altLang="en-US" sz="1100" spc="-28">
                  <a:solidFill>
                    <a:srgbClr val="44536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장비 이용</a:t>
              </a:r>
              <a:endParaRPr kumimoji="1" lang="ko-KR" altLang="en-US" sz="1100" spc="-28" dirty="0">
                <a:solidFill>
                  <a:srgbClr val="4453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933231" y="3668078"/>
              <a:ext cx="2184201" cy="371186"/>
            </a:xfrm>
            <a:prstGeom prst="rect">
              <a:avLst/>
            </a:prstGeom>
            <a:solidFill>
              <a:srgbClr val="445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927547" y="3743460"/>
              <a:ext cx="2171066" cy="256396"/>
            </a:xfrm>
            <a:prstGeom prst="rect">
              <a:avLst/>
            </a:prstGeom>
            <a:noFill/>
          </p:spPr>
          <p:txBody>
            <a:bodyPr wrap="none" lIns="32652" tIns="32652" rIns="32652" bIns="32652" rtlCol="0">
              <a:spAutoFit/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>
              <a:defPPr>
                <a:defRPr lang="ko-KR"/>
              </a:defPPr>
              <a:lvl1pPr algn="ctr" defTabSz="863428" latinLnBrk="0">
                <a:buSzPct val="80000"/>
                <a:defRPr sz="1200" spc="-28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dirty="0" err="1" smtClean="0"/>
                <a:t>넷플릭스</a:t>
              </a:r>
              <a:r>
                <a:rPr kumimoji="1" lang="en-US" altLang="ko-KR" sz="1100" dirty="0"/>
                <a:t> </a:t>
              </a:r>
              <a:r>
                <a:rPr kumimoji="1" lang="ko-KR" altLang="en-US" sz="1100" smtClean="0"/>
                <a:t>등 최신컨텐츠 품질저하</a:t>
              </a:r>
              <a:endParaRPr kumimoji="1" lang="en-US" altLang="ko-KR" sz="1100" dirty="0"/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7698400" y="3026562"/>
            <a:ext cx="1869213" cy="2073317"/>
            <a:chOff x="3933231" y="1779285"/>
            <a:chExt cx="2184201" cy="2259979"/>
          </a:xfrm>
        </p:grpSpPr>
        <p:sp>
          <p:nvSpPr>
            <p:cNvPr id="34" name="직사각형 33"/>
            <p:cNvSpPr/>
            <p:nvPr/>
          </p:nvSpPr>
          <p:spPr>
            <a:xfrm>
              <a:off x="3933231" y="1779285"/>
              <a:ext cx="2184201" cy="371186"/>
            </a:xfrm>
            <a:prstGeom prst="rect">
              <a:avLst/>
            </a:prstGeom>
            <a:gradFill flip="none" rotWithShape="1">
              <a:gsLst>
                <a:gs pos="0">
                  <a:srgbClr val="DCE7EE"/>
                </a:gs>
                <a:gs pos="99000">
                  <a:srgbClr val="ACB5C4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4000" tIns="0" rIns="0" bIns="0" rtlCol="0" anchor="ctr"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fontAlgn="base" latinLnBrk="0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207619" y="1839574"/>
              <a:ext cx="1610924" cy="256396"/>
            </a:xfrm>
            <a:prstGeom prst="rect">
              <a:avLst/>
            </a:prstGeom>
            <a:noFill/>
          </p:spPr>
          <p:txBody>
            <a:bodyPr wrap="none" lIns="32652" tIns="32652" rIns="32652" bIns="32652" rtlCol="0">
              <a:spAutoFit/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algn="ctr" defTabSz="863428" fontAlgn="base" latinLnBrk="0">
                <a:spcBef>
                  <a:spcPct val="0"/>
                </a:spcBef>
                <a:spcAft>
                  <a:spcPct val="0"/>
                </a:spcAft>
                <a:buSzPct val="80000"/>
              </a:pPr>
              <a:r>
                <a:rPr kumimoji="1" lang="ko-KR" altLang="en-US" sz="1100" spc="-28" dirty="0">
                  <a:solidFill>
                    <a:srgbClr val="44536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인근 아파트 대비 </a:t>
              </a:r>
              <a:r>
                <a:rPr kumimoji="1" lang="ko-KR" altLang="en-US" sz="1100" spc="-28" dirty="0" err="1">
                  <a:solidFill>
                    <a:srgbClr val="44536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저품질</a:t>
              </a:r>
              <a:endParaRPr kumimoji="1" lang="ko-KR" altLang="en-US" sz="1100" spc="-28" dirty="0">
                <a:solidFill>
                  <a:srgbClr val="4453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3933231" y="3668078"/>
              <a:ext cx="2184201" cy="371186"/>
            </a:xfrm>
            <a:prstGeom prst="rect">
              <a:avLst/>
            </a:prstGeom>
            <a:solidFill>
              <a:srgbClr val="445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439923" y="3743460"/>
              <a:ext cx="1146312" cy="256396"/>
            </a:xfrm>
            <a:prstGeom prst="rect">
              <a:avLst/>
            </a:prstGeom>
            <a:noFill/>
          </p:spPr>
          <p:txBody>
            <a:bodyPr wrap="none" lIns="32652" tIns="32652" rIns="32652" bIns="32652" rtlCol="0">
              <a:spAutoFit/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>
              <a:defPPr>
                <a:defRPr lang="ko-KR"/>
              </a:defPPr>
              <a:lvl1pPr algn="ctr" defTabSz="863428" latinLnBrk="0">
                <a:buSzPct val="80000"/>
                <a:defRPr sz="1200" spc="-28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dirty="0" smtClean="0"/>
                <a:t>아파트 가치 저하</a:t>
              </a:r>
              <a:endParaRPr kumimoji="1" lang="ko-KR" altLang="en-US" sz="1100" dirty="0"/>
            </a:p>
          </p:txBody>
        </p:sp>
      </p:grpSp>
      <p:grpSp>
        <p:nvGrpSpPr>
          <p:cNvPr id="40" name="그룹 39"/>
          <p:cNvGrpSpPr/>
          <p:nvPr/>
        </p:nvGrpSpPr>
        <p:grpSpPr>
          <a:xfrm flipH="1">
            <a:off x="343694" y="2858312"/>
            <a:ext cx="2950399" cy="2038654"/>
            <a:chOff x="270893" y="1806306"/>
            <a:chExt cx="2950399" cy="2222196"/>
          </a:xfrm>
        </p:grpSpPr>
        <p:sp>
          <p:nvSpPr>
            <p:cNvPr id="48" name="직사각형 1"/>
            <p:cNvSpPr/>
            <p:nvPr/>
          </p:nvSpPr>
          <p:spPr>
            <a:xfrm rot="10800000">
              <a:off x="342900" y="2182029"/>
              <a:ext cx="2878392" cy="1846473"/>
            </a:xfrm>
            <a:prstGeom prst="rect">
              <a:avLst/>
            </a:prstGeom>
            <a:solidFill>
              <a:srgbClr val="138F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20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49" name="그룹 48"/>
            <p:cNvGrpSpPr/>
            <p:nvPr/>
          </p:nvGrpSpPr>
          <p:grpSpPr>
            <a:xfrm>
              <a:off x="270893" y="1806306"/>
              <a:ext cx="1515109" cy="470566"/>
              <a:chOff x="270893" y="1806306"/>
              <a:chExt cx="1515109" cy="470566"/>
            </a:xfrm>
          </p:grpSpPr>
          <p:sp>
            <p:nvSpPr>
              <p:cNvPr id="51" name="직사각형 131"/>
              <p:cNvSpPr/>
              <p:nvPr/>
            </p:nvSpPr>
            <p:spPr>
              <a:xfrm>
                <a:off x="270895" y="1806306"/>
                <a:ext cx="1515107" cy="398557"/>
              </a:xfrm>
              <a:custGeom>
                <a:avLst/>
                <a:gdLst>
                  <a:gd name="connsiteX0" fmla="*/ 0 w 1273142"/>
                  <a:gd name="connsiteY0" fmla="*/ 0 h 360189"/>
                  <a:gd name="connsiteX1" fmla="*/ 1273142 w 1273142"/>
                  <a:gd name="connsiteY1" fmla="*/ 0 h 360189"/>
                  <a:gd name="connsiteX2" fmla="*/ 1273142 w 1273142"/>
                  <a:gd name="connsiteY2" fmla="*/ 360189 h 360189"/>
                  <a:gd name="connsiteX3" fmla="*/ 0 w 1273142"/>
                  <a:gd name="connsiteY3" fmla="*/ 360189 h 360189"/>
                  <a:gd name="connsiteX4" fmla="*/ 0 w 1273142"/>
                  <a:gd name="connsiteY4" fmla="*/ 0 h 360189"/>
                  <a:gd name="connsiteX0" fmla="*/ 0 w 1273142"/>
                  <a:gd name="connsiteY0" fmla="*/ 0 h 360189"/>
                  <a:gd name="connsiteX1" fmla="*/ 1273142 w 1273142"/>
                  <a:gd name="connsiteY1" fmla="*/ 0 h 360189"/>
                  <a:gd name="connsiteX2" fmla="*/ 1273142 w 1273142"/>
                  <a:gd name="connsiteY2" fmla="*/ 360189 h 360189"/>
                  <a:gd name="connsiteX3" fmla="*/ 1110232 w 1273142"/>
                  <a:gd name="connsiteY3" fmla="*/ 357982 h 360189"/>
                  <a:gd name="connsiteX4" fmla="*/ 0 w 1273142"/>
                  <a:gd name="connsiteY4" fmla="*/ 360189 h 360189"/>
                  <a:gd name="connsiteX5" fmla="*/ 0 w 1273142"/>
                  <a:gd name="connsiteY5" fmla="*/ 0 h 360189"/>
                  <a:gd name="connsiteX0" fmla="*/ 0 w 1273142"/>
                  <a:gd name="connsiteY0" fmla="*/ 0 h 360189"/>
                  <a:gd name="connsiteX1" fmla="*/ 1273142 w 1273142"/>
                  <a:gd name="connsiteY1" fmla="*/ 0 h 360189"/>
                  <a:gd name="connsiteX2" fmla="*/ 1110232 w 1273142"/>
                  <a:gd name="connsiteY2" fmla="*/ 357982 h 360189"/>
                  <a:gd name="connsiteX3" fmla="*/ 0 w 1273142"/>
                  <a:gd name="connsiteY3" fmla="*/ 360189 h 360189"/>
                  <a:gd name="connsiteX4" fmla="*/ 0 w 1273142"/>
                  <a:gd name="connsiteY4" fmla="*/ 0 h 360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3142" h="360189">
                    <a:moveTo>
                      <a:pt x="0" y="0"/>
                    </a:moveTo>
                    <a:lnTo>
                      <a:pt x="1273142" y="0"/>
                    </a:lnTo>
                    <a:lnTo>
                      <a:pt x="1110232" y="357982"/>
                    </a:lnTo>
                    <a:lnTo>
                      <a:pt x="0" y="360189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96000">
                    <a:schemeClr val="accent6">
                      <a:lumMod val="75000"/>
                    </a:schemeClr>
                  </a:gs>
                  <a:gs pos="6000">
                    <a:srgbClr val="F07A5E"/>
                  </a:gs>
                </a:gsLst>
                <a:lin ang="2700000" scaled="1"/>
                <a:tileRect/>
              </a:gradFill>
              <a:ln w="1587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anchor="ctr"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400" spc="-4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52" name="직각 삼각형 51"/>
              <p:cNvSpPr/>
              <p:nvPr/>
            </p:nvSpPr>
            <p:spPr>
              <a:xfrm rot="10800000">
                <a:off x="270893" y="2204863"/>
                <a:ext cx="72007" cy="72009"/>
              </a:xfrm>
              <a:prstGeom prst="rt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Rectangle 39"/>
              <p:cNvSpPr>
                <a:spLocks noChangeArrowheads="1"/>
              </p:cNvSpPr>
              <p:nvPr/>
            </p:nvSpPr>
            <p:spPr bwMode="auto">
              <a:xfrm>
                <a:off x="468116" y="1886874"/>
                <a:ext cx="964414" cy="223571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scene3d>
                  <a:camera prst="orthographicFront"/>
                  <a:lightRig rig="threePt" dir="t"/>
                </a:scene3d>
                <a:sp3d>
                  <a:bevelT w="0" h="6350"/>
                </a:sp3d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20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문제점</a:t>
                </a:r>
                <a:endParaRPr kumimoji="1" lang="ko-KR" altLang="en-US" sz="20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50" name="Rectangle 39"/>
            <p:cNvSpPr>
              <a:spLocks noChangeArrowheads="1"/>
            </p:cNvSpPr>
            <p:nvPr/>
          </p:nvSpPr>
          <p:spPr bwMode="auto">
            <a:xfrm>
              <a:off x="555844" y="1881214"/>
              <a:ext cx="1585209" cy="223571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476473" y="3351445"/>
            <a:ext cx="2611832" cy="1421791"/>
            <a:chOff x="506159" y="2354597"/>
            <a:chExt cx="2611832" cy="1404088"/>
          </a:xfrm>
          <a:noFill/>
        </p:grpSpPr>
        <p:sp>
          <p:nvSpPr>
            <p:cNvPr id="45" name="직사각형 44"/>
            <p:cNvSpPr/>
            <p:nvPr/>
          </p:nvSpPr>
          <p:spPr>
            <a:xfrm>
              <a:off x="506159" y="2354597"/>
              <a:ext cx="2611832" cy="405876"/>
            </a:xfrm>
            <a:prstGeom prst="rect">
              <a:avLst/>
            </a:prstGeom>
            <a:solidFill>
              <a:schemeClr val="tx2">
                <a:lumMod val="50000"/>
                <a:alpha val="30196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506159" y="2853703"/>
              <a:ext cx="2611832" cy="405876"/>
            </a:xfrm>
            <a:prstGeom prst="rect">
              <a:avLst/>
            </a:prstGeom>
            <a:solidFill>
              <a:schemeClr val="tx2">
                <a:lumMod val="50000"/>
                <a:alpha val="30196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506159" y="3352809"/>
              <a:ext cx="2611832" cy="405876"/>
            </a:xfrm>
            <a:prstGeom prst="rect">
              <a:avLst/>
            </a:prstGeom>
            <a:solidFill>
              <a:schemeClr val="tx2">
                <a:lumMod val="50000"/>
                <a:alpha val="30196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42" name="TextBox 78"/>
          <p:cNvSpPr txBox="1"/>
          <p:nvPr/>
        </p:nvSpPr>
        <p:spPr>
          <a:xfrm>
            <a:off x="559718" y="3398130"/>
            <a:ext cx="1968809" cy="307777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>
              <a:bevelT w="0" h="6350"/>
              <a:bevelB w="0" h="0"/>
            </a:sp3d>
          </a:bodyPr>
          <a:lstStyle/>
          <a:p>
            <a:pPr defTabSz="951868"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spc="-50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1. </a:t>
            </a:r>
            <a:r>
              <a:rPr kumimoji="1" lang="ko-KR" altLang="en-US" sz="1400" spc="-5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아파트 통신설비 노후화</a:t>
            </a:r>
            <a:endParaRPr kumimoji="1" lang="en-US" altLang="ko-KR" sz="1400" spc="-5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3" name="TextBox 78"/>
          <p:cNvSpPr txBox="1"/>
          <p:nvPr/>
        </p:nvSpPr>
        <p:spPr>
          <a:xfrm>
            <a:off x="559718" y="3891756"/>
            <a:ext cx="1891865" cy="307777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>
              <a:bevelT w="0" h="6350"/>
              <a:bevelB w="0" h="0"/>
            </a:sp3d>
          </a:bodyPr>
          <a:lstStyle/>
          <a:p>
            <a:pPr defTabSz="951868"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spc="-50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 </a:t>
            </a:r>
            <a:r>
              <a:rPr kumimoji="1" lang="ko-KR" altLang="en-US" sz="1400" spc="-5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인터넷 속도</a:t>
            </a:r>
            <a:r>
              <a:rPr kumimoji="1" lang="en-US" altLang="ko-KR" sz="1400" spc="-50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/</a:t>
            </a:r>
            <a:r>
              <a:rPr kumimoji="1" lang="ko-KR" altLang="en-US" sz="1400" spc="-5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품질 저하</a:t>
            </a:r>
            <a:endParaRPr kumimoji="1" lang="en-US" altLang="ko-KR" sz="1400" spc="-5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4" name="TextBox 78"/>
          <p:cNvSpPr txBox="1"/>
          <p:nvPr/>
        </p:nvSpPr>
        <p:spPr>
          <a:xfrm>
            <a:off x="559718" y="4413852"/>
            <a:ext cx="2013693" cy="307777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>
              <a:bevelT w="0" h="6350"/>
              <a:bevelB w="0" h="0"/>
            </a:sp3d>
          </a:bodyPr>
          <a:lstStyle/>
          <a:p>
            <a:pPr defTabSz="951868"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spc="-50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3. </a:t>
            </a:r>
            <a:r>
              <a:rPr kumimoji="1" lang="ko-KR" altLang="en-US" sz="1400" spc="-5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인근 아파트 대비 저품질</a:t>
            </a:r>
            <a:endParaRPr kumimoji="1" lang="en-US" altLang="ko-KR" sz="1400" spc="-50" dirty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82" name="그룹 81"/>
          <p:cNvGrpSpPr/>
          <p:nvPr/>
        </p:nvGrpSpPr>
        <p:grpSpPr>
          <a:xfrm>
            <a:off x="4744429" y="4760438"/>
            <a:ext cx="3938867" cy="96141"/>
            <a:chOff x="4754921" y="3717032"/>
            <a:chExt cx="3938867" cy="96141"/>
          </a:xfrm>
          <a:solidFill>
            <a:schemeClr val="bg1"/>
          </a:solidFill>
        </p:grpSpPr>
        <p:sp>
          <p:nvSpPr>
            <p:cNvPr id="83" name="이등변 삼각형 82"/>
            <p:cNvSpPr/>
            <p:nvPr/>
          </p:nvSpPr>
          <p:spPr>
            <a:xfrm flipV="1">
              <a:off x="4754921" y="3717032"/>
              <a:ext cx="121564" cy="9614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2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4" name="이등변 삼각형 83"/>
            <p:cNvSpPr/>
            <p:nvPr/>
          </p:nvSpPr>
          <p:spPr>
            <a:xfrm flipV="1">
              <a:off x="6663572" y="3717032"/>
              <a:ext cx="121564" cy="9614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2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5" name="이등변 삼각형 84"/>
            <p:cNvSpPr/>
            <p:nvPr/>
          </p:nvSpPr>
          <p:spPr>
            <a:xfrm flipV="1">
              <a:off x="8572224" y="3717032"/>
              <a:ext cx="121564" cy="9614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200" dirty="0" err="1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pic>
        <p:nvPicPr>
          <p:cNvPr id="3076" name="Picture 4" descr="제주영어교육도시 아파트 통신설비함 3곳서 화재 - 제주의소리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160" y="3430596"/>
            <a:ext cx="1584000" cy="100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" name="TextBox 78"/>
          <p:cNvSpPr txBox="1"/>
          <p:nvPr/>
        </p:nvSpPr>
        <p:spPr>
          <a:xfrm>
            <a:off x="3883509" y="4509578"/>
            <a:ext cx="1857880" cy="2308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0" h="6350"/>
              <a:bevelB w="0" h="0"/>
            </a:sp3d>
          </a:bodyPr>
          <a:lstStyle/>
          <a:p>
            <a:pPr algn="ctr" defTabSz="951868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9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노후화되어 방치된 케이블</a:t>
            </a:r>
            <a:r>
              <a:rPr lang="en-US" altLang="ko-KR" sz="9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900" kern="0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통신장비 </a:t>
            </a:r>
            <a:endParaRPr lang="en-US" altLang="ko-KR" sz="900" kern="0" dirty="0">
              <a:solidFill>
                <a:prstClr val="black">
                  <a:lumMod val="75000"/>
                  <a:lumOff val="2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3078" name="Picture 6" descr="🤫로딩중...🤫 - YouTube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059" y="3433107"/>
            <a:ext cx="1584000" cy="1008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TextBox 78"/>
          <p:cNvSpPr txBox="1"/>
          <p:nvPr/>
        </p:nvSpPr>
        <p:spPr>
          <a:xfrm>
            <a:off x="5773608" y="4509578"/>
            <a:ext cx="1857880" cy="2308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0" h="6350"/>
              <a:bevelB w="0" h="0"/>
            </a:sp3d>
          </a:bodyPr>
          <a:lstStyle/>
          <a:p>
            <a:pPr algn="ctr" defTabSz="951868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9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대역폭 부족으로 로딩시간 발생</a:t>
            </a:r>
            <a:endParaRPr lang="en-US" altLang="ko-KR" sz="900" kern="0" dirty="0">
              <a:solidFill>
                <a:prstClr val="black">
                  <a:lumMod val="75000"/>
                  <a:lumOff val="2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3" name="TextBox 78"/>
          <p:cNvSpPr txBox="1"/>
          <p:nvPr/>
        </p:nvSpPr>
        <p:spPr>
          <a:xfrm>
            <a:off x="7706151" y="4509578"/>
            <a:ext cx="1857880" cy="2308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0" h="6350"/>
              <a:bevelB w="0" h="0"/>
            </a:sp3d>
          </a:bodyPr>
          <a:lstStyle/>
          <a:p>
            <a:pPr algn="ctr" defTabSz="951868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9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신축 아파트 대비 부족한 통신환경</a:t>
            </a:r>
            <a:endParaRPr lang="en-US" altLang="ko-KR" sz="900" kern="0" dirty="0">
              <a:solidFill>
                <a:prstClr val="black">
                  <a:lumMod val="75000"/>
                  <a:lumOff val="2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3080" name="Picture 8" descr="올해 서울 구축 아파트, 신축보다 2배 올랐다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1653" y="3433107"/>
            <a:ext cx="1584000" cy="1008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3" name="직선 연결선 142"/>
          <p:cNvCxnSpPr/>
          <p:nvPr/>
        </p:nvCxnSpPr>
        <p:spPr>
          <a:xfrm>
            <a:off x="4651461" y="5374960"/>
            <a:ext cx="5004000" cy="0"/>
          </a:xfrm>
          <a:prstGeom prst="line">
            <a:avLst/>
          </a:prstGeom>
          <a:solidFill>
            <a:schemeClr val="bg1"/>
          </a:solidFill>
          <a:ln w="57150" cap="rnd">
            <a:solidFill>
              <a:srgbClr val="2263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1" name="Rectangle 12"/>
          <p:cNvSpPr>
            <a:spLocks noChangeArrowheads="1"/>
          </p:cNvSpPr>
          <p:nvPr/>
        </p:nvSpPr>
        <p:spPr bwMode="auto">
          <a:xfrm>
            <a:off x="360557" y="893638"/>
            <a:ext cx="9201750" cy="861774"/>
          </a:xfrm>
          <a:prstGeom prst="rect">
            <a:avLst/>
          </a:prstGeom>
          <a:noFill/>
          <a:extLst/>
        </p:spPr>
        <p:txBody>
          <a:bodyPr wrap="square" lIns="0" tIns="0" rIns="36000" bIns="0" anchor="ctr">
            <a:spAutoFit/>
            <a:scene3d>
              <a:camera prst="orthographicFront"/>
              <a:lightRig rig="threePt" dir="t"/>
            </a:scene3d>
            <a:sp3d>
              <a:bevelT w="0" h="6350"/>
            </a:sp3d>
          </a:bodyPr>
          <a:lstStyle/>
          <a:p>
            <a:pPr marL="0" lvl="1" algn="ctr" defTabSz="1067733">
              <a:defRPr/>
            </a:pPr>
            <a:r>
              <a:rPr lang="ko-KR" altLang="en-US" sz="2400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노후화된 통신설비는</a:t>
            </a:r>
            <a:r>
              <a:rPr lang="en-US" altLang="ko-KR" sz="2400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2800" spc="-15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입주민의 불편함</a:t>
            </a:r>
            <a:r>
              <a:rPr lang="ko-KR" altLang="en-US" sz="2400" spc="-15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은 물론</a:t>
            </a:r>
            <a:r>
              <a:rPr lang="ko-KR" altLang="en-US" sz="2800" spc="-15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 화재 위험</a:t>
            </a:r>
            <a:r>
              <a:rPr lang="ko-KR" altLang="en-US" sz="2400" spc="-15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 있고</a:t>
            </a:r>
            <a:endParaRPr lang="en-US" altLang="ko-KR" sz="2800" spc="-150" dirty="0">
              <a:solidFill>
                <a:srgbClr val="1788D0"/>
              </a:solidFill>
              <a:latin typeface="KoPub돋움체 Bold" pitchFamily="18" charset="-127"/>
              <a:ea typeface="KoPub돋움체 Bold" pitchFamily="18" charset="-127"/>
            </a:endParaRPr>
          </a:p>
          <a:p>
            <a:pPr marL="0" lvl="1" algn="ctr" defTabSz="1067733">
              <a:defRPr/>
            </a:pPr>
            <a:r>
              <a:rPr lang="ko-KR" altLang="en-US" sz="2400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이는 </a:t>
            </a:r>
            <a:r>
              <a:rPr lang="ko-KR" altLang="en-US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아파트 가치에 영향</a:t>
            </a:r>
            <a:r>
              <a:rPr lang="ko-KR" altLang="en-US" sz="2400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을 미칩니다</a:t>
            </a:r>
          </a:p>
        </p:txBody>
      </p:sp>
      <p:pic>
        <p:nvPicPr>
          <p:cNvPr id="73" name="그림 72">
            <a:extLst>
              <a:ext uri="{FF2B5EF4-FFF2-40B4-BE49-F238E27FC236}">
                <a16:creationId xmlns:a16="http://schemas.microsoft.com/office/drawing/2014/main" xmlns="" id="{9C6F39DC-4F90-42B3-A09B-A69DD765A2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22"/>
          <a:stretch>
            <a:fillRect/>
          </a:stretch>
        </p:blipFill>
        <p:spPr bwMode="auto">
          <a:xfrm>
            <a:off x="298930" y="1873037"/>
            <a:ext cx="9329702" cy="154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94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25218" y="85334"/>
            <a:ext cx="4714393" cy="573216"/>
            <a:chOff x="248444" y="107106"/>
            <a:chExt cx="4714393" cy="573216"/>
          </a:xfrm>
        </p:grpSpPr>
        <p:grpSp>
          <p:nvGrpSpPr>
            <p:cNvPr id="5" name="그룹 4"/>
            <p:cNvGrpSpPr/>
            <p:nvPr/>
          </p:nvGrpSpPr>
          <p:grpSpPr>
            <a:xfrm>
              <a:off x="248444" y="107106"/>
              <a:ext cx="1409753" cy="573216"/>
              <a:chOff x="183802" y="171993"/>
              <a:chExt cx="1409753" cy="573216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87858" y="277522"/>
                <a:ext cx="905697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latinLnBrk="0"/>
                <a:r>
                  <a:rPr lang="ko-KR" altLang="en-US" sz="900" spc="-5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prstClr val="white">
                        <a:lumMod val="50000"/>
                      </a:prstClr>
                    </a:solidFill>
                    <a:latin typeface="KoPub돋움체 Bold" pitchFamily="18" charset="-127"/>
                    <a:ea typeface="KoPub돋움체 Bold" pitchFamily="18" charset="-127"/>
                  </a:rPr>
                  <a:t>아파트 품질개선 제안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183802" y="171993"/>
                <a:ext cx="504056" cy="573216"/>
              </a:xfrm>
              <a:prstGeom prst="rect">
                <a:avLst/>
              </a:prstGeom>
              <a:noFill/>
              <a:ln w="9525">
                <a:noFill/>
                <a:prstDash val="sysDash"/>
                <a:miter lim="800000"/>
                <a:headEnd/>
                <a:tailEnd/>
              </a:ln>
            </p:spPr>
            <p:txBody>
              <a:bodyPr wrap="square" lIns="0" tIns="0" rIns="0" bIns="0" rtlCol="0" anchor="ctr" anchorCtr="0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914182" latinLnBrk="0">
                  <a:defRPr/>
                </a:pPr>
                <a:r>
                  <a:rPr lang="en-US" altLang="ko-KR" sz="3600" spc="-7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srgbClr val="00518E"/>
                    </a:solidFill>
                    <a:latin typeface="KoPub바탕체 Bold" pitchFamily="18" charset="-127"/>
                    <a:ea typeface="KoPub바탕체 Bold" pitchFamily="18" charset="-127"/>
                  </a:rPr>
                  <a:t>Ⅲ</a:t>
                </a:r>
                <a:endParaRPr lang="en-US" altLang="ko-KR" sz="3600" spc="-70" dirty="0">
                  <a:ln>
                    <a:solidFill>
                      <a:sysClr val="window" lastClr="FFFFFF">
                        <a:lumMod val="65000"/>
                        <a:alpha val="0"/>
                      </a:sysClr>
                    </a:solidFill>
                  </a:ln>
                  <a:solidFill>
                    <a:srgbClr val="00518E"/>
                  </a:solidFill>
                  <a:latin typeface="KoPub바탕체 Bold" pitchFamily="18" charset="-127"/>
                  <a:ea typeface="KoPub바탕체 Bold" pitchFamily="18" charset="-127"/>
                </a:endParaRPr>
              </a:p>
            </p:txBody>
          </p:sp>
        </p:grpSp>
        <p:cxnSp>
          <p:nvCxnSpPr>
            <p:cNvPr id="6" name="직선 연결선 5"/>
            <p:cNvCxnSpPr/>
            <p:nvPr/>
          </p:nvCxnSpPr>
          <p:spPr>
            <a:xfrm>
              <a:off x="706710" y="369874"/>
              <a:ext cx="3560490" cy="0"/>
            </a:xfrm>
            <a:prstGeom prst="line">
              <a:avLst/>
            </a:prstGeom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5FAFD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52500" y="398115"/>
              <a:ext cx="4210337" cy="194349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None/>
                <a:defRPr sz="1300" spc="-50" baseline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  <a:cs typeface="+mj-cs"/>
                </a:defRPr>
              </a:lvl1pPr>
            </a:lstStyle>
            <a:p>
              <a:r>
                <a:rPr lang="ko-KR" altLang="en-US" sz="1200" spc="-70" dirty="0" smtClean="0">
                  <a:ln>
                    <a:solidFill>
                      <a:sysClr val="window" lastClr="FFFFFF">
                        <a:lumMod val="65000"/>
                        <a:alpha val="0"/>
                      </a:sysClr>
                    </a:solidFill>
                  </a:ln>
                </a:rPr>
                <a:t>기대효과</a:t>
              </a:r>
              <a:endParaRPr lang="ko-KR" altLang="en-US" sz="1200" spc="-70" dirty="0">
                <a:ln>
                  <a:solidFill>
                    <a:sysClr val="window" lastClr="FFFFFF">
                      <a:lumMod val="65000"/>
                      <a:alpha val="0"/>
                    </a:sysClr>
                  </a:solidFill>
                </a:ln>
              </a:endParaRPr>
            </a:p>
          </p:txBody>
        </p:sp>
      </p:grpSp>
      <p:sp>
        <p:nvSpPr>
          <p:cNvPr id="14" name="슬라이드 번호 개체 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E8FA2F-4C39-4A4D-B7BB-513C0D7386B6}" type="slidenum">
              <a:rPr lang="ko-KR" altLang="en-US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ko-KR" altLang="en-US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4" b="4843"/>
          <a:stretch/>
        </p:blipFill>
        <p:spPr>
          <a:xfrm>
            <a:off x="0" y="1734061"/>
            <a:ext cx="9904413" cy="4696544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199678" y="3794899"/>
            <a:ext cx="1441832" cy="338554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  <a:extLst/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defTabSz="800008" latinLnBrk="0">
              <a:lnSpc>
                <a:spcPct val="110000"/>
              </a:lnSpc>
              <a:buClr>
                <a:srgbClr val="F06325"/>
              </a:buClr>
              <a:buSzPct val="80000"/>
            </a:pPr>
            <a:r>
              <a:rPr kumimoji="1" lang="ko-KR" altLang="en-US" sz="2000" spc="-79" dirty="0"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charset="0"/>
              </a:rPr>
              <a:t>기대효과</a:t>
            </a:r>
            <a:endParaRPr kumimoji="1" lang="ko-KR" altLang="en-US" sz="1100" spc="-79" dirty="0">
              <a:solidFill>
                <a:prstClr val="black">
                  <a:lumMod val="75000"/>
                  <a:lumOff val="2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charset="0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314436" y="5274820"/>
            <a:ext cx="874284" cy="874284"/>
          </a:xfrm>
          <a:prstGeom prst="ellipse">
            <a:avLst/>
          </a:prstGeom>
          <a:gradFill flip="none" rotWithShape="1">
            <a:gsLst>
              <a:gs pos="0">
                <a:srgbClr val="ACB5C4"/>
              </a:gs>
              <a:gs pos="100000">
                <a:srgbClr val="445360"/>
              </a:gs>
            </a:gsLst>
            <a:lin ang="2700000" scaled="1"/>
            <a:tileRect/>
          </a:gradFill>
          <a:ln>
            <a:noFill/>
          </a:ln>
          <a:effectLst>
            <a:outerShdw blurRad="635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0" rIns="0" bIns="0" rtlCol="0" anchor="ctr">
            <a:scene3d>
              <a:camera prst="orthographicFront"/>
              <a:lightRig rig="threePt" dir="t"/>
            </a:scene3d>
            <a:sp3d>
              <a:bevelT w="0" h="6350"/>
            </a:sp3d>
          </a:bodyPr>
          <a:lstStyle/>
          <a:p>
            <a:pPr latinLnBrk="0"/>
            <a:endParaRPr lang="ko-KR" altLang="en-US" sz="1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14436" y="1825084"/>
            <a:ext cx="874284" cy="874284"/>
            <a:chOff x="-3053260" y="3789324"/>
            <a:chExt cx="1377824" cy="1377824"/>
          </a:xfrm>
        </p:grpSpPr>
        <p:sp>
          <p:nvSpPr>
            <p:cNvPr id="17" name="타원 16"/>
            <p:cNvSpPr/>
            <p:nvPr/>
          </p:nvSpPr>
          <p:spPr>
            <a:xfrm>
              <a:off x="-3053260" y="3789324"/>
              <a:ext cx="1377824" cy="1377824"/>
            </a:xfrm>
            <a:prstGeom prst="ellipse">
              <a:avLst/>
            </a:prstGeom>
            <a:gradFill flip="none" rotWithShape="1">
              <a:gsLst>
                <a:gs pos="0">
                  <a:srgbClr val="ACB5C4"/>
                </a:gs>
                <a:gs pos="100000">
                  <a:srgbClr val="44536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63500" dist="254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4000" tIns="0" rIns="0" bIns="0" rtlCol="0" anchor="ctr"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latinLnBrk="0"/>
              <a:endParaRPr lang="ko-KR" altLang="en-US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-3043911" y="4114456"/>
              <a:ext cx="1359129" cy="7275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algn="ctr" latinLnBrk="0"/>
              <a:r>
                <a:rPr lang="ko-KR" altLang="en-US" sz="10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전체 </a:t>
              </a:r>
              <a:r>
                <a:rPr lang="ko-KR" altLang="en-US" sz="1000" dirty="0" err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입주민</a:t>
              </a:r>
              <a:endParaRPr lang="en-US" altLang="ko-KR" sz="1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 latinLnBrk="0"/>
              <a:r>
                <a:rPr lang="ko-KR" altLang="en-US" sz="10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인터넷 </a:t>
              </a:r>
              <a:endParaRPr lang="en-US" altLang="ko-KR" sz="1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 latinLnBrk="0"/>
              <a:r>
                <a:rPr lang="ko-KR" altLang="en-US" sz="10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속도개선</a:t>
              </a:r>
              <a:endParaRPr lang="en-US" altLang="ko-KR" sz="1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20" name="타원 19"/>
          <p:cNvSpPr/>
          <p:nvPr/>
        </p:nvSpPr>
        <p:spPr>
          <a:xfrm>
            <a:off x="1328931" y="4708013"/>
            <a:ext cx="874284" cy="874284"/>
          </a:xfrm>
          <a:prstGeom prst="ellipse">
            <a:avLst/>
          </a:prstGeom>
          <a:gradFill flip="none" rotWithShape="1">
            <a:gsLst>
              <a:gs pos="0">
                <a:srgbClr val="ACB5C4"/>
              </a:gs>
              <a:gs pos="100000">
                <a:srgbClr val="445360"/>
              </a:gs>
            </a:gsLst>
            <a:lin ang="2700000" scaled="1"/>
            <a:tileRect/>
          </a:gradFill>
          <a:ln>
            <a:noFill/>
          </a:ln>
          <a:effectLst>
            <a:outerShdw blurRad="635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0" rIns="0" bIns="0" rtlCol="0" anchor="ctr">
            <a:scene3d>
              <a:camera prst="orthographicFront"/>
              <a:lightRig rig="threePt" dir="t"/>
            </a:scene3d>
            <a:sp3d>
              <a:bevelT w="0" h="6350"/>
            </a:sp3d>
          </a:bodyPr>
          <a:lstStyle/>
          <a:p>
            <a:pPr latinLnBrk="0"/>
            <a:endParaRPr lang="ko-KR" altLang="en-US" sz="1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30402" y="5478745"/>
            <a:ext cx="638981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6350"/>
            </a:sp3d>
          </a:bodyPr>
          <a:lstStyle/>
          <a:p>
            <a:pPr algn="ctr" latinLnBrk="0"/>
            <a:r>
              <a:rPr lang="ko-KR" altLang="en-US" sz="1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미관개선</a:t>
            </a:r>
            <a:endParaRPr lang="en-US" altLang="ko-KR" sz="1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 latinLnBrk="0"/>
            <a:r>
              <a:rPr lang="ko-KR" altLang="en-US" sz="1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화재위험</a:t>
            </a:r>
            <a:r>
              <a:rPr lang="en-US" altLang="ko-KR" sz="1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0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예방</a:t>
            </a:r>
            <a:endParaRPr lang="en-US" altLang="ko-KR" sz="1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1328931" y="2395308"/>
            <a:ext cx="874284" cy="874284"/>
            <a:chOff x="-3053260" y="3816774"/>
            <a:chExt cx="1377824" cy="1377824"/>
          </a:xfrm>
        </p:grpSpPr>
        <p:sp>
          <p:nvSpPr>
            <p:cNvPr id="23" name="타원 22"/>
            <p:cNvSpPr/>
            <p:nvPr/>
          </p:nvSpPr>
          <p:spPr>
            <a:xfrm>
              <a:off x="-3053260" y="3816774"/>
              <a:ext cx="1377824" cy="1377824"/>
            </a:xfrm>
            <a:prstGeom prst="ellipse">
              <a:avLst/>
            </a:prstGeom>
            <a:gradFill flip="none" rotWithShape="1">
              <a:gsLst>
                <a:gs pos="0">
                  <a:srgbClr val="ACB5C4"/>
                </a:gs>
                <a:gs pos="100000">
                  <a:srgbClr val="44536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63500" dist="254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4000" tIns="0" rIns="0" bIns="0" rtlCol="0" anchor="ctr"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latinLnBrk="0"/>
              <a:endParaRPr lang="ko-KR" altLang="en-US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-2973580" y="4263165"/>
              <a:ext cx="1218469" cy="485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algn="ctr" latinLnBrk="0"/>
              <a:r>
                <a:rPr lang="ko-KR" altLang="en-US" sz="10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반영구적인</a:t>
              </a:r>
              <a:endParaRPr lang="en-US" altLang="ko-KR" sz="1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 latinLnBrk="0"/>
              <a:r>
                <a:rPr lang="ko-KR" altLang="en-US" sz="10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최신기술</a:t>
              </a:r>
              <a:endParaRPr lang="en-US" altLang="ko-KR" sz="1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744146" y="3493492"/>
            <a:ext cx="874284" cy="874284"/>
            <a:chOff x="-3053260" y="3693718"/>
            <a:chExt cx="1377824" cy="1377824"/>
          </a:xfrm>
        </p:grpSpPr>
        <p:sp>
          <p:nvSpPr>
            <p:cNvPr id="26" name="타원 25"/>
            <p:cNvSpPr/>
            <p:nvPr/>
          </p:nvSpPr>
          <p:spPr>
            <a:xfrm>
              <a:off x="-3053260" y="3693718"/>
              <a:ext cx="1377824" cy="1377824"/>
            </a:xfrm>
            <a:prstGeom prst="ellipse">
              <a:avLst/>
            </a:prstGeom>
            <a:gradFill flip="none" rotWithShape="1">
              <a:gsLst>
                <a:gs pos="0">
                  <a:srgbClr val="ACB5C4"/>
                </a:gs>
                <a:gs pos="100000">
                  <a:srgbClr val="44536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63500" dist="254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4000" tIns="0" rIns="0" bIns="0" rtlCol="0" anchor="ctr"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latinLnBrk="0"/>
              <a:endParaRPr lang="ko-KR" altLang="en-US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-2867845" y="4140107"/>
              <a:ext cx="1006999" cy="485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algn="ctr" latinLnBrk="0"/>
              <a:r>
                <a:rPr lang="ko-KR" altLang="en-US" sz="10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아파트</a:t>
              </a:r>
              <a:endParaRPr lang="en-US" altLang="ko-KR" sz="1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 latinLnBrk="0"/>
              <a:r>
                <a:rPr lang="ko-KR" altLang="en-US" sz="10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가치 상승</a:t>
              </a:r>
              <a:endParaRPr lang="ko-KR" altLang="en-US" sz="1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1409056" y="4933021"/>
            <a:ext cx="702879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6350"/>
            </a:sp3d>
          </a:bodyPr>
          <a:lstStyle/>
          <a:p>
            <a:pPr algn="ctr" latinLnBrk="0"/>
            <a:r>
              <a:rPr lang="ko-KR" altLang="en-US" sz="10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입주민</a:t>
            </a:r>
            <a:endParaRPr lang="en-US" altLang="ko-KR" sz="1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 latinLnBrk="0"/>
            <a:r>
              <a:rPr lang="ko-KR" altLang="en-US" sz="1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이용환경</a:t>
            </a:r>
            <a:endParaRPr lang="en-US" altLang="ko-KR" sz="1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 latinLnBrk="0"/>
            <a:r>
              <a:rPr lang="ko-KR" altLang="en-US" sz="1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개선</a:t>
            </a:r>
            <a:endParaRPr lang="ko-KR" altLang="en-US" sz="1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9" name="평행 사변형 28"/>
          <p:cNvSpPr/>
          <p:nvPr/>
        </p:nvSpPr>
        <p:spPr>
          <a:xfrm>
            <a:off x="2520149" y="1966407"/>
            <a:ext cx="7384264" cy="4407629"/>
          </a:xfrm>
          <a:prstGeom prst="parallelogram">
            <a:avLst>
              <a:gd name="adj" fmla="val 4574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83" name="그룹 82"/>
          <p:cNvGrpSpPr/>
          <p:nvPr/>
        </p:nvGrpSpPr>
        <p:grpSpPr>
          <a:xfrm>
            <a:off x="4088110" y="2128149"/>
            <a:ext cx="5760640" cy="628214"/>
            <a:chOff x="4088110" y="2237969"/>
            <a:chExt cx="5760640" cy="628214"/>
          </a:xfrm>
        </p:grpSpPr>
        <p:grpSp>
          <p:nvGrpSpPr>
            <p:cNvPr id="81" name="그룹 80"/>
            <p:cNvGrpSpPr/>
            <p:nvPr/>
          </p:nvGrpSpPr>
          <p:grpSpPr>
            <a:xfrm>
              <a:off x="5128749" y="2278522"/>
              <a:ext cx="4720001" cy="484341"/>
              <a:chOff x="5128749" y="2278522"/>
              <a:chExt cx="4720001" cy="484341"/>
            </a:xfrm>
          </p:grpSpPr>
          <p:sp>
            <p:nvSpPr>
              <p:cNvPr id="30" name="평행 사변형 29"/>
              <p:cNvSpPr/>
              <p:nvPr/>
            </p:nvSpPr>
            <p:spPr>
              <a:xfrm>
                <a:off x="5128749" y="2278522"/>
                <a:ext cx="4350122" cy="484341"/>
              </a:xfrm>
              <a:prstGeom prst="parallelogram">
                <a:avLst>
                  <a:gd name="adj" fmla="val 42355"/>
                </a:avLst>
              </a:prstGeom>
              <a:gradFill>
                <a:gsLst>
                  <a:gs pos="36000">
                    <a:srgbClr val="00679A">
                      <a:alpha val="82000"/>
                    </a:srgbClr>
                  </a:gs>
                  <a:gs pos="100000">
                    <a:srgbClr val="117EC3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직사각형 30"/>
              <p:cNvSpPr/>
              <p:nvPr/>
            </p:nvSpPr>
            <p:spPr>
              <a:xfrm>
                <a:off x="5402381" y="2397857"/>
                <a:ext cx="4446369" cy="236988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  <a:effectLst/>
              <a:extLst/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defTabSz="800008" latinLnBrk="0">
                  <a:lnSpc>
                    <a:spcPct val="110000"/>
                  </a:lnSpc>
                  <a:buClr>
                    <a:srgbClr val="F06325"/>
                  </a:buClr>
                  <a:buSzPct val="80000"/>
                </a:pPr>
                <a:r>
                  <a:rPr kumimoji="1" lang="en-US" altLang="ko-KR" sz="1400" spc="-79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charset="0"/>
                  </a:rPr>
                  <a:t>KT</a:t>
                </a:r>
                <a:r>
                  <a:rPr kumimoji="1" lang="ko-KR" altLang="en-US" sz="1400" spc="-79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charset="0"/>
                  </a:rPr>
                  <a:t>뿐만 아니라 전체 입주민 인터넷의 속도 개선</a:t>
                </a:r>
                <a:endParaRPr kumimoji="1" lang="en-US" altLang="ko-KR" sz="1400" spc="-79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endParaRPr>
              </a:p>
            </p:txBody>
          </p:sp>
        </p:grpSp>
        <p:grpSp>
          <p:nvGrpSpPr>
            <p:cNvPr id="32" name="그룹 31"/>
            <p:cNvGrpSpPr/>
            <p:nvPr/>
          </p:nvGrpSpPr>
          <p:grpSpPr>
            <a:xfrm>
              <a:off x="4088110" y="2237969"/>
              <a:ext cx="1045666" cy="628214"/>
              <a:chOff x="4088110" y="2150880"/>
              <a:chExt cx="1045666" cy="628214"/>
            </a:xfrm>
          </p:grpSpPr>
          <p:sp>
            <p:nvSpPr>
              <p:cNvPr id="33" name="이등변 삼각형 32"/>
              <p:cNvSpPr/>
              <p:nvPr/>
            </p:nvSpPr>
            <p:spPr>
              <a:xfrm flipV="1">
                <a:off x="4088110" y="2635078"/>
                <a:ext cx="144016" cy="144016"/>
              </a:xfrm>
              <a:prstGeom prst="triangle">
                <a:avLst>
                  <a:gd name="adj" fmla="val 53855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평행 사변형 33"/>
              <p:cNvSpPr/>
              <p:nvPr/>
            </p:nvSpPr>
            <p:spPr>
              <a:xfrm>
                <a:off x="4088110" y="2157480"/>
                <a:ext cx="1045666" cy="477598"/>
              </a:xfrm>
              <a:prstGeom prst="parallelogram">
                <a:avLst>
                  <a:gd name="adj" fmla="val 42855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평행 사변형 34"/>
              <p:cNvSpPr/>
              <p:nvPr/>
            </p:nvSpPr>
            <p:spPr>
              <a:xfrm>
                <a:off x="4624245" y="2333131"/>
                <a:ext cx="438131" cy="310792"/>
              </a:xfrm>
              <a:prstGeom prst="parallelogram">
                <a:avLst>
                  <a:gd name="adj" fmla="val 42855"/>
                </a:avLst>
              </a:prstGeom>
              <a:pattFill prst="pct90">
                <a:fgClr>
                  <a:srgbClr val="006DBB"/>
                </a:fgClr>
                <a:bgClr>
                  <a:schemeClr val="tx2">
                    <a:lumMod val="60000"/>
                    <a:lumOff val="40000"/>
                  </a:schemeClr>
                </a:bgClr>
              </a:patt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4223463" y="2150880"/>
                <a:ext cx="492443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800" b="1" dirty="0">
                    <a:ln>
                      <a:solidFill>
                        <a:prstClr val="white">
                          <a:lumMod val="75000"/>
                          <a:alpha val="0"/>
                        </a:prstClr>
                      </a:solidFill>
                    </a:ln>
                    <a:solidFill>
                      <a:srgbClr val="006DBB"/>
                    </a:solidFill>
                  </a:rPr>
                  <a:t>Benefit</a:t>
                </a:r>
                <a:endParaRPr lang="ko-KR" altLang="en-US" sz="800" b="1" dirty="0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srgbClr val="006DBB"/>
                  </a:solidFill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>
                <a:off x="4664174" y="2333131"/>
                <a:ext cx="2840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400" b="1" i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1</a:t>
                </a:r>
                <a:endParaRPr lang="ko-KR" altLang="en-US" sz="1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80" name="그룹 79"/>
          <p:cNvGrpSpPr/>
          <p:nvPr/>
        </p:nvGrpSpPr>
        <p:grpSpPr>
          <a:xfrm>
            <a:off x="3718979" y="2934691"/>
            <a:ext cx="5778220" cy="628214"/>
            <a:chOff x="3762524" y="2953175"/>
            <a:chExt cx="5778220" cy="628214"/>
          </a:xfrm>
        </p:grpSpPr>
        <p:sp>
          <p:nvSpPr>
            <p:cNvPr id="38" name="평행 사변형 37"/>
            <p:cNvSpPr/>
            <p:nvPr/>
          </p:nvSpPr>
          <p:spPr>
            <a:xfrm>
              <a:off x="4828918" y="2964544"/>
              <a:ext cx="4693497" cy="484341"/>
            </a:xfrm>
            <a:prstGeom prst="parallelogram">
              <a:avLst>
                <a:gd name="adj" fmla="val 42355"/>
              </a:avLst>
            </a:prstGeom>
            <a:gradFill>
              <a:gsLst>
                <a:gs pos="36000">
                  <a:srgbClr val="00679A">
                    <a:alpha val="82000"/>
                  </a:srgbClr>
                </a:gs>
                <a:gs pos="100000">
                  <a:srgbClr val="117EC3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094375" y="3085311"/>
              <a:ext cx="4446369" cy="236988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defTabSz="800008" latinLnBrk="0">
                <a:lnSpc>
                  <a:spcPct val="110000"/>
                </a:lnSpc>
                <a:buClr>
                  <a:srgbClr val="F06325"/>
                </a:buClr>
                <a:buSzPct val="80000"/>
              </a:pPr>
              <a:r>
                <a:rPr kumimoji="1" lang="ko-KR" altLang="en-US" sz="1400" spc="-79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반영구적인 최신의 기술을 적용하여 향후 </a:t>
              </a:r>
              <a:r>
                <a:rPr kumimoji="1" lang="en-US" altLang="ko-KR" sz="1400" spc="-79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20</a:t>
              </a:r>
              <a:r>
                <a:rPr kumimoji="1" lang="ko-KR" altLang="en-US" sz="1400" spc="-79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년을 대비</a:t>
              </a:r>
              <a:endParaRPr kumimoji="1" lang="en-US" altLang="ko-KR" sz="1400" spc="-79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  <a:cs typeface="Arial" charset="0"/>
              </a:endParaRPr>
            </a:p>
          </p:txBody>
        </p:sp>
        <p:grpSp>
          <p:nvGrpSpPr>
            <p:cNvPr id="48" name="그룹 47"/>
            <p:cNvGrpSpPr/>
            <p:nvPr/>
          </p:nvGrpSpPr>
          <p:grpSpPr>
            <a:xfrm>
              <a:off x="3762524" y="2953175"/>
              <a:ext cx="1045666" cy="628214"/>
              <a:chOff x="4088110" y="2150880"/>
              <a:chExt cx="1045666" cy="628214"/>
            </a:xfrm>
          </p:grpSpPr>
          <p:sp>
            <p:nvSpPr>
              <p:cNvPr id="49" name="이등변 삼각형 48"/>
              <p:cNvSpPr/>
              <p:nvPr/>
            </p:nvSpPr>
            <p:spPr>
              <a:xfrm flipV="1">
                <a:off x="4088110" y="2635078"/>
                <a:ext cx="144016" cy="144016"/>
              </a:xfrm>
              <a:prstGeom prst="triangle">
                <a:avLst>
                  <a:gd name="adj" fmla="val 53855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평행 사변형 49"/>
              <p:cNvSpPr/>
              <p:nvPr/>
            </p:nvSpPr>
            <p:spPr>
              <a:xfrm>
                <a:off x="4088110" y="2157480"/>
                <a:ext cx="1045666" cy="477598"/>
              </a:xfrm>
              <a:prstGeom prst="parallelogram">
                <a:avLst>
                  <a:gd name="adj" fmla="val 42855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평행 사변형 50"/>
              <p:cNvSpPr/>
              <p:nvPr/>
            </p:nvSpPr>
            <p:spPr>
              <a:xfrm>
                <a:off x="4624245" y="2333131"/>
                <a:ext cx="438131" cy="310792"/>
              </a:xfrm>
              <a:prstGeom prst="parallelogram">
                <a:avLst>
                  <a:gd name="adj" fmla="val 42855"/>
                </a:avLst>
              </a:prstGeom>
              <a:pattFill prst="pct90">
                <a:fgClr>
                  <a:srgbClr val="006DBB"/>
                </a:fgClr>
                <a:bgClr>
                  <a:schemeClr val="tx2">
                    <a:lumMod val="60000"/>
                    <a:lumOff val="40000"/>
                  </a:schemeClr>
                </a:bgClr>
              </a:patt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4223463" y="2150880"/>
                <a:ext cx="492443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800" b="1" dirty="0">
                    <a:ln>
                      <a:solidFill>
                        <a:prstClr val="white">
                          <a:lumMod val="75000"/>
                          <a:alpha val="0"/>
                        </a:prstClr>
                      </a:solidFill>
                    </a:ln>
                    <a:solidFill>
                      <a:srgbClr val="006DBB"/>
                    </a:solidFill>
                  </a:rPr>
                  <a:t>Benefit</a:t>
                </a:r>
                <a:endParaRPr lang="ko-KR" altLang="en-US" sz="800" b="1" dirty="0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srgbClr val="006DBB"/>
                  </a:solidFill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4664174" y="2333131"/>
                <a:ext cx="2840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400" b="1" i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2</a:t>
                </a:r>
                <a:endParaRPr lang="ko-KR" altLang="en-US" sz="1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82" name="그룹 81"/>
          <p:cNvGrpSpPr/>
          <p:nvPr/>
        </p:nvGrpSpPr>
        <p:grpSpPr>
          <a:xfrm>
            <a:off x="3361657" y="3741233"/>
            <a:ext cx="6122268" cy="628214"/>
            <a:chOff x="3440038" y="3663978"/>
            <a:chExt cx="6122268" cy="628214"/>
          </a:xfrm>
        </p:grpSpPr>
        <p:grpSp>
          <p:nvGrpSpPr>
            <p:cNvPr id="79" name="그룹 78"/>
            <p:cNvGrpSpPr/>
            <p:nvPr/>
          </p:nvGrpSpPr>
          <p:grpSpPr>
            <a:xfrm>
              <a:off x="4516786" y="3671765"/>
              <a:ext cx="5045520" cy="484341"/>
              <a:chOff x="4516786" y="3671765"/>
              <a:chExt cx="5045520" cy="484341"/>
            </a:xfrm>
          </p:grpSpPr>
          <p:sp>
            <p:nvSpPr>
              <p:cNvPr id="39" name="평행 사변형 38"/>
              <p:cNvSpPr/>
              <p:nvPr/>
            </p:nvSpPr>
            <p:spPr>
              <a:xfrm>
                <a:off x="4516786" y="3671765"/>
                <a:ext cx="5045520" cy="484341"/>
              </a:xfrm>
              <a:prstGeom prst="parallelogram">
                <a:avLst>
                  <a:gd name="adj" fmla="val 42355"/>
                </a:avLst>
              </a:prstGeom>
              <a:gradFill>
                <a:gsLst>
                  <a:gs pos="36000">
                    <a:srgbClr val="00679A">
                      <a:alpha val="82000"/>
                    </a:srgbClr>
                  </a:gs>
                  <a:gs pos="100000">
                    <a:srgbClr val="117EC3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4783515" y="3804121"/>
                <a:ext cx="4773736" cy="236988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  <a:effectLst/>
              <a:extLst/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defTabSz="800008" latinLnBrk="0">
                  <a:lnSpc>
                    <a:spcPct val="110000"/>
                  </a:lnSpc>
                  <a:buClr>
                    <a:srgbClr val="F06325"/>
                  </a:buClr>
                  <a:buSzPct val="80000"/>
                </a:pPr>
                <a:r>
                  <a:rPr kumimoji="1" lang="ko-KR" altLang="en-US" sz="1400" spc="-79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charset="0"/>
                  </a:rPr>
                  <a:t>주변 신축 아파트 수준의 통신시설 </a:t>
                </a:r>
                <a:r>
                  <a:rPr kumimoji="1" lang="ko-KR" altLang="en-US" sz="1400" spc="-79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charset="0"/>
                  </a:rPr>
                  <a:t>구축을 통해 아파트의 가치 상승</a:t>
                </a:r>
                <a:endParaRPr kumimoji="1" lang="en-US" altLang="ko-KR" sz="1400" spc="-79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endParaRPr>
              </a:p>
            </p:txBody>
          </p:sp>
        </p:grpSp>
        <p:grpSp>
          <p:nvGrpSpPr>
            <p:cNvPr id="54" name="그룹 53"/>
            <p:cNvGrpSpPr/>
            <p:nvPr/>
          </p:nvGrpSpPr>
          <p:grpSpPr>
            <a:xfrm>
              <a:off x="3440038" y="3663978"/>
              <a:ext cx="1045666" cy="628214"/>
              <a:chOff x="4088110" y="2150880"/>
              <a:chExt cx="1045666" cy="628214"/>
            </a:xfrm>
          </p:grpSpPr>
          <p:sp>
            <p:nvSpPr>
              <p:cNvPr id="55" name="이등변 삼각형 54"/>
              <p:cNvSpPr/>
              <p:nvPr/>
            </p:nvSpPr>
            <p:spPr>
              <a:xfrm flipV="1">
                <a:off x="4088110" y="2635078"/>
                <a:ext cx="144016" cy="144016"/>
              </a:xfrm>
              <a:prstGeom prst="triangle">
                <a:avLst>
                  <a:gd name="adj" fmla="val 53855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평행 사변형 55"/>
              <p:cNvSpPr/>
              <p:nvPr/>
            </p:nvSpPr>
            <p:spPr>
              <a:xfrm>
                <a:off x="4088110" y="2157480"/>
                <a:ext cx="1045666" cy="477598"/>
              </a:xfrm>
              <a:prstGeom prst="parallelogram">
                <a:avLst>
                  <a:gd name="adj" fmla="val 42855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평행 사변형 56"/>
              <p:cNvSpPr/>
              <p:nvPr/>
            </p:nvSpPr>
            <p:spPr>
              <a:xfrm>
                <a:off x="4624245" y="2333131"/>
                <a:ext cx="438131" cy="310792"/>
              </a:xfrm>
              <a:prstGeom prst="parallelogram">
                <a:avLst>
                  <a:gd name="adj" fmla="val 42855"/>
                </a:avLst>
              </a:prstGeom>
              <a:pattFill prst="pct90">
                <a:fgClr>
                  <a:srgbClr val="006DBB"/>
                </a:fgClr>
                <a:bgClr>
                  <a:schemeClr val="tx2">
                    <a:lumMod val="60000"/>
                    <a:lumOff val="40000"/>
                  </a:schemeClr>
                </a:bgClr>
              </a:patt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4223463" y="2150880"/>
                <a:ext cx="492443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800" b="1" dirty="0">
                    <a:ln>
                      <a:solidFill>
                        <a:prstClr val="white">
                          <a:lumMod val="75000"/>
                          <a:alpha val="0"/>
                        </a:prstClr>
                      </a:solidFill>
                    </a:ln>
                    <a:solidFill>
                      <a:srgbClr val="006DBB"/>
                    </a:solidFill>
                  </a:rPr>
                  <a:t>Benefit</a:t>
                </a:r>
                <a:endParaRPr lang="ko-KR" altLang="en-US" sz="800" b="1" dirty="0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srgbClr val="006DBB"/>
                  </a:solidFill>
                </a:endParaRPr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4664174" y="2333131"/>
                <a:ext cx="2840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400" b="1" i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3</a:t>
                </a:r>
                <a:endParaRPr lang="ko-KR" altLang="en-US" sz="1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84" name="그룹 83"/>
          <p:cNvGrpSpPr/>
          <p:nvPr/>
        </p:nvGrpSpPr>
        <p:grpSpPr>
          <a:xfrm>
            <a:off x="2992526" y="4547775"/>
            <a:ext cx="6486344" cy="628214"/>
            <a:chOff x="3114452" y="4391074"/>
            <a:chExt cx="6486344" cy="628214"/>
          </a:xfrm>
        </p:grpSpPr>
        <p:grpSp>
          <p:nvGrpSpPr>
            <p:cNvPr id="11" name="그룹 10"/>
            <p:cNvGrpSpPr/>
            <p:nvPr/>
          </p:nvGrpSpPr>
          <p:grpSpPr>
            <a:xfrm>
              <a:off x="4188110" y="4406454"/>
              <a:ext cx="5412686" cy="484341"/>
              <a:chOff x="4188110" y="4406454"/>
              <a:chExt cx="5412686" cy="484341"/>
            </a:xfrm>
          </p:grpSpPr>
          <p:sp>
            <p:nvSpPr>
              <p:cNvPr id="40" name="평행 사변형 39"/>
              <p:cNvSpPr/>
              <p:nvPr/>
            </p:nvSpPr>
            <p:spPr>
              <a:xfrm>
                <a:off x="4188110" y="4406454"/>
                <a:ext cx="5412686" cy="484341"/>
              </a:xfrm>
              <a:prstGeom prst="parallelogram">
                <a:avLst>
                  <a:gd name="adj" fmla="val 42355"/>
                </a:avLst>
              </a:prstGeom>
              <a:gradFill>
                <a:gsLst>
                  <a:gs pos="36000">
                    <a:srgbClr val="00679A">
                      <a:alpha val="82000"/>
                    </a:srgbClr>
                  </a:gs>
                  <a:gs pos="100000">
                    <a:srgbClr val="117EC3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4448150" y="4529799"/>
                <a:ext cx="4969440" cy="236988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  <a:effectLst/>
              <a:extLst/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defTabSz="800008" latinLnBrk="0">
                  <a:lnSpc>
                    <a:spcPct val="110000"/>
                  </a:lnSpc>
                  <a:buClr>
                    <a:srgbClr val="F06325"/>
                  </a:buClr>
                  <a:buSzPct val="80000"/>
                </a:pPr>
                <a:r>
                  <a:rPr kumimoji="1" lang="ko-KR" altLang="en-US" sz="1400" spc="-79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charset="0"/>
                  </a:rPr>
                  <a:t>온라인수업</a:t>
                </a:r>
                <a:r>
                  <a:rPr kumimoji="1" lang="en-US" altLang="ko-KR" sz="1400" spc="-79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charset="0"/>
                  </a:rPr>
                  <a:t>, </a:t>
                </a:r>
                <a:r>
                  <a:rPr kumimoji="1" lang="ko-KR" altLang="en-US" sz="1400" spc="-79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charset="0"/>
                  </a:rPr>
                  <a:t>재택 근무</a:t>
                </a:r>
                <a:r>
                  <a:rPr kumimoji="1" lang="en-US" altLang="ko-KR" sz="1400" spc="-79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charset="0"/>
                  </a:rPr>
                  <a:t>, </a:t>
                </a:r>
                <a:r>
                  <a:rPr kumimoji="1" lang="en-US" altLang="ko-KR" sz="1400" spc="-79" dirty="0" err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charset="0"/>
                  </a:rPr>
                  <a:t>WiFi</a:t>
                </a:r>
                <a:r>
                  <a:rPr kumimoji="1" lang="ko-KR" altLang="en-US" sz="1400" spc="-79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charset="0"/>
                  </a:rPr>
                  <a:t> 환경에 적합한 이용환경으로 개선</a:t>
                </a:r>
                <a:endParaRPr kumimoji="1" lang="ko-KR" altLang="en-US" sz="1400" spc="-79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endParaRPr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3114452" y="4391074"/>
              <a:ext cx="1045666" cy="628214"/>
              <a:chOff x="4088110" y="2150880"/>
              <a:chExt cx="1045666" cy="628214"/>
            </a:xfrm>
          </p:grpSpPr>
          <p:sp>
            <p:nvSpPr>
              <p:cNvPr id="61" name="이등변 삼각형 60"/>
              <p:cNvSpPr/>
              <p:nvPr/>
            </p:nvSpPr>
            <p:spPr>
              <a:xfrm flipV="1">
                <a:off x="4088110" y="2635078"/>
                <a:ext cx="144016" cy="144016"/>
              </a:xfrm>
              <a:prstGeom prst="triangle">
                <a:avLst>
                  <a:gd name="adj" fmla="val 53855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2" name="평행 사변형 61"/>
              <p:cNvSpPr/>
              <p:nvPr/>
            </p:nvSpPr>
            <p:spPr>
              <a:xfrm>
                <a:off x="4088110" y="2157480"/>
                <a:ext cx="1045666" cy="477598"/>
              </a:xfrm>
              <a:prstGeom prst="parallelogram">
                <a:avLst>
                  <a:gd name="adj" fmla="val 42855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평행 사변형 62"/>
              <p:cNvSpPr/>
              <p:nvPr/>
            </p:nvSpPr>
            <p:spPr>
              <a:xfrm>
                <a:off x="4624245" y="2333131"/>
                <a:ext cx="438131" cy="310792"/>
              </a:xfrm>
              <a:prstGeom prst="parallelogram">
                <a:avLst>
                  <a:gd name="adj" fmla="val 42855"/>
                </a:avLst>
              </a:prstGeom>
              <a:pattFill prst="pct90">
                <a:fgClr>
                  <a:srgbClr val="006DBB"/>
                </a:fgClr>
                <a:bgClr>
                  <a:schemeClr val="tx2">
                    <a:lumMod val="60000"/>
                    <a:lumOff val="40000"/>
                  </a:schemeClr>
                </a:bgClr>
              </a:patt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직사각형 63"/>
              <p:cNvSpPr/>
              <p:nvPr/>
            </p:nvSpPr>
            <p:spPr>
              <a:xfrm>
                <a:off x="4223463" y="2150880"/>
                <a:ext cx="492443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800" b="1" dirty="0">
                    <a:ln>
                      <a:solidFill>
                        <a:prstClr val="white">
                          <a:lumMod val="75000"/>
                          <a:alpha val="0"/>
                        </a:prstClr>
                      </a:solidFill>
                    </a:ln>
                    <a:solidFill>
                      <a:srgbClr val="006DBB"/>
                    </a:solidFill>
                  </a:rPr>
                  <a:t>Benefit</a:t>
                </a:r>
                <a:endParaRPr lang="ko-KR" altLang="en-US" sz="800" b="1" dirty="0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srgbClr val="006DBB"/>
                  </a:solidFill>
                </a:endParaRPr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4664174" y="2333131"/>
                <a:ext cx="2840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400" b="1" i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4</a:t>
                </a:r>
                <a:endParaRPr lang="ko-KR" altLang="en-US" sz="1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2618430" y="5354316"/>
            <a:ext cx="6860441" cy="628214"/>
            <a:chOff x="2794572" y="5089015"/>
            <a:chExt cx="6860441" cy="628214"/>
          </a:xfrm>
        </p:grpSpPr>
        <p:sp>
          <p:nvSpPr>
            <p:cNvPr id="41" name="평행 사변형 40"/>
            <p:cNvSpPr/>
            <p:nvPr/>
          </p:nvSpPr>
          <p:spPr>
            <a:xfrm>
              <a:off x="3859059" y="5113675"/>
              <a:ext cx="5795954" cy="484341"/>
            </a:xfrm>
            <a:prstGeom prst="parallelogram">
              <a:avLst>
                <a:gd name="adj" fmla="val 42355"/>
              </a:avLst>
            </a:prstGeom>
            <a:gradFill>
              <a:gsLst>
                <a:gs pos="36000">
                  <a:srgbClr val="00679A">
                    <a:alpha val="82000"/>
                  </a:srgbClr>
                </a:gs>
                <a:gs pos="100000">
                  <a:srgbClr val="117EC3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159230" y="5257340"/>
              <a:ext cx="4969440" cy="22672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defTabSz="800008" latinLnBrk="0">
                <a:lnSpc>
                  <a:spcPct val="110000"/>
                </a:lnSpc>
                <a:buClr>
                  <a:srgbClr val="F06325"/>
                </a:buClr>
                <a:buSzPct val="80000"/>
              </a:pPr>
              <a:r>
                <a:rPr kumimoji="1" lang="ko-KR" altLang="en-US" sz="1400" spc="-79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지저분한 통신단자</a:t>
              </a:r>
              <a:r>
                <a:rPr kumimoji="1" lang="en-US" altLang="ko-KR" sz="1400" spc="-79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, </a:t>
              </a:r>
              <a:r>
                <a:rPr kumimoji="1" lang="ko-KR" altLang="en-US" sz="1400" spc="-79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케이블을 정리하여 미관 개선 및 화재 위험 예방</a:t>
              </a:r>
              <a:endParaRPr kumimoji="1" lang="en-US" altLang="ko-KR" sz="1400" spc="-79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  <a:cs typeface="Arial" charset="0"/>
              </a:endParaRPr>
            </a:p>
          </p:txBody>
        </p:sp>
        <p:grpSp>
          <p:nvGrpSpPr>
            <p:cNvPr id="66" name="그룹 65"/>
            <p:cNvGrpSpPr/>
            <p:nvPr/>
          </p:nvGrpSpPr>
          <p:grpSpPr>
            <a:xfrm>
              <a:off x="2794572" y="5089015"/>
              <a:ext cx="1045666" cy="628214"/>
              <a:chOff x="4088110" y="2150880"/>
              <a:chExt cx="1045666" cy="628214"/>
            </a:xfrm>
          </p:grpSpPr>
          <p:sp>
            <p:nvSpPr>
              <p:cNvPr id="67" name="이등변 삼각형 66"/>
              <p:cNvSpPr/>
              <p:nvPr/>
            </p:nvSpPr>
            <p:spPr>
              <a:xfrm flipV="1">
                <a:off x="4088110" y="2635078"/>
                <a:ext cx="144016" cy="144016"/>
              </a:xfrm>
              <a:prstGeom prst="triangle">
                <a:avLst>
                  <a:gd name="adj" fmla="val 53855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평행 사변형 67"/>
              <p:cNvSpPr/>
              <p:nvPr/>
            </p:nvSpPr>
            <p:spPr>
              <a:xfrm>
                <a:off x="4088110" y="2157480"/>
                <a:ext cx="1045666" cy="477598"/>
              </a:xfrm>
              <a:prstGeom prst="parallelogram">
                <a:avLst>
                  <a:gd name="adj" fmla="val 42855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9" name="평행 사변형 68"/>
              <p:cNvSpPr/>
              <p:nvPr/>
            </p:nvSpPr>
            <p:spPr>
              <a:xfrm>
                <a:off x="4624245" y="2333131"/>
                <a:ext cx="438131" cy="310792"/>
              </a:xfrm>
              <a:prstGeom prst="parallelogram">
                <a:avLst>
                  <a:gd name="adj" fmla="val 42855"/>
                </a:avLst>
              </a:prstGeom>
              <a:pattFill prst="pct90">
                <a:fgClr>
                  <a:srgbClr val="006DBB"/>
                </a:fgClr>
                <a:bgClr>
                  <a:schemeClr val="tx2">
                    <a:lumMod val="60000"/>
                    <a:lumOff val="40000"/>
                  </a:schemeClr>
                </a:bgClr>
              </a:patt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4223463" y="2150880"/>
                <a:ext cx="492443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800" b="1" dirty="0">
                    <a:ln>
                      <a:solidFill>
                        <a:prstClr val="white">
                          <a:lumMod val="75000"/>
                          <a:alpha val="0"/>
                        </a:prstClr>
                      </a:solidFill>
                    </a:ln>
                    <a:solidFill>
                      <a:srgbClr val="006DBB"/>
                    </a:solidFill>
                  </a:rPr>
                  <a:t>Benefit</a:t>
                </a:r>
                <a:endParaRPr lang="ko-KR" altLang="en-US" sz="800" b="1" dirty="0">
                  <a:ln>
                    <a:solidFill>
                      <a:prstClr val="white">
                        <a:lumMod val="75000"/>
                        <a:alpha val="0"/>
                      </a:prstClr>
                    </a:solidFill>
                  </a:ln>
                  <a:solidFill>
                    <a:srgbClr val="006DBB"/>
                  </a:solidFill>
                </a:endParaRP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4664174" y="2333131"/>
                <a:ext cx="2840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400" b="1" i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5</a:t>
                </a:r>
                <a:endParaRPr lang="ko-KR" altLang="en-US" sz="1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78" name="Rectangle 12"/>
          <p:cNvSpPr>
            <a:spLocks noChangeArrowheads="1"/>
          </p:cNvSpPr>
          <p:nvPr/>
        </p:nvSpPr>
        <p:spPr bwMode="auto">
          <a:xfrm>
            <a:off x="360557" y="1109081"/>
            <a:ext cx="9201750" cy="430887"/>
          </a:xfrm>
          <a:prstGeom prst="rect">
            <a:avLst/>
          </a:prstGeom>
          <a:noFill/>
          <a:extLst/>
        </p:spPr>
        <p:txBody>
          <a:bodyPr wrap="square" lIns="0" tIns="0" rIns="36000" bIns="0" anchor="ctr">
            <a:spAutoFit/>
            <a:scene3d>
              <a:camera prst="orthographicFront"/>
              <a:lightRig rig="threePt" dir="t"/>
            </a:scene3d>
            <a:sp3d>
              <a:bevelT w="0" h="6350"/>
            </a:sp3d>
          </a:bodyPr>
          <a:lstStyle/>
          <a:p>
            <a:pPr marL="0" lvl="1" algn="ctr" defTabSz="1067733">
              <a:defRPr/>
            </a:pPr>
            <a:r>
              <a:rPr lang="ko-KR" altLang="en-US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아파트 </a:t>
            </a:r>
            <a:r>
              <a:rPr lang="ko-KR" altLang="en-US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및 </a:t>
            </a:r>
            <a:r>
              <a:rPr lang="ko-KR" altLang="en-US" sz="2800" spc="-150" dirty="0" err="1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입주민</a:t>
            </a:r>
            <a:r>
              <a:rPr lang="ko-KR" altLang="en-US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 모두에게</a:t>
            </a:r>
            <a:r>
              <a:rPr lang="en-US" altLang="ko-KR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en-US" altLang="ko-KR" sz="2800" spc="-150" dirty="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5</a:t>
            </a:r>
            <a:r>
              <a:rPr lang="ko-KR" altLang="en-US" sz="2800" spc="-150">
                <a:solidFill>
                  <a:srgbClr val="1788D0"/>
                </a:solidFill>
                <a:latin typeface="KoPub돋움체 Bold" pitchFamily="18" charset="-127"/>
                <a:ea typeface="KoPub돋움체 Bold" pitchFamily="18" charset="-127"/>
              </a:rPr>
              <a:t>가지 경제적 효과</a:t>
            </a:r>
            <a:r>
              <a:rPr lang="ko-KR" altLang="en-US" sz="2400" spc="-15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를</a:t>
            </a:r>
            <a:r>
              <a:rPr lang="ko-KR" altLang="en-US" sz="2400" spc="-150">
                <a:solidFill>
                  <a:prstClr val="black">
                    <a:lumMod val="65000"/>
                    <a:lumOff val="3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제공합니다</a:t>
            </a:r>
            <a:endParaRPr lang="en-US" altLang="ko-KR" sz="2400" spc="-150" dirty="0">
              <a:solidFill>
                <a:prstClr val="black">
                  <a:lumMod val="65000"/>
                  <a:lumOff val="35000"/>
                </a:prst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6" name="그림 85">
            <a:extLst>
              <a:ext uri="{FF2B5EF4-FFF2-40B4-BE49-F238E27FC236}">
                <a16:creationId xmlns:a16="http://schemas.microsoft.com/office/drawing/2014/main" xmlns="" id="{9C6F39DC-4F90-42B3-A09B-A69DD765A2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22"/>
          <a:stretch>
            <a:fillRect/>
          </a:stretch>
        </p:blipFill>
        <p:spPr bwMode="auto">
          <a:xfrm>
            <a:off x="298930" y="1734061"/>
            <a:ext cx="9329702" cy="154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35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25218" y="85334"/>
            <a:ext cx="4714393" cy="573216"/>
            <a:chOff x="248444" y="107106"/>
            <a:chExt cx="4714393" cy="573216"/>
          </a:xfrm>
        </p:grpSpPr>
        <p:grpSp>
          <p:nvGrpSpPr>
            <p:cNvPr id="5" name="그룹 4"/>
            <p:cNvGrpSpPr/>
            <p:nvPr/>
          </p:nvGrpSpPr>
          <p:grpSpPr>
            <a:xfrm>
              <a:off x="248444" y="107106"/>
              <a:ext cx="1409753" cy="573216"/>
              <a:chOff x="183802" y="171993"/>
              <a:chExt cx="1409753" cy="573216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87858" y="277522"/>
                <a:ext cx="905697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latinLnBrk="0"/>
                <a:r>
                  <a:rPr lang="ko-KR" altLang="en-US" sz="900" spc="-5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prstClr val="white">
                        <a:lumMod val="50000"/>
                      </a:prstClr>
                    </a:solidFill>
                    <a:latin typeface="KoPub돋움체 Bold" pitchFamily="18" charset="-127"/>
                    <a:ea typeface="KoPub돋움체 Bold" pitchFamily="18" charset="-127"/>
                  </a:rPr>
                  <a:t>아파트 품질개선 제안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183802" y="171993"/>
                <a:ext cx="504056" cy="573216"/>
              </a:xfrm>
              <a:prstGeom prst="rect">
                <a:avLst/>
              </a:prstGeom>
              <a:noFill/>
              <a:ln w="9525">
                <a:noFill/>
                <a:prstDash val="sysDash"/>
                <a:miter lim="800000"/>
                <a:headEnd/>
                <a:tailEnd/>
              </a:ln>
            </p:spPr>
            <p:txBody>
              <a:bodyPr wrap="square" lIns="0" tIns="0" rIns="0" bIns="0" rtlCol="0" anchor="ctr" anchorCtr="0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914182" latinLnBrk="0">
                  <a:defRPr/>
                </a:pPr>
                <a:r>
                  <a:rPr lang="en-US" altLang="ko-KR" sz="3600" spc="-7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srgbClr val="00518E"/>
                    </a:solidFill>
                    <a:latin typeface="KoPub바탕체 Bold" pitchFamily="18" charset="-127"/>
                    <a:ea typeface="KoPub바탕체 Bold" pitchFamily="18" charset="-127"/>
                  </a:rPr>
                  <a:t>Ⅳ</a:t>
                </a:r>
                <a:endParaRPr lang="en-US" altLang="ko-KR" sz="3600" spc="-70" dirty="0">
                  <a:ln>
                    <a:solidFill>
                      <a:sysClr val="window" lastClr="FFFFFF">
                        <a:lumMod val="65000"/>
                        <a:alpha val="0"/>
                      </a:sysClr>
                    </a:solidFill>
                  </a:ln>
                  <a:solidFill>
                    <a:srgbClr val="00518E"/>
                  </a:solidFill>
                  <a:latin typeface="KoPub바탕체 Bold" pitchFamily="18" charset="-127"/>
                  <a:ea typeface="KoPub바탕체 Bold" pitchFamily="18" charset="-127"/>
                </a:endParaRPr>
              </a:p>
            </p:txBody>
          </p:sp>
        </p:grpSp>
        <p:cxnSp>
          <p:nvCxnSpPr>
            <p:cNvPr id="6" name="직선 연결선 5"/>
            <p:cNvCxnSpPr/>
            <p:nvPr/>
          </p:nvCxnSpPr>
          <p:spPr>
            <a:xfrm>
              <a:off x="706710" y="369874"/>
              <a:ext cx="3560490" cy="0"/>
            </a:xfrm>
            <a:prstGeom prst="line">
              <a:avLst/>
            </a:prstGeom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5FAFD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52500" y="398115"/>
              <a:ext cx="4210337" cy="194349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None/>
                <a:defRPr sz="1300" spc="-50" baseline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  <a:cs typeface="+mj-cs"/>
                </a:defRPr>
              </a:lvl1pPr>
            </a:lstStyle>
            <a:p>
              <a:r>
                <a:rPr lang="ko-KR" altLang="en-US" sz="1200" spc="-70" dirty="0" smtClean="0">
                  <a:ln>
                    <a:solidFill>
                      <a:sysClr val="window" lastClr="FFFFFF">
                        <a:lumMod val="65000"/>
                        <a:alpha val="0"/>
                      </a:sysClr>
                    </a:solidFill>
                  </a:ln>
                </a:rPr>
                <a:t>품질개선 계획</a:t>
              </a:r>
              <a:endParaRPr lang="ko-KR" altLang="en-US" sz="1200" spc="-70" dirty="0">
                <a:ln>
                  <a:solidFill>
                    <a:sysClr val="window" lastClr="FFFFFF">
                      <a:lumMod val="65000"/>
                      <a:alpha val="0"/>
                    </a:sysClr>
                  </a:solidFill>
                </a:ln>
              </a:endParaRPr>
            </a:p>
          </p:txBody>
        </p:sp>
      </p:grpSp>
      <p:sp>
        <p:nvSpPr>
          <p:cNvPr id="14" name="슬라이드 번호 개체 틀 13"/>
          <p:cNvSpPr>
            <a:spLocks noGrp="1"/>
          </p:cNvSpPr>
          <p:nvPr>
            <p:ph type="sldNum" sz="quarter" idx="4"/>
          </p:nvPr>
        </p:nvSpPr>
        <p:spPr>
          <a:xfrm>
            <a:off x="3838575" y="6461956"/>
            <a:ext cx="2228850" cy="365125"/>
          </a:xfrm>
        </p:spPr>
        <p:txBody>
          <a:bodyPr/>
          <a:lstStyle/>
          <a:p>
            <a:fld id="{05E8FA2F-4C39-4A4D-B7BB-513C0D7386B6}" type="slidenum">
              <a:rPr lang="ko-KR" altLang="en-US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ko-KR" altLang="en-US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377246" y="917589"/>
            <a:ext cx="9191717" cy="5438891"/>
            <a:chOff x="-1430599" y="1856729"/>
            <a:chExt cx="6664648" cy="4282572"/>
          </a:xfrm>
        </p:grpSpPr>
        <p:sp>
          <p:nvSpPr>
            <p:cNvPr id="72" name="사다리꼴 151"/>
            <p:cNvSpPr/>
            <p:nvPr/>
          </p:nvSpPr>
          <p:spPr>
            <a:xfrm rot="5400000" flipH="1">
              <a:off x="2951448" y="3856701"/>
              <a:ext cx="4282569" cy="282632"/>
            </a:xfrm>
            <a:custGeom>
              <a:avLst/>
              <a:gdLst>
                <a:gd name="connsiteX0" fmla="*/ 0 w 5256209"/>
                <a:gd name="connsiteY0" fmla="*/ 348156 h 348156"/>
                <a:gd name="connsiteX1" fmla="*/ 500265 w 5256209"/>
                <a:gd name="connsiteY1" fmla="*/ 0 h 348156"/>
                <a:gd name="connsiteX2" fmla="*/ 4755944 w 5256209"/>
                <a:gd name="connsiteY2" fmla="*/ 0 h 348156"/>
                <a:gd name="connsiteX3" fmla="*/ 5256209 w 5256209"/>
                <a:gd name="connsiteY3" fmla="*/ 348156 h 348156"/>
                <a:gd name="connsiteX4" fmla="*/ 0 w 5256209"/>
                <a:gd name="connsiteY4" fmla="*/ 348156 h 348156"/>
                <a:gd name="connsiteX0" fmla="*/ 0 w 5256209"/>
                <a:gd name="connsiteY0" fmla="*/ 348156 h 348156"/>
                <a:gd name="connsiteX1" fmla="*/ 1790 w 5256209"/>
                <a:gd name="connsiteY1" fmla="*/ 3178 h 348156"/>
                <a:gd name="connsiteX2" fmla="*/ 4755944 w 5256209"/>
                <a:gd name="connsiteY2" fmla="*/ 0 h 348156"/>
                <a:gd name="connsiteX3" fmla="*/ 5256209 w 5256209"/>
                <a:gd name="connsiteY3" fmla="*/ 348156 h 348156"/>
                <a:gd name="connsiteX4" fmla="*/ 0 w 5256209"/>
                <a:gd name="connsiteY4" fmla="*/ 348156 h 348156"/>
                <a:gd name="connsiteX0" fmla="*/ 1476 w 5257685"/>
                <a:gd name="connsiteY0" fmla="*/ 348156 h 348156"/>
                <a:gd name="connsiteX1" fmla="*/ 90 w 5257685"/>
                <a:gd name="connsiteY1" fmla="*/ 3181 h 348156"/>
                <a:gd name="connsiteX2" fmla="*/ 4757420 w 5257685"/>
                <a:gd name="connsiteY2" fmla="*/ 0 h 348156"/>
                <a:gd name="connsiteX3" fmla="*/ 5257685 w 5257685"/>
                <a:gd name="connsiteY3" fmla="*/ 348156 h 348156"/>
                <a:gd name="connsiteX4" fmla="*/ 1476 w 5257685"/>
                <a:gd name="connsiteY4" fmla="*/ 348156 h 348156"/>
                <a:gd name="connsiteX0" fmla="*/ 1476 w 5257685"/>
                <a:gd name="connsiteY0" fmla="*/ 348156 h 348156"/>
                <a:gd name="connsiteX1" fmla="*/ 90 w 5257685"/>
                <a:gd name="connsiteY1" fmla="*/ 3184 h 348156"/>
                <a:gd name="connsiteX2" fmla="*/ 4757420 w 5257685"/>
                <a:gd name="connsiteY2" fmla="*/ 0 h 348156"/>
                <a:gd name="connsiteX3" fmla="*/ 5257685 w 5257685"/>
                <a:gd name="connsiteY3" fmla="*/ 348156 h 348156"/>
                <a:gd name="connsiteX4" fmla="*/ 1476 w 5257685"/>
                <a:gd name="connsiteY4" fmla="*/ 348156 h 348156"/>
                <a:gd name="connsiteX0" fmla="*/ 1476 w 5257685"/>
                <a:gd name="connsiteY0" fmla="*/ 348156 h 348156"/>
                <a:gd name="connsiteX1" fmla="*/ 90 w 5257685"/>
                <a:gd name="connsiteY1" fmla="*/ 12 h 348156"/>
                <a:gd name="connsiteX2" fmla="*/ 4757420 w 5257685"/>
                <a:gd name="connsiteY2" fmla="*/ 0 h 348156"/>
                <a:gd name="connsiteX3" fmla="*/ 5257685 w 5257685"/>
                <a:gd name="connsiteY3" fmla="*/ 348156 h 348156"/>
                <a:gd name="connsiteX4" fmla="*/ 1476 w 5257685"/>
                <a:gd name="connsiteY4" fmla="*/ 348156 h 348156"/>
                <a:gd name="connsiteX0" fmla="*/ 1476 w 5257685"/>
                <a:gd name="connsiteY0" fmla="*/ 348153 h 348153"/>
                <a:gd name="connsiteX1" fmla="*/ 90 w 5257685"/>
                <a:gd name="connsiteY1" fmla="*/ 9 h 348153"/>
                <a:gd name="connsiteX2" fmla="*/ 4924330 w 5257685"/>
                <a:gd name="connsiteY2" fmla="*/ 0 h 348153"/>
                <a:gd name="connsiteX3" fmla="*/ 5257685 w 5257685"/>
                <a:gd name="connsiteY3" fmla="*/ 348153 h 348153"/>
                <a:gd name="connsiteX4" fmla="*/ 1476 w 5257685"/>
                <a:gd name="connsiteY4" fmla="*/ 348153 h 348153"/>
                <a:gd name="connsiteX0" fmla="*/ 1476 w 5257685"/>
                <a:gd name="connsiteY0" fmla="*/ 355976 h 355976"/>
                <a:gd name="connsiteX1" fmla="*/ 90 w 5257685"/>
                <a:gd name="connsiteY1" fmla="*/ 7832 h 355976"/>
                <a:gd name="connsiteX2" fmla="*/ 4910276 w 5257685"/>
                <a:gd name="connsiteY2" fmla="*/ 0 h 355976"/>
                <a:gd name="connsiteX3" fmla="*/ 5257685 w 5257685"/>
                <a:gd name="connsiteY3" fmla="*/ 355976 h 355976"/>
                <a:gd name="connsiteX4" fmla="*/ 1476 w 5257685"/>
                <a:gd name="connsiteY4" fmla="*/ 355976 h 355976"/>
                <a:gd name="connsiteX0" fmla="*/ 1476 w 5257685"/>
                <a:gd name="connsiteY0" fmla="*/ 355976 h 355976"/>
                <a:gd name="connsiteX1" fmla="*/ 90 w 5257685"/>
                <a:gd name="connsiteY1" fmla="*/ 7832 h 355976"/>
                <a:gd name="connsiteX2" fmla="*/ 4906763 w 5257685"/>
                <a:gd name="connsiteY2" fmla="*/ 0 h 355976"/>
                <a:gd name="connsiteX3" fmla="*/ 5257685 w 5257685"/>
                <a:gd name="connsiteY3" fmla="*/ 355976 h 355976"/>
                <a:gd name="connsiteX4" fmla="*/ 1476 w 5257685"/>
                <a:gd name="connsiteY4" fmla="*/ 355976 h 355976"/>
                <a:gd name="connsiteX0" fmla="*/ 1476 w 5257685"/>
                <a:gd name="connsiteY0" fmla="*/ 352065 h 352065"/>
                <a:gd name="connsiteX1" fmla="*/ 90 w 5257685"/>
                <a:gd name="connsiteY1" fmla="*/ 3921 h 352065"/>
                <a:gd name="connsiteX2" fmla="*/ 4906763 w 5257685"/>
                <a:gd name="connsiteY2" fmla="*/ 0 h 352065"/>
                <a:gd name="connsiteX3" fmla="*/ 5257685 w 5257685"/>
                <a:gd name="connsiteY3" fmla="*/ 352065 h 352065"/>
                <a:gd name="connsiteX4" fmla="*/ 1476 w 5257685"/>
                <a:gd name="connsiteY4" fmla="*/ 352065 h 352065"/>
                <a:gd name="connsiteX0" fmla="*/ 1476 w 5257685"/>
                <a:gd name="connsiteY0" fmla="*/ 348155 h 348155"/>
                <a:gd name="connsiteX1" fmla="*/ 90 w 5257685"/>
                <a:gd name="connsiteY1" fmla="*/ 11 h 348155"/>
                <a:gd name="connsiteX2" fmla="*/ 4906763 w 5257685"/>
                <a:gd name="connsiteY2" fmla="*/ 0 h 348155"/>
                <a:gd name="connsiteX3" fmla="*/ 5257685 w 5257685"/>
                <a:gd name="connsiteY3" fmla="*/ 348155 h 348155"/>
                <a:gd name="connsiteX4" fmla="*/ 1476 w 5257685"/>
                <a:gd name="connsiteY4" fmla="*/ 348155 h 348155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6763 w 5257685"/>
                <a:gd name="connsiteY2" fmla="*/ 7810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3250 w 5257685"/>
                <a:gd name="connsiteY2" fmla="*/ 3899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5886 w 5257685"/>
                <a:gd name="connsiteY2" fmla="*/ 115360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8521 w 5257685"/>
                <a:gd name="connsiteY2" fmla="*/ 3897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7685" h="348144">
                  <a:moveTo>
                    <a:pt x="1476" y="348144"/>
                  </a:moveTo>
                  <a:cubicBezTo>
                    <a:pt x="2073" y="233151"/>
                    <a:pt x="-507" y="114993"/>
                    <a:pt x="90" y="0"/>
                  </a:cubicBezTo>
                  <a:lnTo>
                    <a:pt x="4908521" y="3897"/>
                  </a:lnTo>
                  <a:lnTo>
                    <a:pt x="5257685" y="348144"/>
                  </a:lnTo>
                  <a:lnTo>
                    <a:pt x="1476" y="348144"/>
                  </a:lnTo>
                  <a:close/>
                </a:path>
              </a:pathLst>
            </a:custGeom>
            <a:gradFill flip="none" rotWithShape="1">
              <a:gsLst>
                <a:gs pos="95000">
                  <a:schemeClr val="bg1">
                    <a:lumMod val="95000"/>
                  </a:schemeClr>
                </a:gs>
                <a:gs pos="9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6350"/>
                <a:bevelB w="0" h="0"/>
              </a:sp3d>
            </a:bodyPr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 rot="5400000" flipH="1">
              <a:off x="-380879" y="807009"/>
              <a:ext cx="4282571" cy="6382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6350"/>
                <a:bevelB w="0" h="0"/>
              </a:sp3d>
            </a:bodyPr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342900" y="921318"/>
            <a:ext cx="4392007" cy="360189"/>
            <a:chOff x="-1090328" y="1844674"/>
            <a:chExt cx="4392007" cy="360189"/>
          </a:xfrm>
        </p:grpSpPr>
        <p:sp>
          <p:nvSpPr>
            <p:cNvPr id="75" name="직사각형 131"/>
            <p:cNvSpPr/>
            <p:nvPr/>
          </p:nvSpPr>
          <p:spPr>
            <a:xfrm>
              <a:off x="-1090328" y="1844674"/>
              <a:ext cx="4290060" cy="360189"/>
            </a:xfrm>
            <a:custGeom>
              <a:avLst/>
              <a:gdLst>
                <a:gd name="connsiteX0" fmla="*/ 0 w 1273142"/>
                <a:gd name="connsiteY0" fmla="*/ 0 h 360189"/>
                <a:gd name="connsiteX1" fmla="*/ 1273142 w 1273142"/>
                <a:gd name="connsiteY1" fmla="*/ 0 h 360189"/>
                <a:gd name="connsiteX2" fmla="*/ 1273142 w 1273142"/>
                <a:gd name="connsiteY2" fmla="*/ 360189 h 360189"/>
                <a:gd name="connsiteX3" fmla="*/ 0 w 1273142"/>
                <a:gd name="connsiteY3" fmla="*/ 360189 h 360189"/>
                <a:gd name="connsiteX4" fmla="*/ 0 w 1273142"/>
                <a:gd name="connsiteY4" fmla="*/ 0 h 360189"/>
                <a:gd name="connsiteX0" fmla="*/ 0 w 1273142"/>
                <a:gd name="connsiteY0" fmla="*/ 0 h 360189"/>
                <a:gd name="connsiteX1" fmla="*/ 1273142 w 1273142"/>
                <a:gd name="connsiteY1" fmla="*/ 0 h 360189"/>
                <a:gd name="connsiteX2" fmla="*/ 1273142 w 1273142"/>
                <a:gd name="connsiteY2" fmla="*/ 360189 h 360189"/>
                <a:gd name="connsiteX3" fmla="*/ 1110232 w 1273142"/>
                <a:gd name="connsiteY3" fmla="*/ 357982 h 360189"/>
                <a:gd name="connsiteX4" fmla="*/ 0 w 1273142"/>
                <a:gd name="connsiteY4" fmla="*/ 360189 h 360189"/>
                <a:gd name="connsiteX5" fmla="*/ 0 w 1273142"/>
                <a:gd name="connsiteY5" fmla="*/ 0 h 360189"/>
                <a:gd name="connsiteX0" fmla="*/ 0 w 1273142"/>
                <a:gd name="connsiteY0" fmla="*/ 0 h 360189"/>
                <a:gd name="connsiteX1" fmla="*/ 1273142 w 1273142"/>
                <a:gd name="connsiteY1" fmla="*/ 0 h 360189"/>
                <a:gd name="connsiteX2" fmla="*/ 1110232 w 1273142"/>
                <a:gd name="connsiteY2" fmla="*/ 357982 h 360189"/>
                <a:gd name="connsiteX3" fmla="*/ 0 w 1273142"/>
                <a:gd name="connsiteY3" fmla="*/ 360189 h 360189"/>
                <a:gd name="connsiteX4" fmla="*/ 0 w 1273142"/>
                <a:gd name="connsiteY4" fmla="*/ 0 h 360189"/>
                <a:gd name="connsiteX0" fmla="*/ 0 w 1162973"/>
                <a:gd name="connsiteY0" fmla="*/ 0 h 360189"/>
                <a:gd name="connsiteX1" fmla="*/ 1162973 w 1162973"/>
                <a:gd name="connsiteY1" fmla="*/ 5080 h 360189"/>
                <a:gd name="connsiteX2" fmla="*/ 1110232 w 1162973"/>
                <a:gd name="connsiteY2" fmla="*/ 357982 h 360189"/>
                <a:gd name="connsiteX3" fmla="*/ 0 w 1162973"/>
                <a:gd name="connsiteY3" fmla="*/ 360189 h 360189"/>
                <a:gd name="connsiteX4" fmla="*/ 0 w 1162973"/>
                <a:gd name="connsiteY4" fmla="*/ 0 h 36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2973" h="360189">
                  <a:moveTo>
                    <a:pt x="0" y="0"/>
                  </a:moveTo>
                  <a:lnTo>
                    <a:pt x="1162973" y="5080"/>
                  </a:lnTo>
                  <a:lnTo>
                    <a:pt x="1110232" y="357982"/>
                  </a:lnTo>
                  <a:lnTo>
                    <a:pt x="0" y="360189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AADD3"/>
                </a:gs>
                <a:gs pos="100000">
                  <a:srgbClr val="138FD1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63500" dist="254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algn="ctr" latinLnBrk="0"/>
              <a:endParaRPr lang="ko-KR" altLang="en-US" sz="1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6" name="Rectangle 39"/>
            <p:cNvSpPr>
              <a:spLocks noChangeArrowheads="1"/>
            </p:cNvSpPr>
            <p:nvPr/>
          </p:nvSpPr>
          <p:spPr bwMode="auto">
            <a:xfrm>
              <a:off x="-1018321" y="1912983"/>
              <a:ext cx="4320000" cy="235906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r>
                <a:rPr lang="ko-KR" altLang="en-US" sz="16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 현재 우리 아파트는</a:t>
              </a:r>
              <a:r>
                <a:rPr lang="en-US" altLang="ko-KR" sz="16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?</a:t>
              </a:r>
              <a:endParaRPr lang="en-US" altLang="ko-KR" sz="1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583484" y="1489818"/>
            <a:ext cx="8232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75022" latinLnBrk="0">
              <a:spcBef>
                <a:spcPts val="500"/>
              </a:spcBef>
              <a:buClr>
                <a:prstClr val="black">
                  <a:lumMod val="65000"/>
                  <a:lumOff val="35000"/>
                </a:prstClr>
              </a:buClr>
              <a:buSzPct val="60000"/>
            </a:pPr>
            <a:r>
              <a:rPr kumimoji="1" lang="en-US" altLang="ko-KR" sz="16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1. </a:t>
            </a:r>
            <a:r>
              <a:rPr kumimoji="1" lang="ko-KR" altLang="en-US" sz="16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귀 </a:t>
            </a:r>
            <a:r>
              <a:rPr kumimoji="1" lang="ko-KR" altLang="en-US" sz="16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아파트는 준공 당시 </a:t>
            </a:r>
            <a:r>
              <a:rPr kumimoji="1" lang="ko-KR" altLang="en-US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이미 </a:t>
            </a:r>
            <a:r>
              <a:rPr kumimoji="1" lang="en-US" altLang="ko-KR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1G</a:t>
            </a:r>
            <a:r>
              <a:rPr kumimoji="1" lang="ko-KR" altLang="en-US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급</a:t>
            </a:r>
            <a:r>
              <a:rPr kumimoji="1" lang="en-US" altLang="ko-KR" sz="16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 </a:t>
            </a:r>
            <a:r>
              <a:rPr kumimoji="1" lang="ko-KR" altLang="en-US" sz="16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시설이 설치되어 있습니다</a:t>
            </a:r>
            <a:r>
              <a:rPr kumimoji="1" lang="en-US" altLang="ko-KR" sz="16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.</a:t>
            </a:r>
            <a:endParaRPr kumimoji="1" lang="en-US" altLang="ko-KR" sz="1600" spc="-73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Bold" panose="00000800000000000000" pitchFamily="2" charset="-127"/>
              <a:ea typeface="KoPub돋움체 Bold" panose="00000800000000000000" pitchFamily="2" charset="-127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50038" y="2980274"/>
            <a:ext cx="7452297" cy="276999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 rtlCol="0">
            <a:spAutoFit/>
          </a:bodyPr>
          <a:lstStyle/>
          <a:p>
            <a:pPr defTabSz="975022" latinLnBrk="0">
              <a:spcBef>
                <a:spcPts val="500"/>
              </a:spcBef>
              <a:buClr>
                <a:prstClr val="black">
                  <a:lumMod val="65000"/>
                  <a:lumOff val="35000"/>
                </a:prstClr>
              </a:buClr>
              <a:buSzPct val="60000"/>
            </a:pPr>
            <a:r>
              <a:rPr kumimoji="1" lang="en-US" altLang="ko-KR" sz="16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2. </a:t>
            </a:r>
            <a:r>
              <a:rPr kumimoji="1" lang="ko-KR" altLang="en-US" sz="16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하지만 댁내에서 사용하는 </a:t>
            </a:r>
            <a:r>
              <a:rPr kumimoji="1" lang="en-US" altLang="ko-KR" sz="16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Hub</a:t>
            </a:r>
            <a:r>
              <a:rPr kumimoji="1" lang="ko-KR" altLang="en-US" sz="16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가 </a:t>
            </a:r>
            <a:r>
              <a:rPr kumimoji="1" lang="en-US" altLang="ko-KR" sz="16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100M</a:t>
            </a:r>
            <a:r>
              <a:rPr kumimoji="1" lang="ko-KR" altLang="en-US" sz="16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급으로 낮추고 있어 </a:t>
            </a:r>
            <a:r>
              <a:rPr kumimoji="1" lang="en-US" altLang="ko-KR" spc="-73" dirty="0" err="1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GiGA</a:t>
            </a:r>
            <a:r>
              <a:rPr kumimoji="1" lang="ko-KR" altLang="en-US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급 </a:t>
            </a:r>
            <a:r>
              <a:rPr kumimoji="1" lang="en-US" altLang="ko-KR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Hub </a:t>
            </a:r>
            <a:r>
              <a:rPr kumimoji="1" lang="ko-KR" altLang="en-US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교체</a:t>
            </a:r>
            <a:r>
              <a:rPr kumimoji="1" lang="ko-KR" altLang="en-US" sz="16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가 필요합니다</a:t>
            </a:r>
            <a:r>
              <a:rPr kumimoji="1" lang="en-US" altLang="ko-KR" sz="16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.</a:t>
            </a:r>
            <a:endParaRPr lang="ko-KR" altLang="en-US" sz="1600" b="1" spc="-6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11" y="1255209"/>
            <a:ext cx="1856925" cy="1402030"/>
          </a:xfrm>
          <a:prstGeom prst="rect">
            <a:avLst/>
          </a:prstGeom>
        </p:spPr>
      </p:pic>
      <p:grpSp>
        <p:nvGrpSpPr>
          <p:cNvPr id="25" name="그룹 24"/>
          <p:cNvGrpSpPr/>
          <p:nvPr/>
        </p:nvGrpSpPr>
        <p:grpSpPr>
          <a:xfrm>
            <a:off x="1343403" y="3293954"/>
            <a:ext cx="6992416" cy="1512922"/>
            <a:chOff x="998396" y="4013242"/>
            <a:chExt cx="7603343" cy="1645106"/>
          </a:xfrm>
        </p:grpSpPr>
        <p:cxnSp>
          <p:nvCxnSpPr>
            <p:cNvPr id="15" name="직선 연결선 14"/>
            <p:cNvCxnSpPr/>
            <p:nvPr/>
          </p:nvCxnSpPr>
          <p:spPr>
            <a:xfrm>
              <a:off x="998396" y="5152845"/>
              <a:ext cx="2030554" cy="0"/>
            </a:xfrm>
            <a:prstGeom prst="line">
              <a:avLst/>
            </a:prstGeom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866" b="31283"/>
            <a:stretch/>
          </p:blipFill>
          <p:spPr>
            <a:xfrm>
              <a:off x="5913615" y="4324349"/>
              <a:ext cx="2688124" cy="990601"/>
            </a:xfrm>
            <a:prstGeom prst="rect">
              <a:avLst/>
            </a:prstGeom>
          </p:spPr>
        </p:pic>
        <p:cxnSp>
          <p:nvCxnSpPr>
            <p:cNvPr id="52" name="직선 연결선 51"/>
            <p:cNvCxnSpPr/>
            <p:nvPr/>
          </p:nvCxnSpPr>
          <p:spPr>
            <a:xfrm>
              <a:off x="4274996" y="5152845"/>
              <a:ext cx="2192479" cy="0"/>
            </a:xfrm>
            <a:prstGeom prst="line">
              <a:avLst/>
            </a:prstGeom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그림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405"/>
            <a:stretch/>
          </p:blipFill>
          <p:spPr>
            <a:xfrm>
              <a:off x="2960431" y="4013242"/>
              <a:ext cx="1459169" cy="1510604"/>
            </a:xfrm>
            <a:prstGeom prst="rect">
              <a:avLst/>
            </a:prstGeom>
          </p:spPr>
        </p:pic>
        <p:sp>
          <p:nvSpPr>
            <p:cNvPr id="20" name="모서리가 둥근 직사각형 19"/>
            <p:cNvSpPr/>
            <p:nvPr/>
          </p:nvSpPr>
          <p:spPr>
            <a:xfrm>
              <a:off x="3155970" y="5222530"/>
              <a:ext cx="1119026" cy="43581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>
                  <a:solidFill>
                    <a:sysClr val="windowText" lastClr="000000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일반 </a:t>
              </a:r>
              <a:r>
                <a:rPr lang="en-US" altLang="ko-KR" sz="1200" dirty="0">
                  <a:solidFill>
                    <a:sysClr val="windowText" lastClr="000000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Hub</a:t>
              </a:r>
              <a:endParaRPr lang="ko-KR" altLang="en-US" sz="1200" dirty="0">
                <a:solidFill>
                  <a:sysClr val="windowText" lastClr="0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6964685" y="5222530"/>
              <a:ext cx="654766" cy="43581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ysClr val="windowText" lastClr="000000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PC</a:t>
              </a:r>
              <a:endParaRPr lang="ko-KR" altLang="en-US" sz="1200" dirty="0">
                <a:solidFill>
                  <a:sysClr val="windowText" lastClr="0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21" name="모서리가 둥근 사각형 설명선 20"/>
            <p:cNvSpPr/>
            <p:nvPr/>
          </p:nvSpPr>
          <p:spPr>
            <a:xfrm>
              <a:off x="1142611" y="4426317"/>
              <a:ext cx="1240402" cy="456222"/>
            </a:xfrm>
            <a:prstGeom prst="wedgeRoundRectCallout">
              <a:avLst>
                <a:gd name="adj1" fmla="val -17549"/>
                <a:gd name="adj2" fmla="val 92857"/>
                <a:gd name="adj3" fmla="val 16667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ysClr val="windowText" lastClr="000000"/>
                  </a:solidFill>
                  <a:latin typeface="KoPubDotum Bold" panose="00000800000000000000" pitchFamily="2" charset="-127"/>
                  <a:ea typeface="KoPubDotum Bold" panose="00000800000000000000" pitchFamily="2" charset="-127"/>
                </a:rPr>
                <a:t>1GiGA</a:t>
              </a:r>
              <a:endParaRPr lang="ko-KR" altLang="en-US">
                <a:solidFill>
                  <a:sysClr val="windowText" lastClr="000000"/>
                </a:solidFill>
                <a:latin typeface="KoPubDotum Bold" panose="00000800000000000000" pitchFamily="2" charset="-127"/>
                <a:ea typeface="KoPubDotum Bold" panose="00000800000000000000" pitchFamily="2" charset="-127"/>
              </a:endParaRPr>
            </a:p>
          </p:txBody>
        </p:sp>
        <p:sp>
          <p:nvSpPr>
            <p:cNvPr id="56" name="모서리가 둥근 사각형 설명선 55"/>
            <p:cNvSpPr/>
            <p:nvPr/>
          </p:nvSpPr>
          <p:spPr>
            <a:xfrm>
              <a:off x="4632960" y="4426317"/>
              <a:ext cx="1240402" cy="456222"/>
            </a:xfrm>
            <a:prstGeom prst="wedgeRoundRectCallout">
              <a:avLst>
                <a:gd name="adj1" fmla="val -17549"/>
                <a:gd name="adj2" fmla="val 92857"/>
                <a:gd name="adj3" fmla="val 16667"/>
              </a:avLst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ysClr val="windowText" lastClr="000000"/>
                  </a:solidFill>
                  <a:latin typeface="KoPubDotum Bold" panose="00000800000000000000" pitchFamily="2" charset="-127"/>
                  <a:ea typeface="KoPubDotum Bold" panose="00000800000000000000" pitchFamily="2" charset="-127"/>
                </a:rPr>
                <a:t>100M</a:t>
              </a:r>
              <a:endParaRPr lang="ko-KR" altLang="en-US">
                <a:solidFill>
                  <a:sysClr val="windowText" lastClr="000000"/>
                </a:solidFill>
                <a:latin typeface="KoPubDotum Bold" panose="00000800000000000000" pitchFamily="2" charset="-127"/>
                <a:ea typeface="KoPubDotum Bold" panose="00000800000000000000" pitchFamily="2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1343403" y="4861899"/>
            <a:ext cx="6992416" cy="1512922"/>
            <a:chOff x="998396" y="4013242"/>
            <a:chExt cx="7603343" cy="1645106"/>
          </a:xfrm>
        </p:grpSpPr>
        <p:cxnSp>
          <p:nvCxnSpPr>
            <p:cNvPr id="62" name="직선 연결선 61"/>
            <p:cNvCxnSpPr/>
            <p:nvPr/>
          </p:nvCxnSpPr>
          <p:spPr>
            <a:xfrm>
              <a:off x="998396" y="5152845"/>
              <a:ext cx="2030554" cy="0"/>
            </a:xfrm>
            <a:prstGeom prst="line">
              <a:avLst/>
            </a:prstGeom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3" name="그림 6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866" b="31283"/>
            <a:stretch/>
          </p:blipFill>
          <p:spPr>
            <a:xfrm>
              <a:off x="5913615" y="4324349"/>
              <a:ext cx="2688124" cy="990601"/>
            </a:xfrm>
            <a:prstGeom prst="rect">
              <a:avLst/>
            </a:prstGeom>
          </p:spPr>
        </p:pic>
        <p:cxnSp>
          <p:nvCxnSpPr>
            <p:cNvPr id="64" name="직선 연결선 63"/>
            <p:cNvCxnSpPr/>
            <p:nvPr/>
          </p:nvCxnSpPr>
          <p:spPr>
            <a:xfrm>
              <a:off x="4274996" y="5152845"/>
              <a:ext cx="2192479" cy="0"/>
            </a:xfrm>
            <a:prstGeom prst="line">
              <a:avLst/>
            </a:prstGeom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5" name="그림 6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405"/>
            <a:stretch/>
          </p:blipFill>
          <p:spPr>
            <a:xfrm>
              <a:off x="2960431" y="4013242"/>
              <a:ext cx="1459169" cy="1510604"/>
            </a:xfrm>
            <a:prstGeom prst="rect">
              <a:avLst/>
            </a:prstGeom>
          </p:spPr>
        </p:pic>
        <p:sp>
          <p:nvSpPr>
            <p:cNvPr id="66" name="모서리가 둥근 직사각형 65"/>
            <p:cNvSpPr/>
            <p:nvPr/>
          </p:nvSpPr>
          <p:spPr>
            <a:xfrm>
              <a:off x="3011365" y="5222530"/>
              <a:ext cx="1408235" cy="43581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err="1">
                  <a:solidFill>
                    <a:srgbClr val="FF0000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GiGA</a:t>
              </a:r>
              <a:r>
                <a:rPr lang="ko-KR" altLang="en-US" sz="1200" b="1">
                  <a:solidFill>
                    <a:srgbClr val="FF0000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급 </a:t>
              </a:r>
              <a:r>
                <a:rPr lang="en-US" altLang="ko-KR" sz="1200" b="1" dirty="0">
                  <a:solidFill>
                    <a:srgbClr val="FF0000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Hub</a:t>
              </a:r>
              <a:endParaRPr lang="ko-KR" altLang="en-US" sz="1200" b="1" dirty="0">
                <a:solidFill>
                  <a:srgbClr val="FF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67" name="모서리가 둥근 직사각형 66"/>
            <p:cNvSpPr/>
            <p:nvPr/>
          </p:nvSpPr>
          <p:spPr>
            <a:xfrm>
              <a:off x="6964685" y="5222530"/>
              <a:ext cx="654766" cy="43581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ysClr val="windowText" lastClr="000000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PC</a:t>
              </a:r>
              <a:endParaRPr lang="ko-KR" altLang="en-US" sz="1200" dirty="0">
                <a:solidFill>
                  <a:sysClr val="windowText" lastClr="000000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68" name="모서리가 둥근 사각형 설명선 67"/>
            <p:cNvSpPr/>
            <p:nvPr/>
          </p:nvSpPr>
          <p:spPr>
            <a:xfrm>
              <a:off x="1142611" y="4426317"/>
              <a:ext cx="1240402" cy="456222"/>
            </a:xfrm>
            <a:prstGeom prst="wedgeRoundRectCallout">
              <a:avLst>
                <a:gd name="adj1" fmla="val -17549"/>
                <a:gd name="adj2" fmla="val 92857"/>
                <a:gd name="adj3" fmla="val 16667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ysClr val="windowText" lastClr="000000"/>
                  </a:solidFill>
                  <a:latin typeface="KoPubDotum Bold" panose="00000800000000000000" pitchFamily="2" charset="-127"/>
                  <a:ea typeface="KoPubDotum Bold" panose="00000800000000000000" pitchFamily="2" charset="-127"/>
                </a:rPr>
                <a:t>1GiGA</a:t>
              </a:r>
              <a:endParaRPr lang="ko-KR" altLang="en-US">
                <a:solidFill>
                  <a:sysClr val="windowText" lastClr="000000"/>
                </a:solidFill>
                <a:latin typeface="KoPubDotum Bold" panose="00000800000000000000" pitchFamily="2" charset="-127"/>
                <a:ea typeface="KoPubDotum Bold" panose="00000800000000000000" pitchFamily="2" charset="-127"/>
              </a:endParaRPr>
            </a:p>
          </p:txBody>
        </p:sp>
        <p:sp>
          <p:nvSpPr>
            <p:cNvPr id="69" name="모서리가 둥근 사각형 설명선 68"/>
            <p:cNvSpPr/>
            <p:nvPr/>
          </p:nvSpPr>
          <p:spPr>
            <a:xfrm>
              <a:off x="4632960" y="4426317"/>
              <a:ext cx="1240402" cy="456222"/>
            </a:xfrm>
            <a:prstGeom prst="wedgeRoundRectCallout">
              <a:avLst>
                <a:gd name="adj1" fmla="val -17549"/>
                <a:gd name="adj2" fmla="val 92857"/>
                <a:gd name="adj3" fmla="val 16667"/>
              </a:avLst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ysClr val="windowText" lastClr="000000"/>
                  </a:solidFill>
                  <a:latin typeface="KoPubDotum Bold" panose="00000800000000000000" pitchFamily="2" charset="-127"/>
                  <a:ea typeface="KoPubDotum Bold" panose="00000800000000000000" pitchFamily="2" charset="-127"/>
                </a:rPr>
                <a:t>1GiGA</a:t>
              </a:r>
              <a:endParaRPr lang="ko-KR" altLang="en-US">
                <a:solidFill>
                  <a:sysClr val="windowText" lastClr="000000"/>
                </a:solidFill>
                <a:latin typeface="KoPubDotum Bold" panose="00000800000000000000" pitchFamily="2" charset="-127"/>
                <a:ea typeface="KoPubDotum Bold" panose="00000800000000000000" pitchFamily="2" charset="-127"/>
              </a:endParaRPr>
            </a:p>
          </p:txBody>
        </p:sp>
      </p:grp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62" t="17610" r="7058" b="73711"/>
          <a:stretch/>
        </p:blipFill>
        <p:spPr>
          <a:xfrm rot="5579226">
            <a:off x="5056150" y="4443615"/>
            <a:ext cx="1506140" cy="50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38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25218" y="85334"/>
            <a:ext cx="4714393" cy="573216"/>
            <a:chOff x="248444" y="107106"/>
            <a:chExt cx="4714393" cy="573216"/>
          </a:xfrm>
        </p:grpSpPr>
        <p:grpSp>
          <p:nvGrpSpPr>
            <p:cNvPr id="5" name="그룹 4"/>
            <p:cNvGrpSpPr/>
            <p:nvPr/>
          </p:nvGrpSpPr>
          <p:grpSpPr>
            <a:xfrm>
              <a:off x="248444" y="107106"/>
              <a:ext cx="1409753" cy="573216"/>
              <a:chOff x="183802" y="171993"/>
              <a:chExt cx="1409753" cy="573216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87858" y="277522"/>
                <a:ext cx="905697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latinLnBrk="0"/>
                <a:r>
                  <a:rPr lang="ko-KR" altLang="en-US" sz="900" spc="-5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prstClr val="white">
                        <a:lumMod val="50000"/>
                      </a:prstClr>
                    </a:solidFill>
                    <a:latin typeface="KoPub돋움체 Bold" pitchFamily="18" charset="-127"/>
                    <a:ea typeface="KoPub돋움체 Bold" pitchFamily="18" charset="-127"/>
                  </a:rPr>
                  <a:t>아파트 품질개선 제안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183802" y="171993"/>
                <a:ext cx="504056" cy="573216"/>
              </a:xfrm>
              <a:prstGeom prst="rect">
                <a:avLst/>
              </a:prstGeom>
              <a:noFill/>
              <a:ln w="9525">
                <a:noFill/>
                <a:prstDash val="sysDash"/>
                <a:miter lim="800000"/>
                <a:headEnd/>
                <a:tailEnd/>
              </a:ln>
            </p:spPr>
            <p:txBody>
              <a:bodyPr wrap="square" lIns="0" tIns="0" rIns="0" bIns="0" rtlCol="0" anchor="ctr" anchorCtr="0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914182" latinLnBrk="0">
                  <a:defRPr/>
                </a:pPr>
                <a:r>
                  <a:rPr lang="en-US" altLang="ko-KR" sz="3600" spc="-7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srgbClr val="00518E"/>
                    </a:solidFill>
                    <a:latin typeface="KoPub바탕체 Bold" pitchFamily="18" charset="-127"/>
                    <a:ea typeface="KoPub바탕체 Bold" pitchFamily="18" charset="-127"/>
                  </a:rPr>
                  <a:t>Ⅳ</a:t>
                </a:r>
                <a:endParaRPr lang="en-US" altLang="ko-KR" sz="3600" spc="-70" dirty="0">
                  <a:ln>
                    <a:solidFill>
                      <a:sysClr val="window" lastClr="FFFFFF">
                        <a:lumMod val="65000"/>
                        <a:alpha val="0"/>
                      </a:sysClr>
                    </a:solidFill>
                  </a:ln>
                  <a:solidFill>
                    <a:srgbClr val="00518E"/>
                  </a:solidFill>
                  <a:latin typeface="KoPub바탕체 Bold" pitchFamily="18" charset="-127"/>
                  <a:ea typeface="KoPub바탕체 Bold" pitchFamily="18" charset="-127"/>
                </a:endParaRPr>
              </a:p>
            </p:txBody>
          </p:sp>
        </p:grpSp>
        <p:cxnSp>
          <p:nvCxnSpPr>
            <p:cNvPr id="6" name="직선 연결선 5"/>
            <p:cNvCxnSpPr/>
            <p:nvPr/>
          </p:nvCxnSpPr>
          <p:spPr>
            <a:xfrm>
              <a:off x="706710" y="369874"/>
              <a:ext cx="3560490" cy="0"/>
            </a:xfrm>
            <a:prstGeom prst="line">
              <a:avLst/>
            </a:prstGeom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5FAFD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52500" y="398115"/>
              <a:ext cx="4210337" cy="194349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None/>
                <a:defRPr sz="1300" spc="-50" baseline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  <a:cs typeface="+mj-cs"/>
                </a:defRPr>
              </a:lvl1pPr>
            </a:lstStyle>
            <a:p>
              <a:r>
                <a:rPr lang="ko-KR" altLang="en-US" sz="1200" spc="-70" dirty="0" smtClean="0">
                  <a:ln>
                    <a:solidFill>
                      <a:sysClr val="window" lastClr="FFFFFF">
                        <a:lumMod val="65000"/>
                        <a:alpha val="0"/>
                      </a:sysClr>
                    </a:solidFill>
                  </a:ln>
                </a:rPr>
                <a:t>품질개선 계획</a:t>
              </a:r>
              <a:endParaRPr lang="ko-KR" altLang="en-US" sz="1200" spc="-70" dirty="0">
                <a:ln>
                  <a:solidFill>
                    <a:sysClr val="window" lastClr="FFFFFF">
                      <a:lumMod val="65000"/>
                      <a:alpha val="0"/>
                    </a:sysClr>
                  </a:solidFill>
                </a:ln>
              </a:endParaRPr>
            </a:p>
          </p:txBody>
        </p:sp>
      </p:grpSp>
      <p:sp>
        <p:nvSpPr>
          <p:cNvPr id="14" name="슬라이드 번호 개체 틀 13"/>
          <p:cNvSpPr>
            <a:spLocks noGrp="1"/>
          </p:cNvSpPr>
          <p:nvPr>
            <p:ph type="sldNum" sz="quarter" idx="4"/>
          </p:nvPr>
        </p:nvSpPr>
        <p:spPr>
          <a:xfrm>
            <a:off x="3838575" y="6461956"/>
            <a:ext cx="2228850" cy="365125"/>
          </a:xfrm>
        </p:spPr>
        <p:txBody>
          <a:bodyPr/>
          <a:lstStyle/>
          <a:p>
            <a:fld id="{05E8FA2F-4C39-4A4D-B7BB-513C0D7386B6}" type="slidenum">
              <a:rPr lang="ko-KR" altLang="en-US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ko-KR" altLang="en-US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377246" y="917589"/>
            <a:ext cx="9191717" cy="5438891"/>
            <a:chOff x="-1430599" y="1856729"/>
            <a:chExt cx="6664648" cy="4282572"/>
          </a:xfrm>
        </p:grpSpPr>
        <p:sp>
          <p:nvSpPr>
            <p:cNvPr id="72" name="사다리꼴 151"/>
            <p:cNvSpPr/>
            <p:nvPr/>
          </p:nvSpPr>
          <p:spPr>
            <a:xfrm rot="5400000" flipH="1">
              <a:off x="2951448" y="3856701"/>
              <a:ext cx="4282569" cy="282632"/>
            </a:xfrm>
            <a:custGeom>
              <a:avLst/>
              <a:gdLst>
                <a:gd name="connsiteX0" fmla="*/ 0 w 5256209"/>
                <a:gd name="connsiteY0" fmla="*/ 348156 h 348156"/>
                <a:gd name="connsiteX1" fmla="*/ 500265 w 5256209"/>
                <a:gd name="connsiteY1" fmla="*/ 0 h 348156"/>
                <a:gd name="connsiteX2" fmla="*/ 4755944 w 5256209"/>
                <a:gd name="connsiteY2" fmla="*/ 0 h 348156"/>
                <a:gd name="connsiteX3" fmla="*/ 5256209 w 5256209"/>
                <a:gd name="connsiteY3" fmla="*/ 348156 h 348156"/>
                <a:gd name="connsiteX4" fmla="*/ 0 w 5256209"/>
                <a:gd name="connsiteY4" fmla="*/ 348156 h 348156"/>
                <a:gd name="connsiteX0" fmla="*/ 0 w 5256209"/>
                <a:gd name="connsiteY0" fmla="*/ 348156 h 348156"/>
                <a:gd name="connsiteX1" fmla="*/ 1790 w 5256209"/>
                <a:gd name="connsiteY1" fmla="*/ 3178 h 348156"/>
                <a:gd name="connsiteX2" fmla="*/ 4755944 w 5256209"/>
                <a:gd name="connsiteY2" fmla="*/ 0 h 348156"/>
                <a:gd name="connsiteX3" fmla="*/ 5256209 w 5256209"/>
                <a:gd name="connsiteY3" fmla="*/ 348156 h 348156"/>
                <a:gd name="connsiteX4" fmla="*/ 0 w 5256209"/>
                <a:gd name="connsiteY4" fmla="*/ 348156 h 348156"/>
                <a:gd name="connsiteX0" fmla="*/ 1476 w 5257685"/>
                <a:gd name="connsiteY0" fmla="*/ 348156 h 348156"/>
                <a:gd name="connsiteX1" fmla="*/ 90 w 5257685"/>
                <a:gd name="connsiteY1" fmla="*/ 3181 h 348156"/>
                <a:gd name="connsiteX2" fmla="*/ 4757420 w 5257685"/>
                <a:gd name="connsiteY2" fmla="*/ 0 h 348156"/>
                <a:gd name="connsiteX3" fmla="*/ 5257685 w 5257685"/>
                <a:gd name="connsiteY3" fmla="*/ 348156 h 348156"/>
                <a:gd name="connsiteX4" fmla="*/ 1476 w 5257685"/>
                <a:gd name="connsiteY4" fmla="*/ 348156 h 348156"/>
                <a:gd name="connsiteX0" fmla="*/ 1476 w 5257685"/>
                <a:gd name="connsiteY0" fmla="*/ 348156 h 348156"/>
                <a:gd name="connsiteX1" fmla="*/ 90 w 5257685"/>
                <a:gd name="connsiteY1" fmla="*/ 3184 h 348156"/>
                <a:gd name="connsiteX2" fmla="*/ 4757420 w 5257685"/>
                <a:gd name="connsiteY2" fmla="*/ 0 h 348156"/>
                <a:gd name="connsiteX3" fmla="*/ 5257685 w 5257685"/>
                <a:gd name="connsiteY3" fmla="*/ 348156 h 348156"/>
                <a:gd name="connsiteX4" fmla="*/ 1476 w 5257685"/>
                <a:gd name="connsiteY4" fmla="*/ 348156 h 348156"/>
                <a:gd name="connsiteX0" fmla="*/ 1476 w 5257685"/>
                <a:gd name="connsiteY0" fmla="*/ 348156 h 348156"/>
                <a:gd name="connsiteX1" fmla="*/ 90 w 5257685"/>
                <a:gd name="connsiteY1" fmla="*/ 12 h 348156"/>
                <a:gd name="connsiteX2" fmla="*/ 4757420 w 5257685"/>
                <a:gd name="connsiteY2" fmla="*/ 0 h 348156"/>
                <a:gd name="connsiteX3" fmla="*/ 5257685 w 5257685"/>
                <a:gd name="connsiteY3" fmla="*/ 348156 h 348156"/>
                <a:gd name="connsiteX4" fmla="*/ 1476 w 5257685"/>
                <a:gd name="connsiteY4" fmla="*/ 348156 h 348156"/>
                <a:gd name="connsiteX0" fmla="*/ 1476 w 5257685"/>
                <a:gd name="connsiteY0" fmla="*/ 348153 h 348153"/>
                <a:gd name="connsiteX1" fmla="*/ 90 w 5257685"/>
                <a:gd name="connsiteY1" fmla="*/ 9 h 348153"/>
                <a:gd name="connsiteX2" fmla="*/ 4924330 w 5257685"/>
                <a:gd name="connsiteY2" fmla="*/ 0 h 348153"/>
                <a:gd name="connsiteX3" fmla="*/ 5257685 w 5257685"/>
                <a:gd name="connsiteY3" fmla="*/ 348153 h 348153"/>
                <a:gd name="connsiteX4" fmla="*/ 1476 w 5257685"/>
                <a:gd name="connsiteY4" fmla="*/ 348153 h 348153"/>
                <a:gd name="connsiteX0" fmla="*/ 1476 w 5257685"/>
                <a:gd name="connsiteY0" fmla="*/ 355976 h 355976"/>
                <a:gd name="connsiteX1" fmla="*/ 90 w 5257685"/>
                <a:gd name="connsiteY1" fmla="*/ 7832 h 355976"/>
                <a:gd name="connsiteX2" fmla="*/ 4910276 w 5257685"/>
                <a:gd name="connsiteY2" fmla="*/ 0 h 355976"/>
                <a:gd name="connsiteX3" fmla="*/ 5257685 w 5257685"/>
                <a:gd name="connsiteY3" fmla="*/ 355976 h 355976"/>
                <a:gd name="connsiteX4" fmla="*/ 1476 w 5257685"/>
                <a:gd name="connsiteY4" fmla="*/ 355976 h 355976"/>
                <a:gd name="connsiteX0" fmla="*/ 1476 w 5257685"/>
                <a:gd name="connsiteY0" fmla="*/ 355976 h 355976"/>
                <a:gd name="connsiteX1" fmla="*/ 90 w 5257685"/>
                <a:gd name="connsiteY1" fmla="*/ 7832 h 355976"/>
                <a:gd name="connsiteX2" fmla="*/ 4906763 w 5257685"/>
                <a:gd name="connsiteY2" fmla="*/ 0 h 355976"/>
                <a:gd name="connsiteX3" fmla="*/ 5257685 w 5257685"/>
                <a:gd name="connsiteY3" fmla="*/ 355976 h 355976"/>
                <a:gd name="connsiteX4" fmla="*/ 1476 w 5257685"/>
                <a:gd name="connsiteY4" fmla="*/ 355976 h 355976"/>
                <a:gd name="connsiteX0" fmla="*/ 1476 w 5257685"/>
                <a:gd name="connsiteY0" fmla="*/ 352065 h 352065"/>
                <a:gd name="connsiteX1" fmla="*/ 90 w 5257685"/>
                <a:gd name="connsiteY1" fmla="*/ 3921 h 352065"/>
                <a:gd name="connsiteX2" fmla="*/ 4906763 w 5257685"/>
                <a:gd name="connsiteY2" fmla="*/ 0 h 352065"/>
                <a:gd name="connsiteX3" fmla="*/ 5257685 w 5257685"/>
                <a:gd name="connsiteY3" fmla="*/ 352065 h 352065"/>
                <a:gd name="connsiteX4" fmla="*/ 1476 w 5257685"/>
                <a:gd name="connsiteY4" fmla="*/ 352065 h 352065"/>
                <a:gd name="connsiteX0" fmla="*/ 1476 w 5257685"/>
                <a:gd name="connsiteY0" fmla="*/ 348155 h 348155"/>
                <a:gd name="connsiteX1" fmla="*/ 90 w 5257685"/>
                <a:gd name="connsiteY1" fmla="*/ 11 h 348155"/>
                <a:gd name="connsiteX2" fmla="*/ 4906763 w 5257685"/>
                <a:gd name="connsiteY2" fmla="*/ 0 h 348155"/>
                <a:gd name="connsiteX3" fmla="*/ 5257685 w 5257685"/>
                <a:gd name="connsiteY3" fmla="*/ 348155 h 348155"/>
                <a:gd name="connsiteX4" fmla="*/ 1476 w 5257685"/>
                <a:gd name="connsiteY4" fmla="*/ 348155 h 348155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6763 w 5257685"/>
                <a:gd name="connsiteY2" fmla="*/ 7810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3250 w 5257685"/>
                <a:gd name="connsiteY2" fmla="*/ 3899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5886 w 5257685"/>
                <a:gd name="connsiteY2" fmla="*/ 115360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8521 w 5257685"/>
                <a:gd name="connsiteY2" fmla="*/ 3897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7685" h="348144">
                  <a:moveTo>
                    <a:pt x="1476" y="348144"/>
                  </a:moveTo>
                  <a:cubicBezTo>
                    <a:pt x="2073" y="233151"/>
                    <a:pt x="-507" y="114993"/>
                    <a:pt x="90" y="0"/>
                  </a:cubicBezTo>
                  <a:lnTo>
                    <a:pt x="4908521" y="3897"/>
                  </a:lnTo>
                  <a:lnTo>
                    <a:pt x="5257685" y="348144"/>
                  </a:lnTo>
                  <a:lnTo>
                    <a:pt x="1476" y="348144"/>
                  </a:lnTo>
                  <a:close/>
                </a:path>
              </a:pathLst>
            </a:custGeom>
            <a:gradFill flip="none" rotWithShape="1">
              <a:gsLst>
                <a:gs pos="95000">
                  <a:schemeClr val="bg1">
                    <a:lumMod val="95000"/>
                  </a:schemeClr>
                </a:gs>
                <a:gs pos="9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6350"/>
                <a:bevelB w="0" h="0"/>
              </a:sp3d>
            </a:bodyPr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 rot="5400000" flipH="1">
              <a:off x="-380879" y="807009"/>
              <a:ext cx="4282571" cy="6382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6350"/>
                <a:bevelB w="0" h="0"/>
              </a:sp3d>
            </a:bodyPr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342900" y="921318"/>
            <a:ext cx="4392007" cy="360189"/>
            <a:chOff x="-1090328" y="1844674"/>
            <a:chExt cx="4392007" cy="360189"/>
          </a:xfrm>
        </p:grpSpPr>
        <p:sp>
          <p:nvSpPr>
            <p:cNvPr id="75" name="직사각형 131"/>
            <p:cNvSpPr/>
            <p:nvPr/>
          </p:nvSpPr>
          <p:spPr>
            <a:xfrm>
              <a:off x="-1090328" y="1844674"/>
              <a:ext cx="4290060" cy="360189"/>
            </a:xfrm>
            <a:custGeom>
              <a:avLst/>
              <a:gdLst>
                <a:gd name="connsiteX0" fmla="*/ 0 w 1273142"/>
                <a:gd name="connsiteY0" fmla="*/ 0 h 360189"/>
                <a:gd name="connsiteX1" fmla="*/ 1273142 w 1273142"/>
                <a:gd name="connsiteY1" fmla="*/ 0 h 360189"/>
                <a:gd name="connsiteX2" fmla="*/ 1273142 w 1273142"/>
                <a:gd name="connsiteY2" fmla="*/ 360189 h 360189"/>
                <a:gd name="connsiteX3" fmla="*/ 0 w 1273142"/>
                <a:gd name="connsiteY3" fmla="*/ 360189 h 360189"/>
                <a:gd name="connsiteX4" fmla="*/ 0 w 1273142"/>
                <a:gd name="connsiteY4" fmla="*/ 0 h 360189"/>
                <a:gd name="connsiteX0" fmla="*/ 0 w 1273142"/>
                <a:gd name="connsiteY0" fmla="*/ 0 h 360189"/>
                <a:gd name="connsiteX1" fmla="*/ 1273142 w 1273142"/>
                <a:gd name="connsiteY1" fmla="*/ 0 h 360189"/>
                <a:gd name="connsiteX2" fmla="*/ 1273142 w 1273142"/>
                <a:gd name="connsiteY2" fmla="*/ 360189 h 360189"/>
                <a:gd name="connsiteX3" fmla="*/ 1110232 w 1273142"/>
                <a:gd name="connsiteY3" fmla="*/ 357982 h 360189"/>
                <a:gd name="connsiteX4" fmla="*/ 0 w 1273142"/>
                <a:gd name="connsiteY4" fmla="*/ 360189 h 360189"/>
                <a:gd name="connsiteX5" fmla="*/ 0 w 1273142"/>
                <a:gd name="connsiteY5" fmla="*/ 0 h 360189"/>
                <a:gd name="connsiteX0" fmla="*/ 0 w 1273142"/>
                <a:gd name="connsiteY0" fmla="*/ 0 h 360189"/>
                <a:gd name="connsiteX1" fmla="*/ 1273142 w 1273142"/>
                <a:gd name="connsiteY1" fmla="*/ 0 h 360189"/>
                <a:gd name="connsiteX2" fmla="*/ 1110232 w 1273142"/>
                <a:gd name="connsiteY2" fmla="*/ 357982 h 360189"/>
                <a:gd name="connsiteX3" fmla="*/ 0 w 1273142"/>
                <a:gd name="connsiteY3" fmla="*/ 360189 h 360189"/>
                <a:gd name="connsiteX4" fmla="*/ 0 w 1273142"/>
                <a:gd name="connsiteY4" fmla="*/ 0 h 360189"/>
                <a:gd name="connsiteX0" fmla="*/ 0 w 1162973"/>
                <a:gd name="connsiteY0" fmla="*/ 0 h 360189"/>
                <a:gd name="connsiteX1" fmla="*/ 1162973 w 1162973"/>
                <a:gd name="connsiteY1" fmla="*/ 5080 h 360189"/>
                <a:gd name="connsiteX2" fmla="*/ 1110232 w 1162973"/>
                <a:gd name="connsiteY2" fmla="*/ 357982 h 360189"/>
                <a:gd name="connsiteX3" fmla="*/ 0 w 1162973"/>
                <a:gd name="connsiteY3" fmla="*/ 360189 h 360189"/>
                <a:gd name="connsiteX4" fmla="*/ 0 w 1162973"/>
                <a:gd name="connsiteY4" fmla="*/ 0 h 36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2973" h="360189">
                  <a:moveTo>
                    <a:pt x="0" y="0"/>
                  </a:moveTo>
                  <a:lnTo>
                    <a:pt x="1162973" y="5080"/>
                  </a:lnTo>
                  <a:lnTo>
                    <a:pt x="1110232" y="357982"/>
                  </a:lnTo>
                  <a:lnTo>
                    <a:pt x="0" y="360189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AADD3"/>
                </a:gs>
                <a:gs pos="100000">
                  <a:srgbClr val="138FD1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63500" dist="254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algn="ctr" latinLnBrk="0"/>
              <a:endParaRPr lang="ko-KR" altLang="en-US" sz="1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6" name="Rectangle 39"/>
            <p:cNvSpPr>
              <a:spLocks noChangeArrowheads="1"/>
            </p:cNvSpPr>
            <p:nvPr/>
          </p:nvSpPr>
          <p:spPr bwMode="auto">
            <a:xfrm>
              <a:off x="-1018321" y="1912983"/>
              <a:ext cx="4320000" cy="235906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r>
                <a:rPr lang="en-US" altLang="ko-KR" sz="1600" dirty="0" err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GiGA</a:t>
              </a:r>
              <a:r>
                <a:rPr lang="ko-KR" altLang="en-US" sz="16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급 </a:t>
              </a:r>
              <a:r>
                <a:rPr lang="en-US" altLang="ko-KR" sz="16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Hub </a:t>
              </a:r>
              <a:r>
                <a:rPr lang="ko-KR" altLang="en-US" sz="16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스펙</a:t>
              </a:r>
              <a:endParaRPr lang="en-US" altLang="ko-KR" sz="1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75" y="1349816"/>
            <a:ext cx="5039839" cy="503983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50038" y="1572430"/>
            <a:ext cx="3566617" cy="246221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 rtlCol="0">
            <a:spAutoFit/>
          </a:bodyPr>
          <a:lstStyle/>
          <a:p>
            <a:pPr defTabSz="975022" latinLnBrk="0">
              <a:spcBef>
                <a:spcPts val="500"/>
              </a:spcBef>
              <a:buClr>
                <a:prstClr val="black">
                  <a:lumMod val="65000"/>
                  <a:lumOff val="35000"/>
                </a:prstClr>
              </a:buClr>
              <a:buSzPct val="60000"/>
            </a:pPr>
            <a:r>
              <a:rPr kumimoji="1" lang="en-US" altLang="ko-KR" sz="1600" spc="-73" dirty="0" err="1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tp</a:t>
            </a:r>
            <a:r>
              <a:rPr kumimoji="1" lang="en-US" altLang="ko-KR" sz="16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-link (</a:t>
            </a:r>
            <a:r>
              <a:rPr kumimoji="1" lang="ko-KR" altLang="en-US" sz="16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티피링크</a:t>
            </a:r>
            <a:r>
              <a:rPr kumimoji="1" lang="en-US" altLang="ko-KR" sz="16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) 5-Port Gigabit (LS1005G)</a:t>
            </a:r>
            <a:endParaRPr lang="ko-KR" altLang="en-US" sz="1600" b="1" spc="-6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541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25218" y="85334"/>
            <a:ext cx="4714393" cy="573216"/>
            <a:chOff x="248444" y="107106"/>
            <a:chExt cx="4714393" cy="573216"/>
          </a:xfrm>
        </p:grpSpPr>
        <p:grpSp>
          <p:nvGrpSpPr>
            <p:cNvPr id="5" name="그룹 4"/>
            <p:cNvGrpSpPr/>
            <p:nvPr/>
          </p:nvGrpSpPr>
          <p:grpSpPr>
            <a:xfrm>
              <a:off x="248444" y="107106"/>
              <a:ext cx="1409753" cy="573216"/>
              <a:chOff x="183802" y="171993"/>
              <a:chExt cx="1409753" cy="573216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87858" y="277522"/>
                <a:ext cx="905697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latinLnBrk="0"/>
                <a:r>
                  <a:rPr lang="ko-KR" altLang="en-US" sz="900" spc="-5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prstClr val="white">
                        <a:lumMod val="50000"/>
                      </a:prstClr>
                    </a:solidFill>
                    <a:latin typeface="KoPub돋움체 Bold" pitchFamily="18" charset="-127"/>
                    <a:ea typeface="KoPub돋움체 Bold" pitchFamily="18" charset="-127"/>
                  </a:rPr>
                  <a:t>아파트 품질개선 제안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183802" y="171993"/>
                <a:ext cx="504056" cy="573216"/>
              </a:xfrm>
              <a:prstGeom prst="rect">
                <a:avLst/>
              </a:prstGeom>
              <a:noFill/>
              <a:ln w="9525">
                <a:noFill/>
                <a:prstDash val="sysDash"/>
                <a:miter lim="800000"/>
                <a:headEnd/>
                <a:tailEnd/>
              </a:ln>
            </p:spPr>
            <p:txBody>
              <a:bodyPr wrap="square" lIns="0" tIns="0" rIns="0" bIns="0" rtlCol="0" anchor="ctr" anchorCtr="0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914182" latinLnBrk="0">
                  <a:defRPr/>
                </a:pPr>
                <a:r>
                  <a:rPr lang="en-US" altLang="ko-KR" sz="3600" spc="-7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srgbClr val="00518E"/>
                    </a:solidFill>
                    <a:latin typeface="KoPub바탕체 Bold" pitchFamily="18" charset="-127"/>
                    <a:ea typeface="KoPub바탕체 Bold" pitchFamily="18" charset="-127"/>
                  </a:rPr>
                  <a:t>Ⅳ</a:t>
                </a:r>
                <a:endParaRPr lang="en-US" altLang="ko-KR" sz="3600" spc="-70" dirty="0">
                  <a:ln>
                    <a:solidFill>
                      <a:sysClr val="window" lastClr="FFFFFF">
                        <a:lumMod val="65000"/>
                        <a:alpha val="0"/>
                      </a:sysClr>
                    </a:solidFill>
                  </a:ln>
                  <a:solidFill>
                    <a:srgbClr val="00518E"/>
                  </a:solidFill>
                  <a:latin typeface="KoPub바탕체 Bold" pitchFamily="18" charset="-127"/>
                  <a:ea typeface="KoPub바탕체 Bold" pitchFamily="18" charset="-127"/>
                </a:endParaRPr>
              </a:p>
            </p:txBody>
          </p:sp>
        </p:grpSp>
        <p:cxnSp>
          <p:nvCxnSpPr>
            <p:cNvPr id="6" name="직선 연결선 5"/>
            <p:cNvCxnSpPr/>
            <p:nvPr/>
          </p:nvCxnSpPr>
          <p:spPr>
            <a:xfrm>
              <a:off x="706710" y="369874"/>
              <a:ext cx="3560490" cy="0"/>
            </a:xfrm>
            <a:prstGeom prst="line">
              <a:avLst/>
            </a:prstGeom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5FAFD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52500" y="398115"/>
              <a:ext cx="4210337" cy="194349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None/>
                <a:defRPr sz="1300" spc="-50" baseline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  <a:cs typeface="+mj-cs"/>
                </a:defRPr>
              </a:lvl1pPr>
            </a:lstStyle>
            <a:p>
              <a:r>
                <a:rPr lang="ko-KR" altLang="en-US" sz="1200" spc="-70" dirty="0" smtClean="0">
                  <a:ln>
                    <a:solidFill>
                      <a:sysClr val="window" lastClr="FFFFFF">
                        <a:lumMod val="65000"/>
                        <a:alpha val="0"/>
                      </a:sysClr>
                    </a:solidFill>
                  </a:ln>
                </a:rPr>
                <a:t>품질개선 계획</a:t>
              </a:r>
              <a:endParaRPr lang="ko-KR" altLang="en-US" sz="1200" spc="-70" dirty="0">
                <a:ln>
                  <a:solidFill>
                    <a:sysClr val="window" lastClr="FFFFFF">
                      <a:lumMod val="65000"/>
                      <a:alpha val="0"/>
                    </a:sysClr>
                  </a:solidFill>
                </a:ln>
              </a:endParaRPr>
            </a:p>
          </p:txBody>
        </p:sp>
      </p:grpSp>
      <p:sp>
        <p:nvSpPr>
          <p:cNvPr id="14" name="슬라이드 번호 개체 틀 13"/>
          <p:cNvSpPr>
            <a:spLocks noGrp="1"/>
          </p:cNvSpPr>
          <p:nvPr>
            <p:ph type="sldNum" sz="quarter" idx="4"/>
          </p:nvPr>
        </p:nvSpPr>
        <p:spPr>
          <a:xfrm>
            <a:off x="3838575" y="6461956"/>
            <a:ext cx="2228850" cy="365125"/>
          </a:xfrm>
        </p:spPr>
        <p:txBody>
          <a:bodyPr/>
          <a:lstStyle/>
          <a:p>
            <a:fld id="{05E8FA2F-4C39-4A4D-B7BB-513C0D7386B6}" type="slidenum">
              <a:rPr lang="ko-KR" altLang="en-US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ko-KR" altLang="en-US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342899" y="926398"/>
            <a:ext cx="9191717" cy="5438891"/>
            <a:chOff x="-1430599" y="1856729"/>
            <a:chExt cx="6664648" cy="4282572"/>
          </a:xfrm>
        </p:grpSpPr>
        <p:sp>
          <p:nvSpPr>
            <p:cNvPr id="72" name="사다리꼴 151"/>
            <p:cNvSpPr/>
            <p:nvPr/>
          </p:nvSpPr>
          <p:spPr>
            <a:xfrm rot="5400000" flipH="1">
              <a:off x="2951448" y="3856701"/>
              <a:ext cx="4282569" cy="282632"/>
            </a:xfrm>
            <a:custGeom>
              <a:avLst/>
              <a:gdLst>
                <a:gd name="connsiteX0" fmla="*/ 0 w 5256209"/>
                <a:gd name="connsiteY0" fmla="*/ 348156 h 348156"/>
                <a:gd name="connsiteX1" fmla="*/ 500265 w 5256209"/>
                <a:gd name="connsiteY1" fmla="*/ 0 h 348156"/>
                <a:gd name="connsiteX2" fmla="*/ 4755944 w 5256209"/>
                <a:gd name="connsiteY2" fmla="*/ 0 h 348156"/>
                <a:gd name="connsiteX3" fmla="*/ 5256209 w 5256209"/>
                <a:gd name="connsiteY3" fmla="*/ 348156 h 348156"/>
                <a:gd name="connsiteX4" fmla="*/ 0 w 5256209"/>
                <a:gd name="connsiteY4" fmla="*/ 348156 h 348156"/>
                <a:gd name="connsiteX0" fmla="*/ 0 w 5256209"/>
                <a:gd name="connsiteY0" fmla="*/ 348156 h 348156"/>
                <a:gd name="connsiteX1" fmla="*/ 1790 w 5256209"/>
                <a:gd name="connsiteY1" fmla="*/ 3178 h 348156"/>
                <a:gd name="connsiteX2" fmla="*/ 4755944 w 5256209"/>
                <a:gd name="connsiteY2" fmla="*/ 0 h 348156"/>
                <a:gd name="connsiteX3" fmla="*/ 5256209 w 5256209"/>
                <a:gd name="connsiteY3" fmla="*/ 348156 h 348156"/>
                <a:gd name="connsiteX4" fmla="*/ 0 w 5256209"/>
                <a:gd name="connsiteY4" fmla="*/ 348156 h 348156"/>
                <a:gd name="connsiteX0" fmla="*/ 1476 w 5257685"/>
                <a:gd name="connsiteY0" fmla="*/ 348156 h 348156"/>
                <a:gd name="connsiteX1" fmla="*/ 90 w 5257685"/>
                <a:gd name="connsiteY1" fmla="*/ 3181 h 348156"/>
                <a:gd name="connsiteX2" fmla="*/ 4757420 w 5257685"/>
                <a:gd name="connsiteY2" fmla="*/ 0 h 348156"/>
                <a:gd name="connsiteX3" fmla="*/ 5257685 w 5257685"/>
                <a:gd name="connsiteY3" fmla="*/ 348156 h 348156"/>
                <a:gd name="connsiteX4" fmla="*/ 1476 w 5257685"/>
                <a:gd name="connsiteY4" fmla="*/ 348156 h 348156"/>
                <a:gd name="connsiteX0" fmla="*/ 1476 w 5257685"/>
                <a:gd name="connsiteY0" fmla="*/ 348156 h 348156"/>
                <a:gd name="connsiteX1" fmla="*/ 90 w 5257685"/>
                <a:gd name="connsiteY1" fmla="*/ 3184 h 348156"/>
                <a:gd name="connsiteX2" fmla="*/ 4757420 w 5257685"/>
                <a:gd name="connsiteY2" fmla="*/ 0 h 348156"/>
                <a:gd name="connsiteX3" fmla="*/ 5257685 w 5257685"/>
                <a:gd name="connsiteY3" fmla="*/ 348156 h 348156"/>
                <a:gd name="connsiteX4" fmla="*/ 1476 w 5257685"/>
                <a:gd name="connsiteY4" fmla="*/ 348156 h 348156"/>
                <a:gd name="connsiteX0" fmla="*/ 1476 w 5257685"/>
                <a:gd name="connsiteY0" fmla="*/ 348156 h 348156"/>
                <a:gd name="connsiteX1" fmla="*/ 90 w 5257685"/>
                <a:gd name="connsiteY1" fmla="*/ 12 h 348156"/>
                <a:gd name="connsiteX2" fmla="*/ 4757420 w 5257685"/>
                <a:gd name="connsiteY2" fmla="*/ 0 h 348156"/>
                <a:gd name="connsiteX3" fmla="*/ 5257685 w 5257685"/>
                <a:gd name="connsiteY3" fmla="*/ 348156 h 348156"/>
                <a:gd name="connsiteX4" fmla="*/ 1476 w 5257685"/>
                <a:gd name="connsiteY4" fmla="*/ 348156 h 348156"/>
                <a:gd name="connsiteX0" fmla="*/ 1476 w 5257685"/>
                <a:gd name="connsiteY0" fmla="*/ 348153 h 348153"/>
                <a:gd name="connsiteX1" fmla="*/ 90 w 5257685"/>
                <a:gd name="connsiteY1" fmla="*/ 9 h 348153"/>
                <a:gd name="connsiteX2" fmla="*/ 4924330 w 5257685"/>
                <a:gd name="connsiteY2" fmla="*/ 0 h 348153"/>
                <a:gd name="connsiteX3" fmla="*/ 5257685 w 5257685"/>
                <a:gd name="connsiteY3" fmla="*/ 348153 h 348153"/>
                <a:gd name="connsiteX4" fmla="*/ 1476 w 5257685"/>
                <a:gd name="connsiteY4" fmla="*/ 348153 h 348153"/>
                <a:gd name="connsiteX0" fmla="*/ 1476 w 5257685"/>
                <a:gd name="connsiteY0" fmla="*/ 355976 h 355976"/>
                <a:gd name="connsiteX1" fmla="*/ 90 w 5257685"/>
                <a:gd name="connsiteY1" fmla="*/ 7832 h 355976"/>
                <a:gd name="connsiteX2" fmla="*/ 4910276 w 5257685"/>
                <a:gd name="connsiteY2" fmla="*/ 0 h 355976"/>
                <a:gd name="connsiteX3" fmla="*/ 5257685 w 5257685"/>
                <a:gd name="connsiteY3" fmla="*/ 355976 h 355976"/>
                <a:gd name="connsiteX4" fmla="*/ 1476 w 5257685"/>
                <a:gd name="connsiteY4" fmla="*/ 355976 h 355976"/>
                <a:gd name="connsiteX0" fmla="*/ 1476 w 5257685"/>
                <a:gd name="connsiteY0" fmla="*/ 355976 h 355976"/>
                <a:gd name="connsiteX1" fmla="*/ 90 w 5257685"/>
                <a:gd name="connsiteY1" fmla="*/ 7832 h 355976"/>
                <a:gd name="connsiteX2" fmla="*/ 4906763 w 5257685"/>
                <a:gd name="connsiteY2" fmla="*/ 0 h 355976"/>
                <a:gd name="connsiteX3" fmla="*/ 5257685 w 5257685"/>
                <a:gd name="connsiteY3" fmla="*/ 355976 h 355976"/>
                <a:gd name="connsiteX4" fmla="*/ 1476 w 5257685"/>
                <a:gd name="connsiteY4" fmla="*/ 355976 h 355976"/>
                <a:gd name="connsiteX0" fmla="*/ 1476 w 5257685"/>
                <a:gd name="connsiteY0" fmla="*/ 352065 h 352065"/>
                <a:gd name="connsiteX1" fmla="*/ 90 w 5257685"/>
                <a:gd name="connsiteY1" fmla="*/ 3921 h 352065"/>
                <a:gd name="connsiteX2" fmla="*/ 4906763 w 5257685"/>
                <a:gd name="connsiteY2" fmla="*/ 0 h 352065"/>
                <a:gd name="connsiteX3" fmla="*/ 5257685 w 5257685"/>
                <a:gd name="connsiteY3" fmla="*/ 352065 h 352065"/>
                <a:gd name="connsiteX4" fmla="*/ 1476 w 5257685"/>
                <a:gd name="connsiteY4" fmla="*/ 352065 h 352065"/>
                <a:gd name="connsiteX0" fmla="*/ 1476 w 5257685"/>
                <a:gd name="connsiteY0" fmla="*/ 348155 h 348155"/>
                <a:gd name="connsiteX1" fmla="*/ 90 w 5257685"/>
                <a:gd name="connsiteY1" fmla="*/ 11 h 348155"/>
                <a:gd name="connsiteX2" fmla="*/ 4906763 w 5257685"/>
                <a:gd name="connsiteY2" fmla="*/ 0 h 348155"/>
                <a:gd name="connsiteX3" fmla="*/ 5257685 w 5257685"/>
                <a:gd name="connsiteY3" fmla="*/ 348155 h 348155"/>
                <a:gd name="connsiteX4" fmla="*/ 1476 w 5257685"/>
                <a:gd name="connsiteY4" fmla="*/ 348155 h 348155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6763 w 5257685"/>
                <a:gd name="connsiteY2" fmla="*/ 7810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3250 w 5257685"/>
                <a:gd name="connsiteY2" fmla="*/ 3899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5886 w 5257685"/>
                <a:gd name="connsiteY2" fmla="*/ 115360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8521 w 5257685"/>
                <a:gd name="connsiteY2" fmla="*/ 3897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7685" h="348144">
                  <a:moveTo>
                    <a:pt x="1476" y="348144"/>
                  </a:moveTo>
                  <a:cubicBezTo>
                    <a:pt x="2073" y="233151"/>
                    <a:pt x="-507" y="114993"/>
                    <a:pt x="90" y="0"/>
                  </a:cubicBezTo>
                  <a:lnTo>
                    <a:pt x="4908521" y="3897"/>
                  </a:lnTo>
                  <a:lnTo>
                    <a:pt x="5257685" y="348144"/>
                  </a:lnTo>
                  <a:lnTo>
                    <a:pt x="1476" y="348144"/>
                  </a:lnTo>
                  <a:close/>
                </a:path>
              </a:pathLst>
            </a:custGeom>
            <a:gradFill flip="none" rotWithShape="1">
              <a:gsLst>
                <a:gs pos="95000">
                  <a:schemeClr val="bg1">
                    <a:lumMod val="95000"/>
                  </a:schemeClr>
                </a:gs>
                <a:gs pos="9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6350"/>
                <a:bevelB w="0" h="0"/>
              </a:sp3d>
            </a:bodyPr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 rot="5400000" flipH="1">
              <a:off x="-380879" y="807009"/>
              <a:ext cx="4282571" cy="6382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6350"/>
                <a:bevelB w="0" h="0"/>
              </a:sp3d>
            </a:bodyPr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342900" y="921318"/>
            <a:ext cx="4392007" cy="360189"/>
            <a:chOff x="-1090328" y="1844674"/>
            <a:chExt cx="4392007" cy="360189"/>
          </a:xfrm>
        </p:grpSpPr>
        <p:sp>
          <p:nvSpPr>
            <p:cNvPr id="75" name="직사각형 131"/>
            <p:cNvSpPr/>
            <p:nvPr/>
          </p:nvSpPr>
          <p:spPr>
            <a:xfrm>
              <a:off x="-1090328" y="1844674"/>
              <a:ext cx="4290060" cy="360189"/>
            </a:xfrm>
            <a:custGeom>
              <a:avLst/>
              <a:gdLst>
                <a:gd name="connsiteX0" fmla="*/ 0 w 1273142"/>
                <a:gd name="connsiteY0" fmla="*/ 0 h 360189"/>
                <a:gd name="connsiteX1" fmla="*/ 1273142 w 1273142"/>
                <a:gd name="connsiteY1" fmla="*/ 0 h 360189"/>
                <a:gd name="connsiteX2" fmla="*/ 1273142 w 1273142"/>
                <a:gd name="connsiteY2" fmla="*/ 360189 h 360189"/>
                <a:gd name="connsiteX3" fmla="*/ 0 w 1273142"/>
                <a:gd name="connsiteY3" fmla="*/ 360189 h 360189"/>
                <a:gd name="connsiteX4" fmla="*/ 0 w 1273142"/>
                <a:gd name="connsiteY4" fmla="*/ 0 h 360189"/>
                <a:gd name="connsiteX0" fmla="*/ 0 w 1273142"/>
                <a:gd name="connsiteY0" fmla="*/ 0 h 360189"/>
                <a:gd name="connsiteX1" fmla="*/ 1273142 w 1273142"/>
                <a:gd name="connsiteY1" fmla="*/ 0 h 360189"/>
                <a:gd name="connsiteX2" fmla="*/ 1273142 w 1273142"/>
                <a:gd name="connsiteY2" fmla="*/ 360189 h 360189"/>
                <a:gd name="connsiteX3" fmla="*/ 1110232 w 1273142"/>
                <a:gd name="connsiteY3" fmla="*/ 357982 h 360189"/>
                <a:gd name="connsiteX4" fmla="*/ 0 w 1273142"/>
                <a:gd name="connsiteY4" fmla="*/ 360189 h 360189"/>
                <a:gd name="connsiteX5" fmla="*/ 0 w 1273142"/>
                <a:gd name="connsiteY5" fmla="*/ 0 h 360189"/>
                <a:gd name="connsiteX0" fmla="*/ 0 w 1273142"/>
                <a:gd name="connsiteY0" fmla="*/ 0 h 360189"/>
                <a:gd name="connsiteX1" fmla="*/ 1273142 w 1273142"/>
                <a:gd name="connsiteY1" fmla="*/ 0 h 360189"/>
                <a:gd name="connsiteX2" fmla="*/ 1110232 w 1273142"/>
                <a:gd name="connsiteY2" fmla="*/ 357982 h 360189"/>
                <a:gd name="connsiteX3" fmla="*/ 0 w 1273142"/>
                <a:gd name="connsiteY3" fmla="*/ 360189 h 360189"/>
                <a:gd name="connsiteX4" fmla="*/ 0 w 1273142"/>
                <a:gd name="connsiteY4" fmla="*/ 0 h 360189"/>
                <a:gd name="connsiteX0" fmla="*/ 0 w 1162973"/>
                <a:gd name="connsiteY0" fmla="*/ 0 h 360189"/>
                <a:gd name="connsiteX1" fmla="*/ 1162973 w 1162973"/>
                <a:gd name="connsiteY1" fmla="*/ 5080 h 360189"/>
                <a:gd name="connsiteX2" fmla="*/ 1110232 w 1162973"/>
                <a:gd name="connsiteY2" fmla="*/ 357982 h 360189"/>
                <a:gd name="connsiteX3" fmla="*/ 0 w 1162973"/>
                <a:gd name="connsiteY3" fmla="*/ 360189 h 360189"/>
                <a:gd name="connsiteX4" fmla="*/ 0 w 1162973"/>
                <a:gd name="connsiteY4" fmla="*/ 0 h 36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2973" h="360189">
                  <a:moveTo>
                    <a:pt x="0" y="0"/>
                  </a:moveTo>
                  <a:lnTo>
                    <a:pt x="1162973" y="5080"/>
                  </a:lnTo>
                  <a:lnTo>
                    <a:pt x="1110232" y="357982"/>
                  </a:lnTo>
                  <a:lnTo>
                    <a:pt x="0" y="360189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AADD3"/>
                </a:gs>
                <a:gs pos="100000">
                  <a:srgbClr val="138FD1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63500" dist="254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algn="ctr" latinLnBrk="0"/>
              <a:endParaRPr lang="ko-KR" altLang="en-US" sz="1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6" name="Rectangle 39"/>
            <p:cNvSpPr>
              <a:spLocks noChangeArrowheads="1"/>
            </p:cNvSpPr>
            <p:nvPr/>
          </p:nvSpPr>
          <p:spPr bwMode="auto">
            <a:xfrm>
              <a:off x="-1018321" y="1912983"/>
              <a:ext cx="4320000" cy="235906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r>
                <a:rPr lang="ko-KR" altLang="en-US" sz="16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 아파트 품질 개선을 위한 협조요청 사항</a:t>
              </a:r>
              <a:endParaRPr lang="en-US" altLang="ko-KR" sz="1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583484" y="1489818"/>
            <a:ext cx="8232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75022" latinLnBrk="0">
              <a:spcBef>
                <a:spcPts val="500"/>
              </a:spcBef>
              <a:buClr>
                <a:prstClr val="black">
                  <a:lumMod val="65000"/>
                  <a:lumOff val="35000"/>
                </a:prstClr>
              </a:buClr>
              <a:buSzPct val="60000"/>
            </a:pPr>
            <a:r>
              <a:rPr kumimoji="1" lang="en-US" altLang="ko-KR" sz="16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1. </a:t>
            </a:r>
            <a:r>
              <a:rPr kumimoji="1" lang="ko-KR" altLang="en-US" sz="16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시설 구축 위하여 </a:t>
            </a:r>
            <a:r>
              <a:rPr kumimoji="1" lang="en-US" altLang="ko-KR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APT </a:t>
            </a:r>
            <a:r>
              <a:rPr kumimoji="1" lang="ko-KR" altLang="en-US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대표기관의 제안서 검토 및 </a:t>
            </a:r>
            <a:r>
              <a:rPr kumimoji="1" lang="ko-KR" altLang="en-US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협정 </a:t>
            </a:r>
            <a:r>
              <a:rPr kumimoji="1" lang="ko-KR" altLang="en-US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체결</a:t>
            </a:r>
            <a:r>
              <a:rPr kumimoji="1" lang="ko-KR" altLang="en-US" sz="16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을 </a:t>
            </a:r>
            <a:r>
              <a:rPr kumimoji="1" lang="ko-KR" altLang="en-US" sz="16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요청 드립니다</a:t>
            </a:r>
            <a:r>
              <a:rPr kumimoji="1" lang="en-US" altLang="ko-KR" sz="16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.</a:t>
            </a:r>
          </a:p>
        </p:txBody>
      </p:sp>
      <p:sp>
        <p:nvSpPr>
          <p:cNvPr id="77" name="타원 76"/>
          <p:cNvSpPr/>
          <p:nvPr/>
        </p:nvSpPr>
        <p:spPr>
          <a:xfrm>
            <a:off x="5021682" y="2616685"/>
            <a:ext cx="90" cy="30295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none" lIns="0" tIns="0" rIns="0" bIns="0" rtlCol="0" anchor="ctr" anchorCtr="0">
            <a:spAutoFit/>
          </a:bodyPr>
          <a:lstStyle/>
          <a:p>
            <a:pPr algn="ctr" latinLnBrk="0"/>
            <a:endParaRPr lang="ko-KR" altLang="en-US" sz="1400" spc="-6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8" name="타원 77"/>
          <p:cNvSpPr/>
          <p:nvPr/>
        </p:nvSpPr>
        <p:spPr>
          <a:xfrm>
            <a:off x="6479262" y="2616685"/>
            <a:ext cx="90" cy="30295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none" lIns="0" tIns="0" rIns="0" bIns="0" rtlCol="0" anchor="ctr" anchorCtr="0">
            <a:spAutoFit/>
          </a:bodyPr>
          <a:lstStyle/>
          <a:p>
            <a:pPr algn="ctr" latinLnBrk="0"/>
            <a:endParaRPr lang="ko-KR" altLang="en-US" sz="1400" spc="-6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9" name="타원 78"/>
          <p:cNvSpPr/>
          <p:nvPr/>
        </p:nvSpPr>
        <p:spPr>
          <a:xfrm>
            <a:off x="6830786" y="2653386"/>
            <a:ext cx="90" cy="30295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none" lIns="0" tIns="0" rIns="0" bIns="0" rtlCol="0" anchor="ctr" anchorCtr="0">
            <a:spAutoFit/>
          </a:bodyPr>
          <a:lstStyle/>
          <a:p>
            <a:pPr algn="ctr" latinLnBrk="0"/>
            <a:endParaRPr lang="ko-KR" altLang="en-US" sz="1400" spc="-6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80" name="타원 79"/>
          <p:cNvSpPr/>
          <p:nvPr/>
        </p:nvSpPr>
        <p:spPr>
          <a:xfrm>
            <a:off x="2172098" y="2624713"/>
            <a:ext cx="90" cy="30295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none" lIns="0" tIns="0" rIns="0" bIns="0" rtlCol="0" anchor="ctr" anchorCtr="0">
            <a:spAutoFit/>
          </a:bodyPr>
          <a:lstStyle/>
          <a:p>
            <a:pPr algn="ctr" latinLnBrk="0"/>
            <a:endParaRPr lang="ko-KR" altLang="en-US" sz="1400" spc="-6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</a:endParaRPr>
          </a:p>
        </p:txBody>
      </p:sp>
      <p:pic>
        <p:nvPicPr>
          <p:cNvPr id="81" name="Picture 2" descr="D:\PEG\프로젝트\부천프로젝트\자료\제안서\150518\150519\1.제안검토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79" y="2142378"/>
            <a:ext cx="1227687" cy="123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타원 81"/>
          <p:cNvSpPr/>
          <p:nvPr/>
        </p:nvSpPr>
        <p:spPr>
          <a:xfrm>
            <a:off x="3575250" y="2616685"/>
            <a:ext cx="90" cy="30295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none" lIns="0" tIns="0" rIns="0" bIns="0" rtlCol="0" anchor="ctr" anchorCtr="0">
            <a:spAutoFit/>
          </a:bodyPr>
          <a:lstStyle/>
          <a:p>
            <a:pPr algn="ctr" latinLnBrk="0"/>
            <a:endParaRPr lang="ko-KR" altLang="en-US" sz="1400" spc="-6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</a:endParaRPr>
          </a:p>
        </p:txBody>
      </p:sp>
      <p:pic>
        <p:nvPicPr>
          <p:cNvPr id="83" name="Picture 3" descr="D:\PEG\프로젝트\부천프로젝트\자료\제안서\150518\150519\2.승인 및 현장 실사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622" y="2216068"/>
            <a:ext cx="1089896" cy="111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" descr="D:\PEG\프로젝트\부천프로젝트\자료\제안서\150518\150519\3.약정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774" y="2134087"/>
            <a:ext cx="1133176" cy="119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5" descr="D:\PEG\프로젝트\부천프로젝트\자료\제안서\150518\150519\4.공사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206" y="2112799"/>
            <a:ext cx="1144324" cy="123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6" descr="D:\PEG\프로젝트\부천프로젝트\자료\제안서\150518\150519\5.서비스제공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608" y="1947180"/>
            <a:ext cx="1208581" cy="137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순서도: 추출 86"/>
          <p:cNvSpPr/>
          <p:nvPr/>
        </p:nvSpPr>
        <p:spPr>
          <a:xfrm rot="5400000">
            <a:off x="2347841" y="2563130"/>
            <a:ext cx="128" cy="427970"/>
          </a:xfrm>
          <a:prstGeom prst="flowChartExtract">
            <a:avLst/>
          </a:prstGeom>
          <a:solidFill>
            <a:schemeClr val="bg1">
              <a:lumMod val="75000"/>
            </a:schemeClr>
          </a:solidFill>
        </p:spPr>
        <p:txBody>
          <a:bodyPr wrap="none" lIns="0" tIns="0" rIns="0" bIns="0" rtlCol="0" anchor="ctr" anchorCtr="0">
            <a:spAutoFit/>
          </a:bodyPr>
          <a:lstStyle/>
          <a:p>
            <a:pPr algn="ctr" latinLnBrk="0"/>
            <a:endParaRPr lang="ko-KR" altLang="en-US" sz="1400" spc="-6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88" name="순서도: 추출 87"/>
          <p:cNvSpPr/>
          <p:nvPr/>
        </p:nvSpPr>
        <p:spPr>
          <a:xfrm rot="5400000">
            <a:off x="3750993" y="2563130"/>
            <a:ext cx="128" cy="427970"/>
          </a:xfrm>
          <a:prstGeom prst="flowChartExtract">
            <a:avLst/>
          </a:prstGeom>
          <a:solidFill>
            <a:schemeClr val="bg1">
              <a:lumMod val="75000"/>
            </a:schemeClr>
          </a:solidFill>
        </p:spPr>
        <p:txBody>
          <a:bodyPr wrap="none" lIns="0" tIns="0" rIns="0" bIns="0" rtlCol="0" anchor="ctr" anchorCtr="0">
            <a:spAutoFit/>
          </a:bodyPr>
          <a:lstStyle/>
          <a:p>
            <a:pPr algn="ctr" latinLnBrk="0"/>
            <a:endParaRPr lang="ko-KR" altLang="en-US" sz="1400" spc="-6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89" name="순서도: 추출 88"/>
          <p:cNvSpPr/>
          <p:nvPr/>
        </p:nvSpPr>
        <p:spPr>
          <a:xfrm rot="5400000">
            <a:off x="5197425" y="2563130"/>
            <a:ext cx="128" cy="427970"/>
          </a:xfrm>
          <a:prstGeom prst="flowChartExtract">
            <a:avLst/>
          </a:prstGeom>
          <a:solidFill>
            <a:schemeClr val="bg1">
              <a:lumMod val="75000"/>
            </a:schemeClr>
          </a:solidFill>
        </p:spPr>
        <p:txBody>
          <a:bodyPr wrap="none" lIns="0" tIns="0" rIns="0" bIns="0" rtlCol="0" anchor="ctr" anchorCtr="0">
            <a:spAutoFit/>
          </a:bodyPr>
          <a:lstStyle/>
          <a:p>
            <a:pPr algn="ctr" latinLnBrk="0"/>
            <a:endParaRPr lang="ko-KR" altLang="en-US" sz="1400" spc="-6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90" name="순서도: 추출 89"/>
          <p:cNvSpPr/>
          <p:nvPr/>
        </p:nvSpPr>
        <p:spPr>
          <a:xfrm rot="5400000">
            <a:off x="6655005" y="2563130"/>
            <a:ext cx="128" cy="427970"/>
          </a:xfrm>
          <a:prstGeom prst="flowChartExtract">
            <a:avLst/>
          </a:prstGeom>
          <a:solidFill>
            <a:schemeClr val="bg1">
              <a:lumMod val="75000"/>
            </a:schemeClr>
          </a:solidFill>
        </p:spPr>
        <p:txBody>
          <a:bodyPr wrap="none" lIns="0" tIns="0" rIns="0" bIns="0" rtlCol="0" anchor="ctr" anchorCtr="0">
            <a:spAutoFit/>
          </a:bodyPr>
          <a:lstStyle/>
          <a:p>
            <a:pPr algn="ctr" latinLnBrk="0"/>
            <a:endParaRPr lang="ko-KR" altLang="en-US" sz="1400" spc="-6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918181" y="3387460"/>
            <a:ext cx="1356681" cy="369332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lIns="0" tIns="0" rIns="0" bIns="0" rtlCol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prstClr val="black">
                  <a:lumMod val="65000"/>
                  <a:lumOff val="35000"/>
                </a:prstClr>
              </a:buClr>
              <a:buSzPct val="60000"/>
            </a:pPr>
            <a:r>
              <a:rPr kumimoji="1" lang="en-US" altLang="ko-KR" sz="12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APT </a:t>
            </a:r>
            <a:r>
              <a:rPr kumimoji="1" lang="ko-KR" altLang="en-US" sz="12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대표기관의</a:t>
            </a:r>
            <a:r>
              <a:rPr kumimoji="1" lang="en-US" altLang="ko-KR" sz="12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/>
            </a:r>
            <a:br>
              <a:rPr kumimoji="1" lang="en-US" altLang="ko-KR" sz="12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</a:br>
            <a:r>
              <a:rPr kumimoji="1" lang="ko-KR" altLang="en-US" sz="12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제안 </a:t>
            </a:r>
            <a:r>
              <a:rPr kumimoji="1" lang="ko-KR" altLang="en-US" sz="12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검토</a:t>
            </a:r>
            <a:endParaRPr kumimoji="1" lang="en-US" altLang="ko-KR" sz="1200" spc="-73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862918" y="3389184"/>
            <a:ext cx="1356681" cy="369332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lIns="0" tIns="0" rIns="0" bIns="0" rtlCol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prstClr val="black">
                  <a:lumMod val="65000"/>
                  <a:lumOff val="35000"/>
                </a:prstClr>
              </a:buClr>
              <a:buSzPct val="60000"/>
            </a:pPr>
            <a:r>
              <a:rPr kumimoji="1" lang="en-US" altLang="ko-KR" sz="12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APT </a:t>
            </a:r>
            <a:r>
              <a:rPr kumimoji="1" lang="ko-KR" altLang="en-US" sz="12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대표기관 </a:t>
            </a:r>
            <a:r>
              <a:rPr kumimoji="1" lang="en-US" altLang="ko-KR" sz="12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- </a:t>
            </a:r>
            <a:r>
              <a:rPr kumimoji="1" lang="en-US" altLang="ko-KR" sz="1200" spc="-73" dirty="0" err="1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kt</a:t>
            </a:r>
            <a:r>
              <a:rPr kumimoji="1" lang="ko-KR" altLang="en-US" sz="12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간</a:t>
            </a:r>
            <a:r>
              <a:rPr kumimoji="1" lang="en-US" altLang="ko-KR" sz="12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/>
            </a:r>
            <a:br>
              <a:rPr kumimoji="1" lang="en-US" altLang="ko-KR" sz="12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</a:br>
            <a:r>
              <a:rPr kumimoji="1" lang="ko-KR" altLang="en-US" sz="12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협정 </a:t>
            </a:r>
            <a:r>
              <a:rPr kumimoji="1" lang="ko-KR" altLang="en-US" sz="12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체결</a:t>
            </a:r>
            <a:endParaRPr kumimoji="1" lang="en-US" altLang="ko-KR" sz="1200" spc="-73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058694" y="3372430"/>
            <a:ext cx="1805743" cy="184666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lIns="0" tIns="0" rIns="0" bIns="0" rtlCol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prstClr val="black">
                  <a:lumMod val="65000"/>
                  <a:lumOff val="35000"/>
                </a:prstClr>
              </a:buClr>
              <a:buSzPct val="60000"/>
            </a:pPr>
            <a:r>
              <a:rPr kumimoji="1" lang="en-US" altLang="ko-KR" sz="1200" spc="-73" dirty="0" err="1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kt</a:t>
            </a:r>
            <a:r>
              <a:rPr kumimoji="1" lang="en-US" altLang="ko-KR" sz="12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 </a:t>
            </a:r>
            <a:r>
              <a:rPr kumimoji="1" lang="ko-KR" altLang="en-US" sz="12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공사시행</a:t>
            </a:r>
            <a:endParaRPr kumimoji="1" lang="en-US" altLang="ko-KR" sz="1200" spc="-73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888383" y="3352483"/>
            <a:ext cx="1019293" cy="184666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lIns="0" tIns="0" rIns="0" bIns="0" rtlCol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prstClr val="black">
                  <a:lumMod val="65000"/>
                  <a:lumOff val="35000"/>
                </a:prstClr>
              </a:buClr>
              <a:buSzPct val="60000"/>
            </a:pPr>
            <a:r>
              <a:rPr kumimoji="1" lang="en-US" altLang="ko-KR" sz="1200" spc="-73" dirty="0" err="1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kt</a:t>
            </a:r>
            <a:r>
              <a:rPr kumimoji="1" lang="en-US" altLang="ko-KR" sz="12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 </a:t>
            </a:r>
            <a:r>
              <a:rPr kumimoji="1" lang="ko-KR" altLang="en-US" sz="12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서비스 제공</a:t>
            </a:r>
            <a:endParaRPr kumimoji="1" lang="en-US" altLang="ko-KR" sz="1200" spc="-73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976672" y="1859239"/>
            <a:ext cx="7450755" cy="215444"/>
          </a:xfrm>
          <a:prstGeom prst="rect">
            <a:avLst/>
          </a:prstGeom>
          <a:noFill/>
          <a:ln w="3175">
            <a:solidFill>
              <a:schemeClr val="accent1">
                <a:shade val="50000"/>
                <a:alpha val="0"/>
              </a:schemeClr>
            </a:solidFill>
          </a:ln>
          <a:effectLst/>
        </p:spPr>
        <p:txBody>
          <a:bodyPr wrap="square" lIns="0" tIns="0" rIns="0" bIns="0" rtlCol="0">
            <a:spAutoFit/>
          </a:bodyPr>
          <a:lstStyle/>
          <a:p>
            <a:pPr defTabSz="975022" latinLnBrk="0">
              <a:spcBef>
                <a:spcPts val="500"/>
              </a:spcBef>
              <a:buClr>
                <a:prstClr val="black">
                  <a:lumMod val="65000"/>
                  <a:lumOff val="35000"/>
                </a:prstClr>
              </a:buClr>
              <a:buSzPct val="60000"/>
            </a:pPr>
            <a:r>
              <a:rPr kumimoji="1" lang="en-US" altLang="ko-KR" sz="14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- </a:t>
            </a:r>
            <a:r>
              <a:rPr kumimoji="1" lang="ko-KR" altLang="en-US" sz="1400" spc="-73" dirty="0" err="1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기가인터넷</a:t>
            </a:r>
            <a:r>
              <a:rPr kumimoji="1" lang="ko-KR" altLang="en-US" sz="14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 시설 구축 프로세스는 아래와 같습니다</a:t>
            </a:r>
            <a:r>
              <a:rPr kumimoji="1" lang="en-US" altLang="ko-KR" sz="14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. 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50038" y="4185671"/>
            <a:ext cx="6569812" cy="276999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none" lIns="0" tIns="0" rIns="0" bIns="0" rtlCol="0">
            <a:spAutoFit/>
          </a:bodyPr>
          <a:lstStyle/>
          <a:p>
            <a:pPr defTabSz="975022" latinLnBrk="0">
              <a:spcBef>
                <a:spcPts val="500"/>
              </a:spcBef>
              <a:buClr>
                <a:prstClr val="black">
                  <a:lumMod val="65000"/>
                  <a:lumOff val="35000"/>
                </a:prstClr>
              </a:buClr>
              <a:buSzPct val="60000"/>
            </a:pPr>
            <a:r>
              <a:rPr kumimoji="1" lang="en-US" altLang="ko-KR" sz="16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2. </a:t>
            </a:r>
            <a:r>
              <a:rPr kumimoji="1" lang="ko-KR" altLang="en-US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시설 구축 공사 </a:t>
            </a:r>
            <a:r>
              <a:rPr kumimoji="1" lang="ko-KR" altLang="en-US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및 </a:t>
            </a:r>
            <a:r>
              <a:rPr kumimoji="1" lang="ko-KR" altLang="en-US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댁내 통신 환경 점검에 </a:t>
            </a:r>
            <a:r>
              <a:rPr kumimoji="1" lang="ko-KR" altLang="en-US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대한 </a:t>
            </a:r>
            <a:r>
              <a:rPr kumimoji="1" lang="ko-KR" altLang="en-US" spc="-73" dirty="0" err="1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입주민</a:t>
            </a:r>
            <a:r>
              <a:rPr kumimoji="1" lang="ko-KR" altLang="en-US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 </a:t>
            </a:r>
            <a:r>
              <a:rPr kumimoji="1" lang="ko-KR" altLang="en-US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안내</a:t>
            </a:r>
            <a:r>
              <a:rPr kumimoji="1" lang="ko-KR" altLang="en-US" sz="16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를 </a:t>
            </a:r>
            <a:r>
              <a:rPr kumimoji="1" lang="ko-KR" altLang="en-US" sz="16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Arial" pitchFamily="34" charset="0"/>
              </a:rPr>
              <a:t>요청 드립니다</a:t>
            </a:r>
            <a:r>
              <a:rPr lang="en-US" altLang="ko-KR" sz="1600" b="1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</a:rPr>
              <a:t>. </a:t>
            </a:r>
            <a:endParaRPr lang="ko-KR" altLang="en-US" sz="1600" b="1" spc="-6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976673" y="4557661"/>
            <a:ext cx="7450754" cy="1054135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lIns="0" tIns="0" rIns="0" bIns="0" rtlCol="0">
            <a:spAutoFit/>
          </a:bodyPr>
          <a:lstStyle/>
          <a:p>
            <a:pPr defTabSz="975022" latinLnBrk="0">
              <a:spcBef>
                <a:spcPts val="500"/>
              </a:spcBef>
              <a:buClr>
                <a:prstClr val="black">
                  <a:lumMod val="65000"/>
                  <a:lumOff val="35000"/>
                </a:prstClr>
              </a:buClr>
              <a:buSzPct val="60000"/>
            </a:pPr>
            <a:r>
              <a:rPr kumimoji="1" lang="en-US" altLang="ko-KR" sz="11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-</a:t>
            </a:r>
            <a:r>
              <a:rPr kumimoji="1" lang="en-US" altLang="ko-KR" sz="14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  </a:t>
            </a:r>
            <a:r>
              <a:rPr kumimoji="1" lang="ko-KR" altLang="en-US" sz="14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원활한 </a:t>
            </a:r>
            <a:r>
              <a:rPr kumimoji="1" lang="ko-KR" altLang="en-US" sz="14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공사 진행을 위해 단지 내 알림 게시판 및 방송을 </a:t>
            </a:r>
            <a:r>
              <a:rPr kumimoji="1" lang="ko-KR" altLang="en-US" sz="14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활용한 </a:t>
            </a:r>
            <a:r>
              <a:rPr kumimoji="1" lang="ko-KR" altLang="en-US" sz="14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안내</a:t>
            </a:r>
            <a:endParaRPr kumimoji="1" lang="en-US" altLang="ko-KR" sz="1400" spc="-73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itchFamily="34" charset="0"/>
            </a:endParaRPr>
          </a:p>
          <a:p>
            <a:pPr defTabSz="975022" latinLnBrk="0">
              <a:spcBef>
                <a:spcPts val="500"/>
              </a:spcBef>
              <a:buClr>
                <a:prstClr val="black">
                  <a:lumMod val="65000"/>
                  <a:lumOff val="35000"/>
                </a:prstClr>
              </a:buClr>
              <a:buSzPct val="60000"/>
            </a:pPr>
            <a:r>
              <a:rPr kumimoji="1" lang="en-US" altLang="ko-KR" sz="11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-</a:t>
            </a:r>
            <a:r>
              <a:rPr kumimoji="1" lang="en-US" altLang="ko-KR" sz="14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  </a:t>
            </a:r>
            <a:r>
              <a:rPr kumimoji="1" lang="ko-KR" altLang="en-US" sz="14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사전 예약 안내를 위한 세대 홍보 시 공동현관 출입 협조</a:t>
            </a:r>
            <a:endParaRPr kumimoji="1" lang="en-US" altLang="ko-KR" sz="1400" spc="-73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itchFamily="34" charset="0"/>
            </a:endParaRPr>
          </a:p>
          <a:p>
            <a:pPr defTabSz="975022" latinLnBrk="0">
              <a:spcBef>
                <a:spcPts val="500"/>
              </a:spcBef>
              <a:buClr>
                <a:prstClr val="black">
                  <a:lumMod val="65000"/>
                  <a:lumOff val="35000"/>
                </a:prstClr>
              </a:buClr>
              <a:buSzPct val="60000"/>
            </a:pPr>
            <a:r>
              <a:rPr kumimoji="1" lang="en-US" altLang="ko-KR" sz="11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-</a:t>
            </a:r>
            <a:r>
              <a:rPr kumimoji="1" lang="en-US" altLang="ko-KR" sz="14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  </a:t>
            </a:r>
            <a:r>
              <a:rPr kumimoji="1" lang="ko-KR" altLang="en-US" sz="14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단지 내 </a:t>
            </a:r>
            <a:r>
              <a:rPr kumimoji="1" lang="ko-KR" altLang="en-US" sz="14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공사 </a:t>
            </a:r>
            <a:r>
              <a:rPr kumimoji="1" lang="ko-KR" altLang="en-US" sz="14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현수막 </a:t>
            </a:r>
            <a:r>
              <a:rPr kumimoji="1" lang="ko-KR" altLang="en-US" sz="14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및 배너 </a:t>
            </a:r>
            <a:r>
              <a:rPr kumimoji="1" lang="ko-KR" altLang="en-US" sz="14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설치</a:t>
            </a:r>
            <a:endParaRPr kumimoji="1" lang="en-US" altLang="ko-KR" sz="1400" spc="-73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itchFamily="34" charset="0"/>
            </a:endParaRPr>
          </a:p>
          <a:p>
            <a:pPr defTabSz="975022" latinLnBrk="0">
              <a:spcBef>
                <a:spcPts val="500"/>
              </a:spcBef>
              <a:buClr>
                <a:prstClr val="black">
                  <a:lumMod val="65000"/>
                  <a:lumOff val="35000"/>
                </a:prstClr>
              </a:buClr>
              <a:buSzPct val="60000"/>
            </a:pPr>
            <a:r>
              <a:rPr kumimoji="1" lang="en-US" altLang="ko-KR" sz="11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-</a:t>
            </a:r>
            <a:r>
              <a:rPr kumimoji="1" lang="en-US" altLang="ko-KR" sz="14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  </a:t>
            </a:r>
            <a:r>
              <a:rPr kumimoji="1" lang="ko-KR" altLang="en-US" sz="14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현장부스 공간 마련 </a:t>
            </a:r>
            <a:r>
              <a:rPr kumimoji="1" lang="en-US" altLang="ko-KR" sz="14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(</a:t>
            </a:r>
            <a:r>
              <a:rPr kumimoji="1" lang="ko-KR" altLang="en-US" sz="14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공사자재 보관 및 작업자 업무 공간 필요</a:t>
            </a:r>
            <a:r>
              <a:rPr kumimoji="1" lang="en-US" altLang="ko-KR" sz="14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Arial" pitchFamily="34" charset="0"/>
              </a:rPr>
              <a:t>)</a:t>
            </a:r>
            <a:endParaRPr kumimoji="1" lang="en-US" altLang="ko-KR" sz="1400" spc="-73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380976" y="3379628"/>
            <a:ext cx="1356681" cy="369332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lIns="0" tIns="0" rIns="0" bIns="0" rtlCol="0">
            <a:spAutoFit/>
          </a:bodyPr>
          <a:lstStyle/>
          <a:p>
            <a:pPr algn="ctr" defTabSz="975022" latinLnBrk="0">
              <a:spcBef>
                <a:spcPts val="500"/>
              </a:spcBef>
              <a:buClr>
                <a:prstClr val="black">
                  <a:lumMod val="65000"/>
                  <a:lumOff val="35000"/>
                </a:prstClr>
              </a:buClr>
              <a:buSzPct val="60000"/>
            </a:pPr>
            <a:r>
              <a:rPr kumimoji="1" lang="en-US" altLang="ko-KR" sz="12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APT </a:t>
            </a:r>
            <a:r>
              <a:rPr kumimoji="1" lang="ko-KR" altLang="en-US" sz="12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대표기관 </a:t>
            </a:r>
            <a:r>
              <a:rPr kumimoji="1" lang="ko-KR" altLang="en-US" sz="12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승인 및 </a:t>
            </a:r>
            <a:r>
              <a:rPr kumimoji="1" lang="en-US" altLang="ko-KR" sz="1200" spc="-73" dirty="0" err="1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kt</a:t>
            </a:r>
            <a:r>
              <a:rPr kumimoji="1" lang="ko-KR" altLang="en-US" sz="1200" spc="-73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 </a:t>
            </a:r>
            <a:r>
              <a:rPr kumimoji="1" lang="ko-KR" altLang="en-US" sz="1200" spc="-73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rPr>
              <a:t>현장 실사</a:t>
            </a:r>
            <a:endParaRPr kumimoji="1" lang="en-US" altLang="ko-KR" sz="1200" spc="-73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84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25218" y="85334"/>
            <a:ext cx="4714393" cy="573216"/>
            <a:chOff x="248444" y="107106"/>
            <a:chExt cx="4714393" cy="573216"/>
          </a:xfrm>
        </p:grpSpPr>
        <p:grpSp>
          <p:nvGrpSpPr>
            <p:cNvPr id="5" name="그룹 4"/>
            <p:cNvGrpSpPr/>
            <p:nvPr/>
          </p:nvGrpSpPr>
          <p:grpSpPr>
            <a:xfrm>
              <a:off x="248444" y="107106"/>
              <a:ext cx="1409753" cy="573216"/>
              <a:chOff x="183802" y="171993"/>
              <a:chExt cx="1409753" cy="573216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87858" y="277522"/>
                <a:ext cx="905697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latinLnBrk="0"/>
                <a:r>
                  <a:rPr lang="ko-KR" altLang="en-US" sz="900" spc="-5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prstClr val="white">
                        <a:lumMod val="50000"/>
                      </a:prstClr>
                    </a:solidFill>
                    <a:latin typeface="KoPub돋움체 Bold" pitchFamily="18" charset="-127"/>
                    <a:ea typeface="KoPub돋움체 Bold" pitchFamily="18" charset="-127"/>
                  </a:rPr>
                  <a:t>아파트 품질개선 제안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183802" y="171993"/>
                <a:ext cx="504056" cy="573216"/>
              </a:xfrm>
              <a:prstGeom prst="rect">
                <a:avLst/>
              </a:prstGeom>
              <a:noFill/>
              <a:ln w="9525">
                <a:noFill/>
                <a:prstDash val="sysDash"/>
                <a:miter lim="800000"/>
                <a:headEnd/>
                <a:tailEnd/>
              </a:ln>
            </p:spPr>
            <p:txBody>
              <a:bodyPr wrap="square" lIns="0" tIns="0" rIns="0" bIns="0" rtlCol="0" anchor="ctr" anchorCtr="0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914182" latinLnBrk="0">
                  <a:defRPr/>
                </a:pPr>
                <a:r>
                  <a:rPr lang="en-US" altLang="ko-KR" sz="3600" spc="-70" dirty="0">
                    <a:ln>
                      <a:solidFill>
                        <a:sysClr val="window" lastClr="FFFFFF">
                          <a:lumMod val="65000"/>
                          <a:alpha val="0"/>
                        </a:sysClr>
                      </a:solidFill>
                    </a:ln>
                    <a:solidFill>
                      <a:srgbClr val="00518E"/>
                    </a:solidFill>
                    <a:latin typeface="KoPub바탕체 Bold" pitchFamily="18" charset="-127"/>
                    <a:ea typeface="KoPub바탕체 Bold" pitchFamily="18" charset="-127"/>
                  </a:rPr>
                  <a:t>Ⅳ</a:t>
                </a:r>
                <a:endParaRPr lang="en-US" altLang="ko-KR" sz="3600" spc="-70" dirty="0">
                  <a:ln>
                    <a:solidFill>
                      <a:sysClr val="window" lastClr="FFFFFF">
                        <a:lumMod val="65000"/>
                        <a:alpha val="0"/>
                      </a:sysClr>
                    </a:solidFill>
                  </a:ln>
                  <a:solidFill>
                    <a:srgbClr val="00518E"/>
                  </a:solidFill>
                  <a:latin typeface="KoPub바탕체 Bold" pitchFamily="18" charset="-127"/>
                  <a:ea typeface="KoPub바탕체 Bold" pitchFamily="18" charset="-127"/>
                </a:endParaRPr>
              </a:p>
            </p:txBody>
          </p:sp>
        </p:grpSp>
        <p:cxnSp>
          <p:nvCxnSpPr>
            <p:cNvPr id="6" name="직선 연결선 5"/>
            <p:cNvCxnSpPr/>
            <p:nvPr/>
          </p:nvCxnSpPr>
          <p:spPr>
            <a:xfrm>
              <a:off x="706710" y="369874"/>
              <a:ext cx="3560490" cy="0"/>
            </a:xfrm>
            <a:prstGeom prst="line">
              <a:avLst/>
            </a:prstGeom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5FAFD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52500" y="398115"/>
              <a:ext cx="4210337" cy="194349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None/>
                <a:defRPr sz="1300" spc="-50" baseline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  <a:cs typeface="+mj-cs"/>
                </a:defRPr>
              </a:lvl1pPr>
            </a:lstStyle>
            <a:p>
              <a:r>
                <a:rPr lang="ko-KR" altLang="en-US" sz="1200" spc="-70" dirty="0" smtClean="0">
                  <a:ln>
                    <a:solidFill>
                      <a:sysClr val="window" lastClr="FFFFFF">
                        <a:lumMod val="65000"/>
                        <a:alpha val="0"/>
                      </a:sysClr>
                    </a:solidFill>
                  </a:ln>
                </a:rPr>
                <a:t>품질개선 계획</a:t>
              </a:r>
              <a:endParaRPr lang="ko-KR" altLang="en-US" sz="1200" spc="-70" dirty="0">
                <a:ln>
                  <a:solidFill>
                    <a:sysClr val="window" lastClr="FFFFFF">
                      <a:lumMod val="65000"/>
                      <a:alpha val="0"/>
                    </a:sysClr>
                  </a:solidFill>
                </a:ln>
              </a:endParaRPr>
            </a:p>
          </p:txBody>
        </p:sp>
      </p:grpSp>
      <p:sp>
        <p:nvSpPr>
          <p:cNvPr id="14" name="슬라이드 번호 개체 틀 13"/>
          <p:cNvSpPr>
            <a:spLocks noGrp="1"/>
          </p:cNvSpPr>
          <p:nvPr>
            <p:ph type="sldNum" sz="quarter" idx="4"/>
          </p:nvPr>
        </p:nvSpPr>
        <p:spPr>
          <a:xfrm>
            <a:off x="3838575" y="6461956"/>
            <a:ext cx="2228850" cy="365125"/>
          </a:xfrm>
        </p:spPr>
        <p:txBody>
          <a:bodyPr/>
          <a:lstStyle/>
          <a:p>
            <a:fld id="{05E8FA2F-4C39-4A4D-B7BB-513C0D7386B6}" type="slidenum">
              <a:rPr lang="ko-KR" altLang="en-US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ko-KR" altLang="en-US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342899" y="926398"/>
            <a:ext cx="9191717" cy="5438891"/>
            <a:chOff x="-1430599" y="1856729"/>
            <a:chExt cx="6664648" cy="4282572"/>
          </a:xfrm>
        </p:grpSpPr>
        <p:sp>
          <p:nvSpPr>
            <p:cNvPr id="72" name="사다리꼴 151"/>
            <p:cNvSpPr/>
            <p:nvPr/>
          </p:nvSpPr>
          <p:spPr>
            <a:xfrm rot="5400000" flipH="1">
              <a:off x="2951448" y="3856701"/>
              <a:ext cx="4282569" cy="282632"/>
            </a:xfrm>
            <a:custGeom>
              <a:avLst/>
              <a:gdLst>
                <a:gd name="connsiteX0" fmla="*/ 0 w 5256209"/>
                <a:gd name="connsiteY0" fmla="*/ 348156 h 348156"/>
                <a:gd name="connsiteX1" fmla="*/ 500265 w 5256209"/>
                <a:gd name="connsiteY1" fmla="*/ 0 h 348156"/>
                <a:gd name="connsiteX2" fmla="*/ 4755944 w 5256209"/>
                <a:gd name="connsiteY2" fmla="*/ 0 h 348156"/>
                <a:gd name="connsiteX3" fmla="*/ 5256209 w 5256209"/>
                <a:gd name="connsiteY3" fmla="*/ 348156 h 348156"/>
                <a:gd name="connsiteX4" fmla="*/ 0 w 5256209"/>
                <a:gd name="connsiteY4" fmla="*/ 348156 h 348156"/>
                <a:gd name="connsiteX0" fmla="*/ 0 w 5256209"/>
                <a:gd name="connsiteY0" fmla="*/ 348156 h 348156"/>
                <a:gd name="connsiteX1" fmla="*/ 1790 w 5256209"/>
                <a:gd name="connsiteY1" fmla="*/ 3178 h 348156"/>
                <a:gd name="connsiteX2" fmla="*/ 4755944 w 5256209"/>
                <a:gd name="connsiteY2" fmla="*/ 0 h 348156"/>
                <a:gd name="connsiteX3" fmla="*/ 5256209 w 5256209"/>
                <a:gd name="connsiteY3" fmla="*/ 348156 h 348156"/>
                <a:gd name="connsiteX4" fmla="*/ 0 w 5256209"/>
                <a:gd name="connsiteY4" fmla="*/ 348156 h 348156"/>
                <a:gd name="connsiteX0" fmla="*/ 1476 w 5257685"/>
                <a:gd name="connsiteY0" fmla="*/ 348156 h 348156"/>
                <a:gd name="connsiteX1" fmla="*/ 90 w 5257685"/>
                <a:gd name="connsiteY1" fmla="*/ 3181 h 348156"/>
                <a:gd name="connsiteX2" fmla="*/ 4757420 w 5257685"/>
                <a:gd name="connsiteY2" fmla="*/ 0 h 348156"/>
                <a:gd name="connsiteX3" fmla="*/ 5257685 w 5257685"/>
                <a:gd name="connsiteY3" fmla="*/ 348156 h 348156"/>
                <a:gd name="connsiteX4" fmla="*/ 1476 w 5257685"/>
                <a:gd name="connsiteY4" fmla="*/ 348156 h 348156"/>
                <a:gd name="connsiteX0" fmla="*/ 1476 w 5257685"/>
                <a:gd name="connsiteY0" fmla="*/ 348156 h 348156"/>
                <a:gd name="connsiteX1" fmla="*/ 90 w 5257685"/>
                <a:gd name="connsiteY1" fmla="*/ 3184 h 348156"/>
                <a:gd name="connsiteX2" fmla="*/ 4757420 w 5257685"/>
                <a:gd name="connsiteY2" fmla="*/ 0 h 348156"/>
                <a:gd name="connsiteX3" fmla="*/ 5257685 w 5257685"/>
                <a:gd name="connsiteY3" fmla="*/ 348156 h 348156"/>
                <a:gd name="connsiteX4" fmla="*/ 1476 w 5257685"/>
                <a:gd name="connsiteY4" fmla="*/ 348156 h 348156"/>
                <a:gd name="connsiteX0" fmla="*/ 1476 w 5257685"/>
                <a:gd name="connsiteY0" fmla="*/ 348156 h 348156"/>
                <a:gd name="connsiteX1" fmla="*/ 90 w 5257685"/>
                <a:gd name="connsiteY1" fmla="*/ 12 h 348156"/>
                <a:gd name="connsiteX2" fmla="*/ 4757420 w 5257685"/>
                <a:gd name="connsiteY2" fmla="*/ 0 h 348156"/>
                <a:gd name="connsiteX3" fmla="*/ 5257685 w 5257685"/>
                <a:gd name="connsiteY3" fmla="*/ 348156 h 348156"/>
                <a:gd name="connsiteX4" fmla="*/ 1476 w 5257685"/>
                <a:gd name="connsiteY4" fmla="*/ 348156 h 348156"/>
                <a:gd name="connsiteX0" fmla="*/ 1476 w 5257685"/>
                <a:gd name="connsiteY0" fmla="*/ 348153 h 348153"/>
                <a:gd name="connsiteX1" fmla="*/ 90 w 5257685"/>
                <a:gd name="connsiteY1" fmla="*/ 9 h 348153"/>
                <a:gd name="connsiteX2" fmla="*/ 4924330 w 5257685"/>
                <a:gd name="connsiteY2" fmla="*/ 0 h 348153"/>
                <a:gd name="connsiteX3" fmla="*/ 5257685 w 5257685"/>
                <a:gd name="connsiteY3" fmla="*/ 348153 h 348153"/>
                <a:gd name="connsiteX4" fmla="*/ 1476 w 5257685"/>
                <a:gd name="connsiteY4" fmla="*/ 348153 h 348153"/>
                <a:gd name="connsiteX0" fmla="*/ 1476 w 5257685"/>
                <a:gd name="connsiteY0" fmla="*/ 355976 h 355976"/>
                <a:gd name="connsiteX1" fmla="*/ 90 w 5257685"/>
                <a:gd name="connsiteY1" fmla="*/ 7832 h 355976"/>
                <a:gd name="connsiteX2" fmla="*/ 4910276 w 5257685"/>
                <a:gd name="connsiteY2" fmla="*/ 0 h 355976"/>
                <a:gd name="connsiteX3" fmla="*/ 5257685 w 5257685"/>
                <a:gd name="connsiteY3" fmla="*/ 355976 h 355976"/>
                <a:gd name="connsiteX4" fmla="*/ 1476 w 5257685"/>
                <a:gd name="connsiteY4" fmla="*/ 355976 h 355976"/>
                <a:gd name="connsiteX0" fmla="*/ 1476 w 5257685"/>
                <a:gd name="connsiteY0" fmla="*/ 355976 h 355976"/>
                <a:gd name="connsiteX1" fmla="*/ 90 w 5257685"/>
                <a:gd name="connsiteY1" fmla="*/ 7832 h 355976"/>
                <a:gd name="connsiteX2" fmla="*/ 4906763 w 5257685"/>
                <a:gd name="connsiteY2" fmla="*/ 0 h 355976"/>
                <a:gd name="connsiteX3" fmla="*/ 5257685 w 5257685"/>
                <a:gd name="connsiteY3" fmla="*/ 355976 h 355976"/>
                <a:gd name="connsiteX4" fmla="*/ 1476 w 5257685"/>
                <a:gd name="connsiteY4" fmla="*/ 355976 h 355976"/>
                <a:gd name="connsiteX0" fmla="*/ 1476 w 5257685"/>
                <a:gd name="connsiteY0" fmla="*/ 352065 h 352065"/>
                <a:gd name="connsiteX1" fmla="*/ 90 w 5257685"/>
                <a:gd name="connsiteY1" fmla="*/ 3921 h 352065"/>
                <a:gd name="connsiteX2" fmla="*/ 4906763 w 5257685"/>
                <a:gd name="connsiteY2" fmla="*/ 0 h 352065"/>
                <a:gd name="connsiteX3" fmla="*/ 5257685 w 5257685"/>
                <a:gd name="connsiteY3" fmla="*/ 352065 h 352065"/>
                <a:gd name="connsiteX4" fmla="*/ 1476 w 5257685"/>
                <a:gd name="connsiteY4" fmla="*/ 352065 h 352065"/>
                <a:gd name="connsiteX0" fmla="*/ 1476 w 5257685"/>
                <a:gd name="connsiteY0" fmla="*/ 348155 h 348155"/>
                <a:gd name="connsiteX1" fmla="*/ 90 w 5257685"/>
                <a:gd name="connsiteY1" fmla="*/ 11 h 348155"/>
                <a:gd name="connsiteX2" fmla="*/ 4906763 w 5257685"/>
                <a:gd name="connsiteY2" fmla="*/ 0 h 348155"/>
                <a:gd name="connsiteX3" fmla="*/ 5257685 w 5257685"/>
                <a:gd name="connsiteY3" fmla="*/ 348155 h 348155"/>
                <a:gd name="connsiteX4" fmla="*/ 1476 w 5257685"/>
                <a:gd name="connsiteY4" fmla="*/ 348155 h 348155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6763 w 5257685"/>
                <a:gd name="connsiteY2" fmla="*/ 7810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3250 w 5257685"/>
                <a:gd name="connsiteY2" fmla="*/ 3899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5886 w 5257685"/>
                <a:gd name="connsiteY2" fmla="*/ 115360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  <a:gd name="connsiteX0" fmla="*/ 1476 w 5257685"/>
                <a:gd name="connsiteY0" fmla="*/ 348144 h 348144"/>
                <a:gd name="connsiteX1" fmla="*/ 90 w 5257685"/>
                <a:gd name="connsiteY1" fmla="*/ 0 h 348144"/>
                <a:gd name="connsiteX2" fmla="*/ 4908521 w 5257685"/>
                <a:gd name="connsiteY2" fmla="*/ 3897 h 348144"/>
                <a:gd name="connsiteX3" fmla="*/ 5257685 w 5257685"/>
                <a:gd name="connsiteY3" fmla="*/ 348144 h 348144"/>
                <a:gd name="connsiteX4" fmla="*/ 1476 w 5257685"/>
                <a:gd name="connsiteY4" fmla="*/ 348144 h 348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7685" h="348144">
                  <a:moveTo>
                    <a:pt x="1476" y="348144"/>
                  </a:moveTo>
                  <a:cubicBezTo>
                    <a:pt x="2073" y="233151"/>
                    <a:pt x="-507" y="114993"/>
                    <a:pt x="90" y="0"/>
                  </a:cubicBezTo>
                  <a:lnTo>
                    <a:pt x="4908521" y="3897"/>
                  </a:lnTo>
                  <a:lnTo>
                    <a:pt x="5257685" y="348144"/>
                  </a:lnTo>
                  <a:lnTo>
                    <a:pt x="1476" y="348144"/>
                  </a:lnTo>
                  <a:close/>
                </a:path>
              </a:pathLst>
            </a:custGeom>
            <a:gradFill flip="none" rotWithShape="1">
              <a:gsLst>
                <a:gs pos="95000">
                  <a:schemeClr val="bg1">
                    <a:lumMod val="95000"/>
                  </a:schemeClr>
                </a:gs>
                <a:gs pos="9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6350"/>
                <a:bevelB w="0" h="0"/>
              </a:sp3d>
            </a:bodyPr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 rot="5400000" flipH="1">
              <a:off x="-380879" y="807009"/>
              <a:ext cx="4282571" cy="6382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6350"/>
                <a:bevelB w="0" h="0"/>
              </a:sp3d>
            </a:bodyPr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342900" y="921318"/>
            <a:ext cx="4392007" cy="360189"/>
            <a:chOff x="-1090328" y="1844674"/>
            <a:chExt cx="4392007" cy="360189"/>
          </a:xfrm>
        </p:grpSpPr>
        <p:sp>
          <p:nvSpPr>
            <p:cNvPr id="75" name="직사각형 131"/>
            <p:cNvSpPr/>
            <p:nvPr/>
          </p:nvSpPr>
          <p:spPr>
            <a:xfrm>
              <a:off x="-1090328" y="1844674"/>
              <a:ext cx="4290060" cy="360189"/>
            </a:xfrm>
            <a:custGeom>
              <a:avLst/>
              <a:gdLst>
                <a:gd name="connsiteX0" fmla="*/ 0 w 1273142"/>
                <a:gd name="connsiteY0" fmla="*/ 0 h 360189"/>
                <a:gd name="connsiteX1" fmla="*/ 1273142 w 1273142"/>
                <a:gd name="connsiteY1" fmla="*/ 0 h 360189"/>
                <a:gd name="connsiteX2" fmla="*/ 1273142 w 1273142"/>
                <a:gd name="connsiteY2" fmla="*/ 360189 h 360189"/>
                <a:gd name="connsiteX3" fmla="*/ 0 w 1273142"/>
                <a:gd name="connsiteY3" fmla="*/ 360189 h 360189"/>
                <a:gd name="connsiteX4" fmla="*/ 0 w 1273142"/>
                <a:gd name="connsiteY4" fmla="*/ 0 h 360189"/>
                <a:gd name="connsiteX0" fmla="*/ 0 w 1273142"/>
                <a:gd name="connsiteY0" fmla="*/ 0 h 360189"/>
                <a:gd name="connsiteX1" fmla="*/ 1273142 w 1273142"/>
                <a:gd name="connsiteY1" fmla="*/ 0 h 360189"/>
                <a:gd name="connsiteX2" fmla="*/ 1273142 w 1273142"/>
                <a:gd name="connsiteY2" fmla="*/ 360189 h 360189"/>
                <a:gd name="connsiteX3" fmla="*/ 1110232 w 1273142"/>
                <a:gd name="connsiteY3" fmla="*/ 357982 h 360189"/>
                <a:gd name="connsiteX4" fmla="*/ 0 w 1273142"/>
                <a:gd name="connsiteY4" fmla="*/ 360189 h 360189"/>
                <a:gd name="connsiteX5" fmla="*/ 0 w 1273142"/>
                <a:gd name="connsiteY5" fmla="*/ 0 h 360189"/>
                <a:gd name="connsiteX0" fmla="*/ 0 w 1273142"/>
                <a:gd name="connsiteY0" fmla="*/ 0 h 360189"/>
                <a:gd name="connsiteX1" fmla="*/ 1273142 w 1273142"/>
                <a:gd name="connsiteY1" fmla="*/ 0 h 360189"/>
                <a:gd name="connsiteX2" fmla="*/ 1110232 w 1273142"/>
                <a:gd name="connsiteY2" fmla="*/ 357982 h 360189"/>
                <a:gd name="connsiteX3" fmla="*/ 0 w 1273142"/>
                <a:gd name="connsiteY3" fmla="*/ 360189 h 360189"/>
                <a:gd name="connsiteX4" fmla="*/ 0 w 1273142"/>
                <a:gd name="connsiteY4" fmla="*/ 0 h 360189"/>
                <a:gd name="connsiteX0" fmla="*/ 0 w 1162973"/>
                <a:gd name="connsiteY0" fmla="*/ 0 h 360189"/>
                <a:gd name="connsiteX1" fmla="*/ 1162973 w 1162973"/>
                <a:gd name="connsiteY1" fmla="*/ 5080 h 360189"/>
                <a:gd name="connsiteX2" fmla="*/ 1110232 w 1162973"/>
                <a:gd name="connsiteY2" fmla="*/ 357982 h 360189"/>
                <a:gd name="connsiteX3" fmla="*/ 0 w 1162973"/>
                <a:gd name="connsiteY3" fmla="*/ 360189 h 360189"/>
                <a:gd name="connsiteX4" fmla="*/ 0 w 1162973"/>
                <a:gd name="connsiteY4" fmla="*/ 0 h 36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2973" h="360189">
                  <a:moveTo>
                    <a:pt x="0" y="0"/>
                  </a:moveTo>
                  <a:lnTo>
                    <a:pt x="1162973" y="5080"/>
                  </a:lnTo>
                  <a:lnTo>
                    <a:pt x="1110232" y="357982"/>
                  </a:lnTo>
                  <a:lnTo>
                    <a:pt x="0" y="360189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AADD3"/>
                </a:gs>
                <a:gs pos="100000">
                  <a:srgbClr val="138FD1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63500" dist="254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pPr algn="ctr" latinLnBrk="0"/>
              <a:endParaRPr lang="ko-KR" altLang="en-US" sz="1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6" name="Rectangle 39"/>
            <p:cNvSpPr>
              <a:spLocks noChangeArrowheads="1"/>
            </p:cNvSpPr>
            <p:nvPr/>
          </p:nvSpPr>
          <p:spPr bwMode="auto">
            <a:xfrm>
              <a:off x="-1018321" y="1912983"/>
              <a:ext cx="4320000" cy="235906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cene3d>
                <a:camera prst="orthographicFront"/>
                <a:lightRig rig="threePt" dir="t"/>
              </a:scene3d>
              <a:sp3d>
                <a:bevelT w="0" h="6350"/>
              </a:sp3d>
            </a:bodyPr>
            <a:lstStyle/>
            <a:p>
              <a:r>
                <a:rPr lang="ko-KR" altLang="en-US" sz="16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 관내 품질개선 사례</a:t>
              </a:r>
              <a:endParaRPr lang="en-US" altLang="ko-KR" sz="1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1237614" y="1493381"/>
            <a:ext cx="7115862" cy="4061382"/>
            <a:chOff x="0" y="817292"/>
            <a:chExt cx="9144739" cy="5219364"/>
          </a:xfrm>
        </p:grpSpPr>
        <p:pic>
          <p:nvPicPr>
            <p:cNvPr id="60" name="그림 59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6" t="3762" r="3629" b="4449"/>
            <a:stretch/>
          </p:blipFill>
          <p:spPr>
            <a:xfrm>
              <a:off x="0" y="817293"/>
              <a:ext cx="9144739" cy="521936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1" name="그림 60"/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732" b="94247" l="4326" r="95248">
                          <a14:foregroundMark x1="17801" y1="26805" x2="17801" y2="26805"/>
                          <a14:foregroundMark x1="26596" y1="20808" x2="26596" y2="20808"/>
                          <a14:foregroundMark x1="13475" y1="16157" x2="13475" y2="16157"/>
                          <a14:foregroundMark x1="22979" y1="19951" x2="22979" y2="19951"/>
                          <a14:foregroundMark x1="25745" y1="15912" x2="25745" y2="15912"/>
                          <a14:foregroundMark x1="31986" y1="48837" x2="31986" y2="48837"/>
                          <a14:foregroundMark x1="42624" y1="66952" x2="42624" y2="66952"/>
                          <a14:foregroundMark x1="41206" y1="44920" x2="41206" y2="44920"/>
                          <a14:foregroundMark x1="34610" y1="47858" x2="34610" y2="47858"/>
                          <a14:foregroundMark x1="24255" y1="49204" x2="24255" y2="49204"/>
                          <a14:foregroundMark x1="24043" y1="57650" x2="24043" y2="57650"/>
                          <a14:foregroundMark x1="36028" y1="73072" x2="36028" y2="73072"/>
                          <a14:foregroundMark x1="41277" y1="69523" x2="41277" y2="69523"/>
                          <a14:foregroundMark x1="50284" y1="54712" x2="50284" y2="54712"/>
                          <a14:foregroundMark x1="61773" y1="54835" x2="61773" y2="54835"/>
                          <a14:foregroundMark x1="62482" y1="59731" x2="62482" y2="59731"/>
                          <a14:foregroundMark x1="64610" y1="64015" x2="64610" y2="64015"/>
                          <a14:foregroundMark x1="70142" y1="58752" x2="70142" y2="58752"/>
                          <a14:foregroundMark x1="70496" y1="55692" x2="70496" y2="55692"/>
                          <a14:foregroundMark x1="71631" y1="55080" x2="71631" y2="55080"/>
                          <a14:foregroundMark x1="55390" y1="54835" x2="55390" y2="54835"/>
                          <a14:foregroundMark x1="51773" y1="43696" x2="51773" y2="43696"/>
                          <a14:foregroundMark x1="51986" y1="36108" x2="51986" y2="36108"/>
                          <a14:foregroundMark x1="52411" y1="30477" x2="52411" y2="30477"/>
                          <a14:foregroundMark x1="6099" y1="32069" x2="6099" y2="32069"/>
                          <a14:foregroundMark x1="25674" y1="33170" x2="25674" y2="33170"/>
                          <a14:foregroundMark x1="24397" y1="45043" x2="24397" y2="45043"/>
                          <a14:foregroundMark x1="20426" y1="43574" x2="20426" y2="43574"/>
                          <a14:foregroundMark x1="20496" y1="32558" x2="20496" y2="32558"/>
                          <a14:foregroundMark x1="23759" y1="67931" x2="23759" y2="67931"/>
                          <a14:foregroundMark x1="24255" y1="62424" x2="24255" y2="62424"/>
                          <a14:foregroundMark x1="25603" y1="58017" x2="25603" y2="58017"/>
                          <a14:foregroundMark x1="84894" y1="65116" x2="84894" y2="65116"/>
                          <a14:foregroundMark x1="88440" y1="46756" x2="88440" y2="46756"/>
                          <a14:foregroundMark x1="72128" y1="79927" x2="72128" y2="79927"/>
                          <a14:foregroundMark x1="76241" y1="78580" x2="76241" y2="78580"/>
                          <a14:foregroundMark x1="65887" y1="82987" x2="65887" y2="82987"/>
                          <a14:foregroundMark x1="46099" y1="80661" x2="46099" y2="80661"/>
                          <a14:foregroundMark x1="36525" y1="83721" x2="36525" y2="83721"/>
                          <a14:foregroundMark x1="32199" y1="27907" x2="32199" y2="27907"/>
                          <a14:foregroundMark x1="32624" y1="23011" x2="32624" y2="23011"/>
                          <a14:backgroundMark x1="11064" y1="52999" x2="11064" y2="52999"/>
                          <a14:backgroundMark x1="8156" y1="40881" x2="8156" y2="40881"/>
                          <a14:backgroundMark x1="28014" y1="83599" x2="28014" y2="83599"/>
                          <a14:backgroundMark x1="50142" y1="89106" x2="50142" y2="89106"/>
                          <a14:backgroundMark x1="10922" y1="61812" x2="10922" y2="61812"/>
                          <a14:backgroundMark x1="20426" y1="70135" x2="20426" y2="70135"/>
                          <a14:backgroundMark x1="18227" y1="48348" x2="18227" y2="48348"/>
                          <a14:backgroundMark x1="19362" y1="40759" x2="19362" y2="40759"/>
                          <a14:backgroundMark x1="20922" y1="36720" x2="20922" y2="36720"/>
                          <a14:backgroundMark x1="22128" y1="34517" x2="22128" y2="34517"/>
                          <a14:backgroundMark x1="7447" y1="49327" x2="7447" y2="49327"/>
                          <a14:backgroundMark x1="6738" y1="59976" x2="6738" y2="59976"/>
                          <a14:backgroundMark x1="15816" y1="66707" x2="15816" y2="66707"/>
                        </a14:backgroundRemoval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6" t="3762" r="3629" b="4449"/>
            <a:stretch/>
          </p:blipFill>
          <p:spPr>
            <a:xfrm>
              <a:off x="0" y="817292"/>
              <a:ext cx="9144739" cy="5219363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950" y="4279900"/>
            <a:ext cx="512989" cy="552449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1154" y1="33929" x2="50385" y2="35357"/>
                        <a14:foregroundMark x1="45385" y1="36429" x2="48462" y2="35714"/>
                        <a14:backgroundMark x1="31538" y1="44643" x2="47308" y2="72500"/>
                        <a14:backgroundMark x1="69231" y1="41071" x2="51923" y2="74286"/>
                        <a14:backgroundMark x1="69231" y1="29286" x2="69231" y2="41429"/>
                        <a14:backgroundMark x1="30769" y1="27500" x2="31154" y2="46429"/>
                        <a14:backgroundMark x1="41154" y1="31786" x2="38846" y2="39286"/>
                        <a14:backgroundMark x1="39231" y1="30714" x2="36538" y2="34643"/>
                        <a14:backgroundMark x1="38846" y1="39286" x2="44615" y2="47143"/>
                        <a14:backgroundMark x1="33846" y1="45357" x2="33846" y2="45357"/>
                        <a14:backgroundMark x1="53462" y1="17500" x2="47692" y2="17500"/>
                        <a14:backgroundMark x1="43077" y1="19286" x2="38462" y2="21071"/>
                        <a14:backgroundMark x1="45769" y1="24286" x2="45769" y2="25000"/>
                        <a14:backgroundMark x1="55769" y1="19286" x2="56154" y2="19286"/>
                        <a14:backgroundMark x1="37308" y1="21786" x2="36923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586" y="3907008"/>
            <a:ext cx="512989" cy="552449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603" y="1970258"/>
            <a:ext cx="512989" cy="552449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416" y="2246482"/>
            <a:ext cx="512989" cy="552449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768" y="2147746"/>
            <a:ext cx="512989" cy="552449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803" y="2423970"/>
            <a:ext cx="512989" cy="552449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357" y="2227224"/>
            <a:ext cx="512989" cy="552449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961" y="2851934"/>
            <a:ext cx="512989" cy="552449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897" y="2918230"/>
            <a:ext cx="342828" cy="369199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803" y="3644687"/>
            <a:ext cx="512989" cy="552449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910" y="3333324"/>
            <a:ext cx="512989" cy="552449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933" y="3764228"/>
            <a:ext cx="512989" cy="552449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161" y="3976277"/>
            <a:ext cx="512989" cy="552449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33" y="3976276"/>
            <a:ext cx="512989" cy="552449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586" y="2910451"/>
            <a:ext cx="512989" cy="552449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316" y="3768840"/>
            <a:ext cx="512989" cy="552449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179" y="4003675"/>
            <a:ext cx="512989" cy="552449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607" y="2988221"/>
            <a:ext cx="342828" cy="369199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192" y="3076859"/>
            <a:ext cx="342828" cy="369199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163" y="2955611"/>
            <a:ext cx="342828" cy="369199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673" y="3102563"/>
            <a:ext cx="342828" cy="369199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60" y="4159526"/>
            <a:ext cx="342828" cy="369199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803" y="3155566"/>
            <a:ext cx="342828" cy="369199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073" y="1935871"/>
            <a:ext cx="512989" cy="552449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60" y="4373914"/>
            <a:ext cx="342828" cy="369199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148" y="4249191"/>
            <a:ext cx="342828" cy="369199"/>
          </a:xfrm>
          <a:prstGeom prst="rect">
            <a:avLst/>
          </a:prstGeom>
        </p:spPr>
      </p:pic>
      <p:pic>
        <p:nvPicPr>
          <p:cNvPr id="54" name="그림 5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006" y="3235766"/>
            <a:ext cx="342828" cy="369199"/>
          </a:xfrm>
          <a:prstGeom prst="rect">
            <a:avLst/>
          </a:prstGeom>
        </p:spPr>
      </p:pic>
      <p:sp>
        <p:nvSpPr>
          <p:cNvPr id="10" name="설명선 1 9"/>
          <p:cNvSpPr/>
          <p:nvPr/>
        </p:nvSpPr>
        <p:spPr>
          <a:xfrm>
            <a:off x="2861009" y="1552921"/>
            <a:ext cx="1126791" cy="186980"/>
          </a:xfrm>
          <a:prstGeom prst="borderCallout1">
            <a:avLst>
              <a:gd name="adj1" fmla="val 98262"/>
              <a:gd name="adj2" fmla="val 2699"/>
              <a:gd name="adj3" fmla="val 284993"/>
              <a:gd name="adj4" fmla="val -14742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푸르뫼금강에스쁘아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56" name="설명선 1 55"/>
          <p:cNvSpPr/>
          <p:nvPr/>
        </p:nvSpPr>
        <p:spPr>
          <a:xfrm>
            <a:off x="3103048" y="1815146"/>
            <a:ext cx="1126791" cy="186980"/>
          </a:xfrm>
          <a:prstGeom prst="borderCallout1">
            <a:avLst>
              <a:gd name="adj1" fmla="val 98262"/>
              <a:gd name="adj2" fmla="val 2699"/>
              <a:gd name="adj3" fmla="val 189903"/>
              <a:gd name="adj4" fmla="val -11361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대광파인밸리골드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57" name="설명선 1 56"/>
          <p:cNvSpPr/>
          <p:nvPr/>
        </p:nvSpPr>
        <p:spPr>
          <a:xfrm>
            <a:off x="3108450" y="2104606"/>
            <a:ext cx="1126791" cy="186980"/>
          </a:xfrm>
          <a:prstGeom prst="borderCallout1">
            <a:avLst>
              <a:gd name="adj1" fmla="val 98262"/>
              <a:gd name="adj2" fmla="val 2699"/>
              <a:gd name="adj3" fmla="val 172923"/>
              <a:gd name="adj4" fmla="val -16433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기산베스트빌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58" name="설명선 1 57"/>
          <p:cNvSpPr/>
          <p:nvPr/>
        </p:nvSpPr>
        <p:spPr>
          <a:xfrm>
            <a:off x="2216810" y="2930809"/>
            <a:ext cx="1126791" cy="186980"/>
          </a:xfrm>
          <a:prstGeom prst="borderCallout1">
            <a:avLst>
              <a:gd name="adj1" fmla="val 50717"/>
              <a:gd name="adj2" fmla="val 100756"/>
              <a:gd name="adj3" fmla="val 105001"/>
              <a:gd name="adj4" fmla="val 114310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신성미소지움</a:t>
            </a:r>
            <a:r>
              <a:rPr lang="en-US" altLang="ko-KR" sz="800" i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</a:t>
            </a:r>
            <a:r>
              <a:rPr lang="ko-KR" altLang="en-US" sz="800" i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차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59" name="설명선 1 58"/>
          <p:cNvSpPr/>
          <p:nvPr/>
        </p:nvSpPr>
        <p:spPr>
          <a:xfrm>
            <a:off x="2231358" y="3894785"/>
            <a:ext cx="1126791" cy="186980"/>
          </a:xfrm>
          <a:prstGeom prst="borderCallout1">
            <a:avLst>
              <a:gd name="adj1" fmla="val 50717"/>
              <a:gd name="adj2" fmla="val 100756"/>
              <a:gd name="adj3" fmla="val 105001"/>
              <a:gd name="adj4" fmla="val 114310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청북이지더원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1237614" y="5790384"/>
            <a:ext cx="7115862" cy="186980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i="1" spc="-100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22</a:t>
            </a:r>
            <a:r>
              <a:rPr lang="ko-KR" altLang="en-US" sz="2400" b="1" i="1" spc="-10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년도 총 </a:t>
            </a:r>
            <a:r>
              <a:rPr lang="en-US" altLang="ko-KR" sz="2400" b="1" i="1" spc="-100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29</a:t>
            </a:r>
            <a:r>
              <a:rPr lang="ko-KR" altLang="en-US" sz="2400" b="1" i="1" spc="-10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개 아파트 품질개선 진행 </a:t>
            </a:r>
            <a:r>
              <a:rPr lang="en-US" altLang="ko-KR" sz="2400" b="1" i="1" spc="-100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2400" b="1" i="1" spc="-10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특등급 시설 공사</a:t>
            </a:r>
            <a:r>
              <a:rPr lang="en-US" altLang="ko-KR" sz="2400" b="1" i="1" spc="-100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2400" b="1" i="1" spc="-100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63" name="그림 6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035" y="4188031"/>
            <a:ext cx="342828" cy="369199"/>
          </a:xfrm>
          <a:prstGeom prst="rect">
            <a:avLst/>
          </a:prstGeom>
        </p:spPr>
      </p:pic>
      <p:sp>
        <p:nvSpPr>
          <p:cNvPr id="65" name="설명선 1 64"/>
          <p:cNvSpPr/>
          <p:nvPr/>
        </p:nvSpPr>
        <p:spPr>
          <a:xfrm>
            <a:off x="3826770" y="4572814"/>
            <a:ext cx="1126791" cy="186980"/>
          </a:xfrm>
          <a:prstGeom prst="borderCallout1">
            <a:avLst>
              <a:gd name="adj1" fmla="val 50717"/>
              <a:gd name="adj2" fmla="val 100756"/>
              <a:gd name="adj3" fmla="val -61407"/>
              <a:gd name="adj4" fmla="val 111492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비전센트럴푸르지오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6" name="설명선 1 65"/>
          <p:cNvSpPr/>
          <p:nvPr/>
        </p:nvSpPr>
        <p:spPr>
          <a:xfrm>
            <a:off x="3826770" y="4223568"/>
            <a:ext cx="1126791" cy="186980"/>
          </a:xfrm>
          <a:prstGeom prst="borderCallout1">
            <a:avLst>
              <a:gd name="adj1" fmla="val 50717"/>
              <a:gd name="adj2" fmla="val 100756"/>
              <a:gd name="adj3" fmla="val 33684"/>
              <a:gd name="adj4" fmla="val 115437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비전푸르지오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7" name="설명선 1 66"/>
          <p:cNvSpPr/>
          <p:nvPr/>
        </p:nvSpPr>
        <p:spPr>
          <a:xfrm>
            <a:off x="5356161" y="4774420"/>
            <a:ext cx="1126791" cy="186980"/>
          </a:xfrm>
          <a:prstGeom prst="borderCallout1">
            <a:avLst>
              <a:gd name="adj1" fmla="val 3172"/>
              <a:gd name="adj2" fmla="val 3262"/>
              <a:gd name="adj3" fmla="val -197251"/>
              <a:gd name="adj4" fmla="val -7980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금호어울림</a:t>
            </a:r>
            <a:r>
              <a:rPr lang="en-US" altLang="ko-KR" sz="800" i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</a:t>
            </a:r>
            <a:r>
              <a:rPr lang="ko-KR" altLang="en-US" sz="800" i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단지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8" name="설명선 1 67"/>
          <p:cNvSpPr/>
          <p:nvPr/>
        </p:nvSpPr>
        <p:spPr>
          <a:xfrm>
            <a:off x="5600061" y="4524900"/>
            <a:ext cx="1126791" cy="186980"/>
          </a:xfrm>
          <a:prstGeom prst="borderCallout1">
            <a:avLst>
              <a:gd name="adj1" fmla="val 3172"/>
              <a:gd name="adj2" fmla="val 3262"/>
              <a:gd name="adj3" fmla="val -125933"/>
              <a:gd name="adj4" fmla="val 473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디자인시티블루밍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9" name="설명선 1 68"/>
          <p:cNvSpPr/>
          <p:nvPr/>
        </p:nvSpPr>
        <p:spPr>
          <a:xfrm>
            <a:off x="6169884" y="3430581"/>
            <a:ext cx="1126791" cy="186980"/>
          </a:xfrm>
          <a:prstGeom prst="borderCallout1">
            <a:avLst>
              <a:gd name="adj1" fmla="val 94866"/>
              <a:gd name="adj2" fmla="val 13969"/>
              <a:gd name="adj3" fmla="val 247636"/>
              <a:gd name="adj4" fmla="val 6108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 spc="-100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삼정그린코아더베스트</a:t>
            </a:r>
            <a:endParaRPr lang="ko-KR" altLang="en-US" sz="800" i="1" spc="-100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70" name="설명선 1 69"/>
          <p:cNvSpPr/>
          <p:nvPr/>
        </p:nvSpPr>
        <p:spPr>
          <a:xfrm>
            <a:off x="6921304" y="4103646"/>
            <a:ext cx="1126791" cy="186980"/>
          </a:xfrm>
          <a:prstGeom prst="borderCallout1">
            <a:avLst>
              <a:gd name="adj1" fmla="val 23549"/>
              <a:gd name="adj2" fmla="val -119"/>
              <a:gd name="adj3" fmla="val 98208"/>
              <a:gd name="adj4" fmla="val -24323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안성푸르지오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77" name="설명선 1 76"/>
          <p:cNvSpPr/>
          <p:nvPr/>
        </p:nvSpPr>
        <p:spPr>
          <a:xfrm>
            <a:off x="6788389" y="3801295"/>
            <a:ext cx="1126791" cy="186980"/>
          </a:xfrm>
          <a:prstGeom prst="borderCallout1">
            <a:avLst>
              <a:gd name="adj1" fmla="val 23549"/>
              <a:gd name="adj2" fmla="val -119"/>
              <a:gd name="adj3" fmla="val 261220"/>
              <a:gd name="adj4" fmla="val -50246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우남퍼스트빌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78" name="설명선 1 77"/>
          <p:cNvSpPr/>
          <p:nvPr/>
        </p:nvSpPr>
        <p:spPr>
          <a:xfrm>
            <a:off x="5071436" y="3659055"/>
            <a:ext cx="1126791" cy="186980"/>
          </a:xfrm>
          <a:prstGeom prst="borderCallout1">
            <a:avLst>
              <a:gd name="adj1" fmla="val 94866"/>
              <a:gd name="adj2" fmla="val 13969"/>
              <a:gd name="adj3" fmla="val 149150"/>
              <a:gd name="adj4" fmla="val 5544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굿모닝힐맘시티</a:t>
            </a:r>
            <a:r>
              <a:rPr lang="en-US" altLang="ko-KR" sz="800" i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4</a:t>
            </a:r>
            <a:r>
              <a:rPr lang="ko-KR" altLang="en-US" sz="800" i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차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79" name="설명선 1 78"/>
          <p:cNvSpPr/>
          <p:nvPr/>
        </p:nvSpPr>
        <p:spPr>
          <a:xfrm>
            <a:off x="3396058" y="3659055"/>
            <a:ext cx="1126791" cy="186980"/>
          </a:xfrm>
          <a:prstGeom prst="borderCallout1">
            <a:avLst>
              <a:gd name="adj1" fmla="val 50717"/>
              <a:gd name="adj2" fmla="val 100756"/>
              <a:gd name="adj3" fmla="val 91417"/>
              <a:gd name="adj4" fmla="val 105293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우미이노스빌</a:t>
            </a:r>
            <a:r>
              <a:rPr lang="en-US" altLang="ko-KR" sz="800" i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</a:t>
            </a:r>
            <a:r>
              <a:rPr lang="ko-KR" altLang="en-US" sz="800" i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차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80" name="설명선 1 79"/>
          <p:cNvSpPr/>
          <p:nvPr/>
        </p:nvSpPr>
        <p:spPr>
          <a:xfrm>
            <a:off x="5113083" y="3354446"/>
            <a:ext cx="1126791" cy="186980"/>
          </a:xfrm>
          <a:prstGeom prst="borderCallout1">
            <a:avLst>
              <a:gd name="adj1" fmla="val 77885"/>
              <a:gd name="adj2" fmla="val 1007"/>
              <a:gd name="adj3" fmla="val 159338"/>
              <a:gd name="adj4" fmla="val -28832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화남아파트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81" name="설명선 1 80"/>
          <p:cNvSpPr/>
          <p:nvPr/>
        </p:nvSpPr>
        <p:spPr>
          <a:xfrm>
            <a:off x="5457310" y="2324654"/>
            <a:ext cx="1126791" cy="800318"/>
          </a:xfrm>
          <a:prstGeom prst="borderCallout1">
            <a:avLst>
              <a:gd name="adj1" fmla="val 77885"/>
              <a:gd name="adj2" fmla="val 1007"/>
              <a:gd name="adj3" fmla="val 104591"/>
              <a:gd name="adj4" fmla="val -42357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오산운암주공</a:t>
            </a:r>
            <a:r>
              <a:rPr lang="en-US" altLang="ko-KR" sz="800" i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4/5</a:t>
            </a:r>
            <a:r>
              <a:rPr lang="ko-KR" altLang="en-US" sz="800" i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단지</a:t>
            </a:r>
            <a:endParaRPr lang="en-US" altLang="ko-KR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800" i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신양아파트</a:t>
            </a:r>
            <a:endParaRPr lang="en-US" altLang="ko-KR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800" i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건영아느칸빌</a:t>
            </a:r>
            <a:endParaRPr lang="en-US" altLang="ko-KR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800" i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원동푸르지오</a:t>
            </a:r>
            <a:endParaRPr lang="en-US" altLang="ko-KR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800" i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고현아이파크</a:t>
            </a:r>
            <a:endParaRPr lang="en-US" altLang="ko-KR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800" i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청호엘리시아</a:t>
            </a:r>
            <a:endParaRPr lang="en-US" altLang="ko-KR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82" name="설명선 1 81"/>
          <p:cNvSpPr/>
          <p:nvPr/>
        </p:nvSpPr>
        <p:spPr>
          <a:xfrm>
            <a:off x="3331273" y="3335901"/>
            <a:ext cx="1126791" cy="186980"/>
          </a:xfrm>
          <a:prstGeom prst="borderCallout1">
            <a:avLst>
              <a:gd name="adj1" fmla="val -3620"/>
              <a:gd name="adj2" fmla="val 87794"/>
              <a:gd name="adj3" fmla="val -85179"/>
              <a:gd name="adj4" fmla="val 106984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신동아</a:t>
            </a:r>
            <a:r>
              <a:rPr lang="en-US" altLang="ko-KR" sz="800" i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</a:t>
            </a:r>
            <a:r>
              <a:rPr lang="ko-KR" altLang="en-US" sz="800" i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차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83" name="설명선 1 82"/>
          <p:cNvSpPr/>
          <p:nvPr/>
        </p:nvSpPr>
        <p:spPr>
          <a:xfrm>
            <a:off x="3396058" y="2740671"/>
            <a:ext cx="1126791" cy="186980"/>
          </a:xfrm>
          <a:prstGeom prst="borderCallout1">
            <a:avLst>
              <a:gd name="adj1" fmla="val 40529"/>
              <a:gd name="adj2" fmla="val 100756"/>
              <a:gd name="adj3" fmla="val -10466"/>
              <a:gd name="adj4" fmla="val 112056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오산대역우미린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84" name="설명선 1 83"/>
          <p:cNvSpPr/>
          <p:nvPr/>
        </p:nvSpPr>
        <p:spPr>
          <a:xfrm>
            <a:off x="3137914" y="2410228"/>
            <a:ext cx="1126791" cy="186980"/>
          </a:xfrm>
          <a:prstGeom prst="borderCallout1">
            <a:avLst>
              <a:gd name="adj1" fmla="val 40529"/>
              <a:gd name="adj2" fmla="val 100756"/>
              <a:gd name="adj3" fmla="val 30287"/>
              <a:gd name="adj4" fmla="val 114874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늘푸른오스카빌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85" name="설명선 1 84"/>
          <p:cNvSpPr/>
          <p:nvPr/>
        </p:nvSpPr>
        <p:spPr>
          <a:xfrm>
            <a:off x="4748106" y="1998417"/>
            <a:ext cx="1126791" cy="186980"/>
          </a:xfrm>
          <a:prstGeom prst="borderCallout1">
            <a:avLst>
              <a:gd name="adj1" fmla="val 105055"/>
              <a:gd name="adj2" fmla="val 26931"/>
              <a:gd name="adj3" fmla="val 186507"/>
              <a:gd name="adj4" fmla="val 16253"/>
            </a:avLst>
          </a:prstGeom>
          <a:solidFill>
            <a:srgbClr val="FFFFFF">
              <a:alpha val="50196"/>
            </a:srgbClr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i="1" dirty="0" err="1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동탄역신미주</a:t>
            </a:r>
            <a:endParaRPr lang="ko-KR" altLang="en-US" sz="800" i="1" dirty="0">
              <a:solidFill>
                <a:srgbClr val="FF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435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1"/>
            <a:ext cx="9906000" cy="6851340"/>
          </a:xfrm>
          <a:prstGeom prst="rect">
            <a:avLst/>
          </a:prstGeom>
          <a:blipFill dpi="0" rotWithShape="1">
            <a:blip r:embed="rId3" cstate="email">
              <a:alphaModFix amt="2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629554" y="2564904"/>
            <a:ext cx="6646892" cy="791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spcAft>
                <a:spcPct val="0"/>
              </a:spcAft>
            </a:pPr>
            <a:r>
              <a:rPr lang="en-US" altLang="ko-KR" sz="1662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1662" b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지역 주요아파트 </a:t>
            </a:r>
            <a:r>
              <a:rPr lang="ko-KR" altLang="en-US" sz="1662" b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품질개선 </a:t>
            </a:r>
            <a:r>
              <a:rPr lang="ko-KR" altLang="en-US" sz="1662" b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지원사업</a:t>
            </a:r>
            <a:r>
              <a:rPr lang="en-US" altLang="ko-KR" sz="1662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endParaRPr lang="en-US" altLang="ko-KR" sz="1477" b="1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spcBef>
                <a:spcPct val="20000"/>
              </a:spcBef>
              <a:spcAft>
                <a:spcPct val="0"/>
              </a:spcAft>
            </a:pPr>
            <a:r>
              <a:rPr lang="ko-KR" altLang="en-US" sz="24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참여에 감사 드립니다</a:t>
            </a:r>
            <a:r>
              <a:rPr lang="en-US" altLang="ko-KR" sz="24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</a:t>
            </a:r>
            <a:endParaRPr lang="en-US" altLang="ko-KR" b="1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9" name="Picture 4" descr="5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5877" y="5959553"/>
            <a:ext cx="414247" cy="33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30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798</Words>
  <Application>Microsoft Office PowerPoint</Application>
  <PresentationFormat>A4 용지(210x297mm)</PresentationFormat>
  <Paragraphs>183</Paragraphs>
  <Slides>11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4" baseType="lpstr">
      <vt:lpstr>Droid Sans Fallback</vt:lpstr>
      <vt:lpstr>KoPubDotum Bold</vt:lpstr>
      <vt:lpstr>KoPub돋움체 Bold</vt:lpstr>
      <vt:lpstr>KoPub돋움체 Medium</vt:lpstr>
      <vt:lpstr>KoPub바탕체 Bold</vt:lpstr>
      <vt:lpstr>LG Smart UI Bold</vt:lpstr>
      <vt:lpstr>맑은 고딕</vt:lpstr>
      <vt:lpstr>함초롬돋움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맹진호(영업기획팀)</dc:creator>
  <cp:lastModifiedBy>맹진호(영업기획팀)</cp:lastModifiedBy>
  <cp:revision>2</cp:revision>
  <dcterms:created xsi:type="dcterms:W3CDTF">2022-08-22T08:31:43Z</dcterms:created>
  <dcterms:modified xsi:type="dcterms:W3CDTF">2022-08-22T08:33:09Z</dcterms:modified>
</cp:coreProperties>
</file>